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slides/slide826.xml" ContentType="application/vnd.openxmlformats-officedocument.presentationml.slide+xml"/>
  <Override PartName="/ppt/slides/slide827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84" r:id="rId1"/>
  </p:sldMasterIdLst>
  <p:notesMasterIdLst>
    <p:notesMasterId r:id="rId831"/>
  </p:notesMasterIdLst>
  <p:sldIdLst>
    <p:sldId id="256" r:id="rId2"/>
    <p:sldId id="2871" r:id="rId3"/>
    <p:sldId id="3120" r:id="rId4"/>
    <p:sldId id="3058" r:id="rId5"/>
    <p:sldId id="3550" r:id="rId6"/>
    <p:sldId id="3551" r:id="rId7"/>
    <p:sldId id="3552" r:id="rId8"/>
    <p:sldId id="3553" r:id="rId9"/>
    <p:sldId id="3067" r:id="rId10"/>
    <p:sldId id="3038" r:id="rId11"/>
    <p:sldId id="3039" r:id="rId12"/>
    <p:sldId id="3537" r:id="rId13"/>
    <p:sldId id="3538" r:id="rId14"/>
    <p:sldId id="3539" r:id="rId15"/>
    <p:sldId id="3540" r:id="rId16"/>
    <p:sldId id="3068" r:id="rId17"/>
    <p:sldId id="3069" r:id="rId18"/>
    <p:sldId id="3526" r:id="rId19"/>
    <p:sldId id="3070" r:id="rId20"/>
    <p:sldId id="3078" r:id="rId21"/>
    <p:sldId id="3079" r:id="rId22"/>
    <p:sldId id="3076" r:id="rId23"/>
    <p:sldId id="3077" r:id="rId24"/>
    <p:sldId id="3448" r:id="rId25"/>
    <p:sldId id="3449" r:id="rId26"/>
    <p:sldId id="3450" r:id="rId27"/>
    <p:sldId id="3451" r:id="rId28"/>
    <p:sldId id="3452" r:id="rId29"/>
    <p:sldId id="3453" r:id="rId30"/>
    <p:sldId id="3454" r:id="rId31"/>
    <p:sldId id="3455" r:id="rId32"/>
    <p:sldId id="3456" r:id="rId33"/>
    <p:sldId id="3457" r:id="rId34"/>
    <p:sldId id="3458" r:id="rId35"/>
    <p:sldId id="3459" r:id="rId36"/>
    <p:sldId id="3460" r:id="rId37"/>
    <p:sldId id="3461" r:id="rId38"/>
    <p:sldId id="3462" r:id="rId39"/>
    <p:sldId id="3463" r:id="rId40"/>
    <p:sldId id="3464" r:id="rId41"/>
    <p:sldId id="3465" r:id="rId42"/>
    <p:sldId id="3089" r:id="rId43"/>
    <p:sldId id="3091" r:id="rId44"/>
    <p:sldId id="3092" r:id="rId45"/>
    <p:sldId id="3090" r:id="rId46"/>
    <p:sldId id="3083" r:id="rId47"/>
    <p:sldId id="3084" r:id="rId48"/>
    <p:sldId id="3087" r:id="rId49"/>
    <p:sldId id="3088" r:id="rId50"/>
    <p:sldId id="3085" r:id="rId51"/>
    <p:sldId id="3086" r:id="rId52"/>
    <p:sldId id="3466" r:id="rId53"/>
    <p:sldId id="3467" r:id="rId54"/>
    <p:sldId id="3470" r:id="rId55"/>
    <p:sldId id="3468" r:id="rId56"/>
    <p:sldId id="3469" r:id="rId57"/>
    <p:sldId id="3423" r:id="rId58"/>
    <p:sldId id="3424" r:id="rId59"/>
    <p:sldId id="3425" r:id="rId60"/>
    <p:sldId id="3430" r:id="rId61"/>
    <p:sldId id="3427" r:id="rId62"/>
    <p:sldId id="3426" r:id="rId63"/>
    <p:sldId id="3428" r:id="rId64"/>
    <p:sldId id="3429" r:id="rId65"/>
    <p:sldId id="3431" r:id="rId66"/>
    <p:sldId id="3444" r:id="rId67"/>
    <p:sldId id="3442" r:id="rId68"/>
    <p:sldId id="3445" r:id="rId69"/>
    <p:sldId id="3443" r:id="rId70"/>
    <p:sldId id="3447" r:id="rId71"/>
    <p:sldId id="3037" r:id="rId72"/>
    <p:sldId id="3040" r:id="rId73"/>
    <p:sldId id="3041" r:id="rId74"/>
    <p:sldId id="3042" r:id="rId75"/>
    <p:sldId id="3043" r:id="rId76"/>
    <p:sldId id="3044" r:id="rId77"/>
    <p:sldId id="3045" r:id="rId78"/>
    <p:sldId id="3046" r:id="rId79"/>
    <p:sldId id="3047" r:id="rId80"/>
    <p:sldId id="3048" r:id="rId81"/>
    <p:sldId id="3080" r:id="rId82"/>
    <p:sldId id="3081" r:id="rId83"/>
    <p:sldId id="3082" r:id="rId84"/>
    <p:sldId id="3502" r:id="rId85"/>
    <p:sldId id="3503" r:id="rId86"/>
    <p:sldId id="3500" r:id="rId87"/>
    <p:sldId id="3501" r:id="rId88"/>
    <p:sldId id="3471" r:id="rId89"/>
    <p:sldId id="3472" r:id="rId90"/>
    <p:sldId id="3473" r:id="rId91"/>
    <p:sldId id="3474" r:id="rId92"/>
    <p:sldId id="3475" r:id="rId93"/>
    <p:sldId id="3476" r:id="rId94"/>
    <p:sldId id="3477" r:id="rId95"/>
    <p:sldId id="3478" r:id="rId96"/>
    <p:sldId id="3479" r:id="rId97"/>
    <p:sldId id="3480" r:id="rId98"/>
    <p:sldId id="3481" r:id="rId99"/>
    <p:sldId id="3482" r:id="rId100"/>
    <p:sldId id="3483" r:id="rId101"/>
    <p:sldId id="3484" r:id="rId102"/>
    <p:sldId id="3485" r:id="rId103"/>
    <p:sldId id="3486" r:id="rId104"/>
    <p:sldId id="3487" r:id="rId105"/>
    <p:sldId id="3488" r:id="rId106"/>
    <p:sldId id="3489" r:id="rId107"/>
    <p:sldId id="3490" r:id="rId108"/>
    <p:sldId id="3491" r:id="rId109"/>
    <p:sldId id="3492" r:id="rId110"/>
    <p:sldId id="3495" r:id="rId111"/>
    <p:sldId id="3496" r:id="rId112"/>
    <p:sldId id="3497" r:id="rId113"/>
    <p:sldId id="3093" r:id="rId114"/>
    <p:sldId id="3504" r:id="rId115"/>
    <p:sldId id="3505" r:id="rId116"/>
    <p:sldId id="3512" r:id="rId117"/>
    <p:sldId id="3506" r:id="rId118"/>
    <p:sldId id="3516" r:id="rId119"/>
    <p:sldId id="3513" r:id="rId120"/>
    <p:sldId id="3515" r:id="rId121"/>
    <p:sldId id="3517" r:id="rId122"/>
    <p:sldId id="3514" r:id="rId123"/>
    <p:sldId id="3522" r:id="rId124"/>
    <p:sldId id="3507" r:id="rId125"/>
    <p:sldId id="3508" r:id="rId126"/>
    <p:sldId id="3523" r:id="rId127"/>
    <p:sldId id="3519" r:id="rId128"/>
    <p:sldId id="3520" r:id="rId129"/>
    <p:sldId id="3521" r:id="rId130"/>
    <p:sldId id="3518" r:id="rId131"/>
    <p:sldId id="3137" r:id="rId132"/>
    <p:sldId id="3138" r:id="rId133"/>
    <p:sldId id="3139" r:id="rId134"/>
    <p:sldId id="3140" r:id="rId135"/>
    <p:sldId id="3094" r:id="rId136"/>
    <p:sldId id="3095" r:id="rId137"/>
    <p:sldId id="3096" r:id="rId138"/>
    <p:sldId id="3102" r:id="rId139"/>
    <p:sldId id="3098" r:id="rId140"/>
    <p:sldId id="3099" r:id="rId141"/>
    <p:sldId id="3100" r:id="rId142"/>
    <p:sldId id="3101" r:id="rId143"/>
    <p:sldId id="3292" r:id="rId144"/>
    <p:sldId id="3052" r:id="rId145"/>
    <p:sldId id="3053" r:id="rId146"/>
    <p:sldId id="3530" r:id="rId147"/>
    <p:sldId id="3054" r:id="rId148"/>
    <p:sldId id="3527" r:id="rId149"/>
    <p:sldId id="3528" r:id="rId150"/>
    <p:sldId id="3529" r:id="rId151"/>
    <p:sldId id="3055" r:id="rId152"/>
    <p:sldId id="3056" r:id="rId153"/>
    <p:sldId id="3057" r:id="rId154"/>
    <p:sldId id="3531" r:id="rId155"/>
    <p:sldId id="3059" r:id="rId156"/>
    <p:sldId id="3103" r:id="rId157"/>
    <p:sldId id="3107" r:id="rId158"/>
    <p:sldId id="3104" r:id="rId159"/>
    <p:sldId id="3061" r:id="rId160"/>
    <p:sldId id="3106" r:id="rId161"/>
    <p:sldId id="3105" r:id="rId162"/>
    <p:sldId id="3233" r:id="rId163"/>
    <p:sldId id="3234" r:id="rId164"/>
    <p:sldId id="3235" r:id="rId165"/>
    <p:sldId id="3236" r:id="rId166"/>
    <p:sldId id="3237" r:id="rId167"/>
    <p:sldId id="3238" r:id="rId168"/>
    <p:sldId id="3239" r:id="rId169"/>
    <p:sldId id="3240" r:id="rId170"/>
    <p:sldId id="3241" r:id="rId171"/>
    <p:sldId id="3242" r:id="rId172"/>
    <p:sldId id="3243" r:id="rId173"/>
    <p:sldId id="3244" r:id="rId174"/>
    <p:sldId id="3245" r:id="rId175"/>
    <p:sldId id="3246" r:id="rId176"/>
    <p:sldId id="3247" r:id="rId177"/>
    <p:sldId id="3248" r:id="rId178"/>
    <p:sldId id="3249" r:id="rId179"/>
    <p:sldId id="3250" r:id="rId180"/>
    <p:sldId id="3251" r:id="rId181"/>
    <p:sldId id="3252" r:id="rId182"/>
    <p:sldId id="3253" r:id="rId183"/>
    <p:sldId id="3254" r:id="rId184"/>
    <p:sldId id="3255" r:id="rId185"/>
    <p:sldId id="3256" r:id="rId186"/>
    <p:sldId id="3257" r:id="rId187"/>
    <p:sldId id="3258" r:id="rId188"/>
    <p:sldId id="3259" r:id="rId189"/>
    <p:sldId id="3260" r:id="rId190"/>
    <p:sldId id="3261" r:id="rId191"/>
    <p:sldId id="3262" r:id="rId192"/>
    <p:sldId id="3263" r:id="rId193"/>
    <p:sldId id="3264" r:id="rId194"/>
    <p:sldId id="3438" r:id="rId195"/>
    <p:sldId id="3439" r:id="rId196"/>
    <p:sldId id="3440" r:id="rId197"/>
    <p:sldId id="3441" r:id="rId198"/>
    <p:sldId id="1517" r:id="rId199"/>
    <p:sldId id="1518" r:id="rId200"/>
    <p:sldId id="1519" r:id="rId201"/>
    <p:sldId id="1520" r:id="rId202"/>
    <p:sldId id="1521" r:id="rId203"/>
    <p:sldId id="1522" r:id="rId204"/>
    <p:sldId id="1523" r:id="rId205"/>
    <p:sldId id="1524" r:id="rId206"/>
    <p:sldId id="1525" r:id="rId207"/>
    <p:sldId id="1526" r:id="rId208"/>
    <p:sldId id="1527" r:id="rId209"/>
    <p:sldId id="1528" r:id="rId210"/>
    <p:sldId id="1529" r:id="rId211"/>
    <p:sldId id="1530" r:id="rId212"/>
    <p:sldId id="1531" r:id="rId213"/>
    <p:sldId id="1532" r:id="rId214"/>
    <p:sldId id="1533" r:id="rId215"/>
    <p:sldId id="1534" r:id="rId216"/>
    <p:sldId id="1535" r:id="rId217"/>
    <p:sldId id="1536" r:id="rId218"/>
    <p:sldId id="1537" r:id="rId219"/>
    <p:sldId id="1538" r:id="rId220"/>
    <p:sldId id="1539" r:id="rId221"/>
    <p:sldId id="1540" r:id="rId222"/>
    <p:sldId id="1541" r:id="rId223"/>
    <p:sldId id="1542" r:id="rId224"/>
    <p:sldId id="1543" r:id="rId225"/>
    <p:sldId id="1544" r:id="rId226"/>
    <p:sldId id="1545" r:id="rId227"/>
    <p:sldId id="1546" r:id="rId228"/>
    <p:sldId id="1547" r:id="rId229"/>
    <p:sldId id="1548" r:id="rId230"/>
    <p:sldId id="1549" r:id="rId231"/>
    <p:sldId id="1550" r:id="rId232"/>
    <p:sldId id="1551" r:id="rId233"/>
    <p:sldId id="1552" r:id="rId234"/>
    <p:sldId id="1553" r:id="rId235"/>
    <p:sldId id="1554" r:id="rId236"/>
    <p:sldId id="1555" r:id="rId237"/>
    <p:sldId id="1556" r:id="rId238"/>
    <p:sldId id="1557" r:id="rId239"/>
    <p:sldId id="1558" r:id="rId240"/>
    <p:sldId id="1559" r:id="rId241"/>
    <p:sldId id="1560" r:id="rId242"/>
    <p:sldId id="1561" r:id="rId243"/>
    <p:sldId id="1562" r:id="rId244"/>
    <p:sldId id="1563" r:id="rId245"/>
    <p:sldId id="1564" r:id="rId246"/>
    <p:sldId id="1565" r:id="rId247"/>
    <p:sldId id="1566" r:id="rId248"/>
    <p:sldId id="1567" r:id="rId249"/>
    <p:sldId id="1568" r:id="rId250"/>
    <p:sldId id="1569" r:id="rId251"/>
    <p:sldId id="1570" r:id="rId252"/>
    <p:sldId id="1571" r:id="rId253"/>
    <p:sldId id="1572" r:id="rId254"/>
    <p:sldId id="1573" r:id="rId255"/>
    <p:sldId id="1574" r:id="rId256"/>
    <p:sldId id="1575" r:id="rId257"/>
    <p:sldId id="1576" r:id="rId258"/>
    <p:sldId id="1577" r:id="rId259"/>
    <p:sldId id="1578" r:id="rId260"/>
    <p:sldId id="1579" r:id="rId261"/>
    <p:sldId id="1580" r:id="rId262"/>
    <p:sldId id="1581" r:id="rId263"/>
    <p:sldId id="1582" r:id="rId264"/>
    <p:sldId id="1583" r:id="rId265"/>
    <p:sldId id="1584" r:id="rId266"/>
    <p:sldId id="1585" r:id="rId267"/>
    <p:sldId id="1586" r:id="rId268"/>
    <p:sldId id="1587" r:id="rId269"/>
    <p:sldId id="1588" r:id="rId270"/>
    <p:sldId id="1589" r:id="rId271"/>
    <p:sldId id="1590" r:id="rId272"/>
    <p:sldId id="1591" r:id="rId273"/>
    <p:sldId id="1592" r:id="rId274"/>
    <p:sldId id="1593" r:id="rId275"/>
    <p:sldId id="1594" r:id="rId276"/>
    <p:sldId id="1595" r:id="rId277"/>
    <p:sldId id="1596" r:id="rId278"/>
    <p:sldId id="1597" r:id="rId279"/>
    <p:sldId id="1598" r:id="rId280"/>
    <p:sldId id="1599" r:id="rId281"/>
    <p:sldId id="1600" r:id="rId282"/>
    <p:sldId id="1601" r:id="rId283"/>
    <p:sldId id="1602" r:id="rId284"/>
    <p:sldId id="1603" r:id="rId285"/>
    <p:sldId id="1604" r:id="rId286"/>
    <p:sldId id="1605" r:id="rId287"/>
    <p:sldId id="1606" r:id="rId288"/>
    <p:sldId id="1607" r:id="rId289"/>
    <p:sldId id="1608" r:id="rId290"/>
    <p:sldId id="1609" r:id="rId291"/>
    <p:sldId id="1610" r:id="rId292"/>
    <p:sldId id="1611" r:id="rId293"/>
    <p:sldId id="1612" r:id="rId294"/>
    <p:sldId id="1613" r:id="rId295"/>
    <p:sldId id="1614" r:id="rId296"/>
    <p:sldId id="1615" r:id="rId297"/>
    <p:sldId id="1616" r:id="rId298"/>
    <p:sldId id="1617" r:id="rId299"/>
    <p:sldId id="1618" r:id="rId300"/>
    <p:sldId id="1619" r:id="rId301"/>
    <p:sldId id="1620" r:id="rId302"/>
    <p:sldId id="1621" r:id="rId303"/>
    <p:sldId id="1622" r:id="rId304"/>
    <p:sldId id="1623" r:id="rId305"/>
    <p:sldId id="1624" r:id="rId306"/>
    <p:sldId id="1625" r:id="rId307"/>
    <p:sldId id="1626" r:id="rId308"/>
    <p:sldId id="1627" r:id="rId309"/>
    <p:sldId id="1628" r:id="rId310"/>
    <p:sldId id="1629" r:id="rId311"/>
    <p:sldId id="1630" r:id="rId312"/>
    <p:sldId id="1631" r:id="rId313"/>
    <p:sldId id="1632" r:id="rId314"/>
    <p:sldId id="1633" r:id="rId315"/>
    <p:sldId id="1634" r:id="rId316"/>
    <p:sldId id="1635" r:id="rId317"/>
    <p:sldId id="1636" r:id="rId318"/>
    <p:sldId id="1637" r:id="rId319"/>
    <p:sldId id="1638" r:id="rId320"/>
    <p:sldId id="1639" r:id="rId321"/>
    <p:sldId id="1640" r:id="rId322"/>
    <p:sldId id="1641" r:id="rId323"/>
    <p:sldId id="1642" r:id="rId324"/>
    <p:sldId id="1643" r:id="rId325"/>
    <p:sldId id="1644" r:id="rId326"/>
    <p:sldId id="1645" r:id="rId327"/>
    <p:sldId id="1646" r:id="rId328"/>
    <p:sldId id="1647" r:id="rId329"/>
    <p:sldId id="1648" r:id="rId330"/>
    <p:sldId id="1649" r:id="rId331"/>
    <p:sldId id="1650" r:id="rId332"/>
    <p:sldId id="1651" r:id="rId333"/>
    <p:sldId id="1652" r:id="rId334"/>
    <p:sldId id="1653" r:id="rId335"/>
    <p:sldId id="1654" r:id="rId336"/>
    <p:sldId id="1655" r:id="rId337"/>
    <p:sldId id="1656" r:id="rId338"/>
    <p:sldId id="1657" r:id="rId339"/>
    <p:sldId id="1658" r:id="rId340"/>
    <p:sldId id="1659" r:id="rId341"/>
    <p:sldId id="1660" r:id="rId342"/>
    <p:sldId id="1661" r:id="rId343"/>
    <p:sldId id="2760" r:id="rId344"/>
    <p:sldId id="2798" r:id="rId345"/>
    <p:sldId id="2821" r:id="rId346"/>
    <p:sldId id="2822" r:id="rId347"/>
    <p:sldId id="2761" r:id="rId348"/>
    <p:sldId id="2762" r:id="rId349"/>
    <p:sldId id="2804" r:id="rId350"/>
    <p:sldId id="2763" r:id="rId351"/>
    <p:sldId id="2764" r:id="rId352"/>
    <p:sldId id="2814" r:id="rId353"/>
    <p:sldId id="2765" r:id="rId354"/>
    <p:sldId id="2815" r:id="rId355"/>
    <p:sldId id="2799" r:id="rId356"/>
    <p:sldId id="2766" r:id="rId357"/>
    <p:sldId id="2842" r:id="rId358"/>
    <p:sldId id="2769" r:id="rId359"/>
    <p:sldId id="2803" r:id="rId360"/>
    <p:sldId id="2768" r:id="rId361"/>
    <p:sldId id="2801" r:id="rId362"/>
    <p:sldId id="2770" r:id="rId363"/>
    <p:sldId id="2771" r:id="rId364"/>
    <p:sldId id="2802" r:id="rId365"/>
    <p:sldId id="2772" r:id="rId366"/>
    <p:sldId id="2863" r:id="rId367"/>
    <p:sldId id="2820" r:id="rId368"/>
    <p:sldId id="2819" r:id="rId369"/>
    <p:sldId id="2818" r:id="rId370"/>
    <p:sldId id="2800" r:id="rId371"/>
    <p:sldId id="2773" r:id="rId372"/>
    <p:sldId id="2774" r:id="rId373"/>
    <p:sldId id="2775" r:id="rId374"/>
    <p:sldId id="2809" r:id="rId375"/>
    <p:sldId id="2776" r:id="rId376"/>
    <p:sldId id="2777" r:id="rId377"/>
    <p:sldId id="2778" r:id="rId378"/>
    <p:sldId id="2779" r:id="rId379"/>
    <p:sldId id="2810" r:id="rId380"/>
    <p:sldId id="2780" r:id="rId381"/>
    <p:sldId id="2781" r:id="rId382"/>
    <p:sldId id="2782" r:id="rId383"/>
    <p:sldId id="2783" r:id="rId384"/>
    <p:sldId id="2811" r:id="rId385"/>
    <p:sldId id="2784" r:id="rId386"/>
    <p:sldId id="2826" r:id="rId387"/>
    <p:sldId id="2859" r:id="rId388"/>
    <p:sldId id="2860" r:id="rId389"/>
    <p:sldId id="2864" r:id="rId390"/>
    <p:sldId id="2861" r:id="rId391"/>
    <p:sldId id="2866" r:id="rId392"/>
    <p:sldId id="2865" r:id="rId393"/>
    <p:sldId id="2867" r:id="rId394"/>
    <p:sldId id="2853" r:id="rId395"/>
    <p:sldId id="2844" r:id="rId396"/>
    <p:sldId id="2824" r:id="rId397"/>
    <p:sldId id="2833" r:id="rId398"/>
    <p:sldId id="2825" r:id="rId399"/>
    <p:sldId id="2834" r:id="rId400"/>
    <p:sldId id="2847" r:id="rId401"/>
    <p:sldId id="2848" r:id="rId402"/>
    <p:sldId id="2849" r:id="rId403"/>
    <p:sldId id="2829" r:id="rId404"/>
    <p:sldId id="2854" r:id="rId405"/>
    <p:sldId id="2852" r:id="rId406"/>
    <p:sldId id="2850" r:id="rId407"/>
    <p:sldId id="2851" r:id="rId408"/>
    <p:sldId id="2855" r:id="rId409"/>
    <p:sldId id="2856" r:id="rId410"/>
    <p:sldId id="2857" r:id="rId411"/>
    <p:sldId id="2858" r:id="rId412"/>
    <p:sldId id="2840" r:id="rId413"/>
    <p:sldId id="2835" r:id="rId414"/>
    <p:sldId id="2836" r:id="rId415"/>
    <p:sldId id="2837" r:id="rId416"/>
    <p:sldId id="2838" r:id="rId417"/>
    <p:sldId id="2797" r:id="rId418"/>
    <p:sldId id="2785" r:id="rId419"/>
    <p:sldId id="2786" r:id="rId420"/>
    <p:sldId id="2812" r:id="rId421"/>
    <p:sldId id="2787" r:id="rId422"/>
    <p:sldId id="2813" r:id="rId423"/>
    <p:sldId id="2796" r:id="rId424"/>
    <p:sldId id="2788" r:id="rId425"/>
    <p:sldId id="2789" r:id="rId426"/>
    <p:sldId id="2790" r:id="rId427"/>
    <p:sldId id="2792" r:id="rId428"/>
    <p:sldId id="2791" r:id="rId429"/>
    <p:sldId id="2793" r:id="rId430"/>
    <p:sldId id="2806" r:id="rId431"/>
    <p:sldId id="2794" r:id="rId432"/>
    <p:sldId id="2795" r:id="rId433"/>
    <p:sldId id="2805" r:id="rId434"/>
    <p:sldId id="2807" r:id="rId435"/>
    <p:sldId id="2808" r:id="rId436"/>
    <p:sldId id="2868" r:id="rId437"/>
    <p:sldId id="2869" r:id="rId438"/>
    <p:sldId id="2870" r:id="rId439"/>
    <p:sldId id="2872" r:id="rId440"/>
    <p:sldId id="2895" r:id="rId441"/>
    <p:sldId id="2874" r:id="rId442"/>
    <p:sldId id="2888" r:id="rId443"/>
    <p:sldId id="2873" r:id="rId444"/>
    <p:sldId id="3534" r:id="rId445"/>
    <p:sldId id="3533" r:id="rId446"/>
    <p:sldId id="3532" r:id="rId447"/>
    <p:sldId id="2891" r:id="rId448"/>
    <p:sldId id="2894" r:id="rId449"/>
    <p:sldId id="2876" r:id="rId450"/>
    <p:sldId id="2886" r:id="rId451"/>
    <p:sldId id="2875" r:id="rId452"/>
    <p:sldId id="2885" r:id="rId453"/>
    <p:sldId id="2883" r:id="rId454"/>
    <p:sldId id="2893" r:id="rId455"/>
    <p:sldId id="2884" r:id="rId456"/>
    <p:sldId id="2892" r:id="rId457"/>
    <p:sldId id="2887" r:id="rId458"/>
    <p:sldId id="2881" r:id="rId459"/>
    <p:sldId id="2890" r:id="rId460"/>
    <p:sldId id="2880" r:id="rId461"/>
    <p:sldId id="2990" r:id="rId462"/>
    <p:sldId id="2991" r:id="rId463"/>
    <p:sldId id="2889" r:id="rId464"/>
    <p:sldId id="2879" r:id="rId465"/>
    <p:sldId id="3293" r:id="rId466"/>
    <p:sldId id="2907" r:id="rId467"/>
    <p:sldId id="2935" r:id="rId468"/>
    <p:sldId id="2941" r:id="rId469"/>
    <p:sldId id="2981" r:id="rId470"/>
    <p:sldId id="2939" r:id="rId471"/>
    <p:sldId id="3019" r:id="rId472"/>
    <p:sldId id="2940" r:id="rId473"/>
    <p:sldId id="2982" r:id="rId474"/>
    <p:sldId id="2936" r:id="rId475"/>
    <p:sldId id="3020" r:id="rId476"/>
    <p:sldId id="2937" r:id="rId477"/>
    <p:sldId id="3022" r:id="rId478"/>
    <p:sldId id="2938" r:id="rId479"/>
    <p:sldId id="2943" r:id="rId480"/>
    <p:sldId id="3535" r:id="rId481"/>
    <p:sldId id="3536" r:id="rId482"/>
    <p:sldId id="2908" r:id="rId483"/>
    <p:sldId id="2910" r:id="rId484"/>
    <p:sldId id="2911" r:id="rId485"/>
    <p:sldId id="2929" r:id="rId486"/>
    <p:sldId id="2979" r:id="rId487"/>
    <p:sldId id="2930" r:id="rId488"/>
    <p:sldId id="2931" r:id="rId489"/>
    <p:sldId id="2932" r:id="rId490"/>
    <p:sldId id="3023" r:id="rId491"/>
    <p:sldId id="2909" r:id="rId492"/>
    <p:sldId id="2914" r:id="rId493"/>
    <p:sldId id="2915" r:id="rId494"/>
    <p:sldId id="2928" r:id="rId495"/>
    <p:sldId id="2980" r:id="rId496"/>
    <p:sldId id="2920" r:id="rId497"/>
    <p:sldId id="2977" r:id="rId498"/>
    <p:sldId id="2921" r:id="rId499"/>
    <p:sldId id="3108" r:id="rId500"/>
    <p:sldId id="3109" r:id="rId501"/>
    <p:sldId id="3110" r:id="rId502"/>
    <p:sldId id="3111" r:id="rId503"/>
    <p:sldId id="3112" r:id="rId504"/>
    <p:sldId id="3117" r:id="rId505"/>
    <p:sldId id="3115" r:id="rId506"/>
    <p:sldId id="3116" r:id="rId507"/>
    <p:sldId id="3118" r:id="rId508"/>
    <p:sldId id="3114" r:id="rId509"/>
    <p:sldId id="3294" r:id="rId510"/>
    <p:sldId id="3295" r:id="rId511"/>
    <p:sldId id="3296" r:id="rId512"/>
    <p:sldId id="3297" r:id="rId513"/>
    <p:sldId id="3298" r:id="rId514"/>
    <p:sldId id="3299" r:id="rId515"/>
    <p:sldId id="3300" r:id="rId516"/>
    <p:sldId id="3301" r:id="rId517"/>
    <p:sldId id="3302" r:id="rId518"/>
    <p:sldId id="3303" r:id="rId519"/>
    <p:sldId id="3304" r:id="rId520"/>
    <p:sldId id="3305" r:id="rId521"/>
    <p:sldId id="3306" r:id="rId522"/>
    <p:sldId id="3307" r:id="rId523"/>
    <p:sldId id="3308" r:id="rId524"/>
    <p:sldId id="3309" r:id="rId525"/>
    <p:sldId id="3310" r:id="rId526"/>
    <p:sldId id="3311" r:id="rId527"/>
    <p:sldId id="3312" r:id="rId528"/>
    <p:sldId id="3313" r:id="rId529"/>
    <p:sldId id="3314" r:id="rId530"/>
    <p:sldId id="3315" r:id="rId531"/>
    <p:sldId id="3316" r:id="rId532"/>
    <p:sldId id="3317" r:id="rId533"/>
    <p:sldId id="3318" r:id="rId534"/>
    <p:sldId id="3319" r:id="rId535"/>
    <p:sldId id="3320" r:id="rId536"/>
    <p:sldId id="3321" r:id="rId537"/>
    <p:sldId id="3322" r:id="rId538"/>
    <p:sldId id="3323" r:id="rId539"/>
    <p:sldId id="3324" r:id="rId540"/>
    <p:sldId id="3325" r:id="rId541"/>
    <p:sldId id="3326" r:id="rId542"/>
    <p:sldId id="3327" r:id="rId543"/>
    <p:sldId id="3328" r:id="rId544"/>
    <p:sldId id="3329" r:id="rId545"/>
    <p:sldId id="3330" r:id="rId546"/>
    <p:sldId id="3331" r:id="rId547"/>
    <p:sldId id="3332" r:id="rId548"/>
    <p:sldId id="3333" r:id="rId549"/>
    <p:sldId id="3334" r:id="rId550"/>
    <p:sldId id="3335" r:id="rId551"/>
    <p:sldId id="3336" r:id="rId552"/>
    <p:sldId id="3337" r:id="rId553"/>
    <p:sldId id="3338" r:id="rId554"/>
    <p:sldId id="3339" r:id="rId555"/>
    <p:sldId id="3340" r:id="rId556"/>
    <p:sldId id="3341" r:id="rId557"/>
    <p:sldId id="3342" r:id="rId558"/>
    <p:sldId id="3343" r:id="rId559"/>
    <p:sldId id="3344" r:id="rId560"/>
    <p:sldId id="3345" r:id="rId561"/>
    <p:sldId id="3346" r:id="rId562"/>
    <p:sldId id="3347" r:id="rId563"/>
    <p:sldId id="3435" r:id="rId564"/>
    <p:sldId id="3436" r:id="rId565"/>
    <p:sldId id="3437" r:id="rId566"/>
    <p:sldId id="3348" r:id="rId567"/>
    <p:sldId id="3349" r:id="rId568"/>
    <p:sldId id="3350" r:id="rId569"/>
    <p:sldId id="3351" r:id="rId570"/>
    <p:sldId id="3352" r:id="rId571"/>
    <p:sldId id="3353" r:id="rId572"/>
    <p:sldId id="3354" r:id="rId573"/>
    <p:sldId id="3355" r:id="rId574"/>
    <p:sldId id="3356" r:id="rId575"/>
    <p:sldId id="3357" r:id="rId576"/>
    <p:sldId id="3358" r:id="rId577"/>
    <p:sldId id="3359" r:id="rId578"/>
    <p:sldId id="3360" r:id="rId579"/>
    <p:sldId id="3361" r:id="rId580"/>
    <p:sldId id="3362" r:id="rId581"/>
    <p:sldId id="3363" r:id="rId582"/>
    <p:sldId id="3364" r:id="rId583"/>
    <p:sldId id="3365" r:id="rId584"/>
    <p:sldId id="3366" r:id="rId585"/>
    <p:sldId id="3367" r:id="rId586"/>
    <p:sldId id="3368" r:id="rId587"/>
    <p:sldId id="3369" r:id="rId588"/>
    <p:sldId id="3370" r:id="rId589"/>
    <p:sldId id="3371" r:id="rId590"/>
    <p:sldId id="3372" r:id="rId591"/>
    <p:sldId id="3373" r:id="rId592"/>
    <p:sldId id="3374" r:id="rId593"/>
    <p:sldId id="3375" r:id="rId594"/>
    <p:sldId id="3376" r:id="rId595"/>
    <p:sldId id="3377" r:id="rId596"/>
    <p:sldId id="3378" r:id="rId597"/>
    <p:sldId id="3405" r:id="rId598"/>
    <p:sldId id="3406" r:id="rId599"/>
    <p:sldId id="3407" r:id="rId600"/>
    <p:sldId id="3408" r:id="rId601"/>
    <p:sldId id="3409" r:id="rId602"/>
    <p:sldId id="3411" r:id="rId603"/>
    <p:sldId id="3410" r:id="rId604"/>
    <p:sldId id="3418" r:id="rId605"/>
    <p:sldId id="3419" r:id="rId606"/>
    <p:sldId id="3420" r:id="rId607"/>
    <p:sldId id="3421" r:id="rId608"/>
    <p:sldId id="3422" r:id="rId609"/>
    <p:sldId id="3412" r:id="rId610"/>
    <p:sldId id="3413" r:id="rId611"/>
    <p:sldId id="3414" r:id="rId612"/>
    <p:sldId id="3415" r:id="rId613"/>
    <p:sldId id="3416" r:id="rId614"/>
    <p:sldId id="3417" r:id="rId615"/>
    <p:sldId id="3525" r:id="rId616"/>
    <p:sldId id="3524" r:id="rId617"/>
    <p:sldId id="3379" r:id="rId618"/>
    <p:sldId id="3380" r:id="rId619"/>
    <p:sldId id="3381" r:id="rId620"/>
    <p:sldId id="3382" r:id="rId621"/>
    <p:sldId id="3383" r:id="rId622"/>
    <p:sldId id="3384" r:id="rId623"/>
    <p:sldId id="3385" r:id="rId624"/>
    <p:sldId id="3386" r:id="rId625"/>
    <p:sldId id="3387" r:id="rId626"/>
    <p:sldId id="3388" r:id="rId627"/>
    <p:sldId id="3389" r:id="rId628"/>
    <p:sldId id="3390" r:id="rId629"/>
    <p:sldId id="3391" r:id="rId630"/>
    <p:sldId id="3392" r:id="rId631"/>
    <p:sldId id="3393" r:id="rId632"/>
    <p:sldId id="3394" r:id="rId633"/>
    <p:sldId id="3395" r:id="rId634"/>
    <p:sldId id="3396" r:id="rId635"/>
    <p:sldId id="3397" r:id="rId636"/>
    <p:sldId id="3398" r:id="rId637"/>
    <p:sldId id="3399" r:id="rId638"/>
    <p:sldId id="3400" r:id="rId639"/>
    <p:sldId id="3401" r:id="rId640"/>
    <p:sldId id="3402" r:id="rId641"/>
    <p:sldId id="3403" r:id="rId642"/>
    <p:sldId id="3404" r:id="rId643"/>
    <p:sldId id="3432" r:id="rId644"/>
    <p:sldId id="3433" r:id="rId645"/>
    <p:sldId id="3434" r:id="rId646"/>
    <p:sldId id="3119" r:id="rId647"/>
    <p:sldId id="3141" r:id="rId648"/>
    <p:sldId id="3149" r:id="rId649"/>
    <p:sldId id="3151" r:id="rId650"/>
    <p:sldId id="3152" r:id="rId651"/>
    <p:sldId id="3156" r:id="rId652"/>
    <p:sldId id="3157" r:id="rId653"/>
    <p:sldId id="3150" r:id="rId654"/>
    <p:sldId id="3155" r:id="rId655"/>
    <p:sldId id="3153" r:id="rId656"/>
    <p:sldId id="3546" r:id="rId657"/>
    <p:sldId id="3547" r:id="rId658"/>
    <p:sldId id="3154" r:id="rId659"/>
    <p:sldId id="3161" r:id="rId660"/>
    <p:sldId id="3163" r:id="rId661"/>
    <p:sldId id="3162" r:id="rId662"/>
    <p:sldId id="3164" r:id="rId663"/>
    <p:sldId id="3121" r:id="rId664"/>
    <p:sldId id="3145" r:id="rId665"/>
    <p:sldId id="3548" r:id="rId666"/>
    <p:sldId id="3549" r:id="rId667"/>
    <p:sldId id="3148" r:id="rId668"/>
    <p:sldId id="3123" r:id="rId669"/>
    <p:sldId id="3168" r:id="rId670"/>
    <p:sldId id="3147" r:id="rId671"/>
    <p:sldId id="3127" r:id="rId672"/>
    <p:sldId id="3125" r:id="rId673"/>
    <p:sldId id="3128" r:id="rId674"/>
    <p:sldId id="3126" r:id="rId675"/>
    <p:sldId id="3146" r:id="rId676"/>
    <p:sldId id="3122" r:id="rId677"/>
    <p:sldId id="3167" r:id="rId678"/>
    <p:sldId id="3166" r:id="rId679"/>
    <p:sldId id="3165" r:id="rId680"/>
    <p:sldId id="3129" r:id="rId681"/>
    <p:sldId id="3133" r:id="rId682"/>
    <p:sldId id="3130" r:id="rId683"/>
    <p:sldId id="3131" r:id="rId684"/>
    <p:sldId id="3132" r:id="rId685"/>
    <p:sldId id="3158" r:id="rId686"/>
    <p:sldId id="3134" r:id="rId687"/>
    <p:sldId id="3135" r:id="rId688"/>
    <p:sldId id="3136" r:id="rId689"/>
    <p:sldId id="3142" r:id="rId690"/>
    <p:sldId id="3541" r:id="rId691"/>
    <p:sldId id="3542" r:id="rId692"/>
    <p:sldId id="3545" r:id="rId693"/>
    <p:sldId id="3159" r:id="rId694"/>
    <p:sldId id="3143" r:id="rId695"/>
    <p:sldId id="3544" r:id="rId696"/>
    <p:sldId id="3160" r:id="rId697"/>
    <p:sldId id="3144" r:id="rId698"/>
    <p:sldId id="3543" r:id="rId699"/>
    <p:sldId id="2896" r:id="rId700"/>
    <p:sldId id="2950" r:id="rId701"/>
    <p:sldId id="2951" r:id="rId702"/>
    <p:sldId id="2976" r:id="rId703"/>
    <p:sldId id="3572" r:id="rId704"/>
    <p:sldId id="3573" r:id="rId705"/>
    <p:sldId id="3574" r:id="rId706"/>
    <p:sldId id="2952" r:id="rId707"/>
    <p:sldId id="3575" r:id="rId708"/>
    <p:sldId id="2953" r:id="rId709"/>
    <p:sldId id="2978" r:id="rId710"/>
    <p:sldId id="3576" r:id="rId711"/>
    <p:sldId id="2954" r:id="rId712"/>
    <p:sldId id="3018" r:id="rId713"/>
    <p:sldId id="2956" r:id="rId714"/>
    <p:sldId id="2960" r:id="rId715"/>
    <p:sldId id="2968" r:id="rId716"/>
    <p:sldId id="2961" r:id="rId717"/>
    <p:sldId id="2969" r:id="rId718"/>
    <p:sldId id="2965" r:id="rId719"/>
    <p:sldId id="2962" r:id="rId720"/>
    <p:sldId id="2963" r:id="rId721"/>
    <p:sldId id="2957" r:id="rId722"/>
    <p:sldId id="2964" r:id="rId723"/>
    <p:sldId id="2970" r:id="rId724"/>
    <p:sldId id="2966" r:id="rId725"/>
    <p:sldId id="2967" r:id="rId726"/>
    <p:sldId id="3554" r:id="rId727"/>
    <p:sldId id="3577" r:id="rId728"/>
    <p:sldId id="3578" r:id="rId729"/>
    <p:sldId id="3579" r:id="rId730"/>
    <p:sldId id="3580" r:id="rId731"/>
    <p:sldId id="3581" r:id="rId732"/>
    <p:sldId id="3566" r:id="rId733"/>
    <p:sldId id="3562" r:id="rId734"/>
    <p:sldId id="3563" r:id="rId735"/>
    <p:sldId id="3565" r:id="rId736"/>
    <p:sldId id="3568" r:id="rId737"/>
    <p:sldId id="3564" r:id="rId738"/>
    <p:sldId id="3569" r:id="rId739"/>
    <p:sldId id="3586" r:id="rId740"/>
    <p:sldId id="3587" r:id="rId741"/>
    <p:sldId id="3589" r:id="rId742"/>
    <p:sldId id="3590" r:id="rId743"/>
    <p:sldId id="3591" r:id="rId744"/>
    <p:sldId id="3594" r:id="rId745"/>
    <p:sldId id="3593" r:id="rId746"/>
    <p:sldId id="3608" r:id="rId747"/>
    <p:sldId id="3609" r:id="rId748"/>
    <p:sldId id="3611" r:id="rId749"/>
    <p:sldId id="3610" r:id="rId750"/>
    <p:sldId id="3601" r:id="rId751"/>
    <p:sldId id="3604" r:id="rId752"/>
    <p:sldId id="3602" r:id="rId753"/>
    <p:sldId id="3612" r:id="rId754"/>
    <p:sldId id="3606" r:id="rId755"/>
    <p:sldId id="3607" r:id="rId756"/>
    <p:sldId id="3613" r:id="rId757"/>
    <p:sldId id="3603" r:id="rId758"/>
    <p:sldId id="3605" r:id="rId759"/>
    <p:sldId id="3169" r:id="rId760"/>
    <p:sldId id="3170" r:id="rId761"/>
    <p:sldId id="3173" r:id="rId762"/>
    <p:sldId id="3174" r:id="rId763"/>
    <p:sldId id="3179" r:id="rId764"/>
    <p:sldId id="3171" r:id="rId765"/>
    <p:sldId id="3175" r:id="rId766"/>
    <p:sldId id="3188" r:id="rId767"/>
    <p:sldId id="3595" r:id="rId768"/>
    <p:sldId id="3181" r:id="rId769"/>
    <p:sldId id="3178" r:id="rId770"/>
    <p:sldId id="3180" r:id="rId771"/>
    <p:sldId id="3172" r:id="rId772"/>
    <p:sldId id="3176" r:id="rId773"/>
    <p:sldId id="3597" r:id="rId774"/>
    <p:sldId id="3598" r:id="rId775"/>
    <p:sldId id="3599" r:id="rId776"/>
    <p:sldId id="3600" r:id="rId777"/>
    <p:sldId id="3596" r:id="rId778"/>
    <p:sldId id="3182" r:id="rId779"/>
    <p:sldId id="3184" r:id="rId780"/>
    <p:sldId id="3614" r:id="rId781"/>
    <p:sldId id="3665" r:id="rId782"/>
    <p:sldId id="3663" r:id="rId783"/>
    <p:sldId id="3666" r:id="rId784"/>
    <p:sldId id="3664" r:id="rId785"/>
    <p:sldId id="3615" r:id="rId786"/>
    <p:sldId id="3616" r:id="rId787"/>
    <p:sldId id="3617" r:id="rId788"/>
    <p:sldId id="3621" r:id="rId789"/>
    <p:sldId id="3622" r:id="rId790"/>
    <p:sldId id="3623" r:id="rId791"/>
    <p:sldId id="3624" r:id="rId792"/>
    <p:sldId id="3625" r:id="rId793"/>
    <p:sldId id="3626" r:id="rId794"/>
    <p:sldId id="3627" r:id="rId795"/>
    <p:sldId id="3628" r:id="rId796"/>
    <p:sldId id="3629" r:id="rId797"/>
    <p:sldId id="3630" r:id="rId798"/>
    <p:sldId id="3631" r:id="rId799"/>
    <p:sldId id="3632" r:id="rId800"/>
    <p:sldId id="3633" r:id="rId801"/>
    <p:sldId id="3634" r:id="rId802"/>
    <p:sldId id="3635" r:id="rId803"/>
    <p:sldId id="3636" r:id="rId804"/>
    <p:sldId id="3637" r:id="rId805"/>
    <p:sldId id="3638" r:id="rId806"/>
    <p:sldId id="3639" r:id="rId807"/>
    <p:sldId id="3640" r:id="rId808"/>
    <p:sldId id="3641" r:id="rId809"/>
    <p:sldId id="3642" r:id="rId810"/>
    <p:sldId id="3643" r:id="rId811"/>
    <p:sldId id="3644" r:id="rId812"/>
    <p:sldId id="3645" r:id="rId813"/>
    <p:sldId id="3646" r:id="rId814"/>
    <p:sldId id="3647" r:id="rId815"/>
    <p:sldId id="3648" r:id="rId816"/>
    <p:sldId id="3649" r:id="rId817"/>
    <p:sldId id="3650" r:id="rId818"/>
    <p:sldId id="3651" r:id="rId819"/>
    <p:sldId id="3652" r:id="rId820"/>
    <p:sldId id="3653" r:id="rId821"/>
    <p:sldId id="3654" r:id="rId822"/>
    <p:sldId id="3655" r:id="rId823"/>
    <p:sldId id="3656" r:id="rId824"/>
    <p:sldId id="3657" r:id="rId825"/>
    <p:sldId id="3658" r:id="rId826"/>
    <p:sldId id="3659" r:id="rId827"/>
    <p:sldId id="3660" r:id="rId828"/>
    <p:sldId id="3661" r:id="rId829"/>
    <p:sldId id="3662" r:id="rId83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14" autoAdjust="0"/>
    <p:restoredTop sz="50094" autoAdjust="0"/>
  </p:normalViewPr>
  <p:slideViewPr>
    <p:cSldViewPr>
      <p:cViewPr>
        <p:scale>
          <a:sx n="82" d="100"/>
          <a:sy n="82" d="100"/>
        </p:scale>
        <p:origin x="-1589" y="-2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3187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671" Type="http://schemas.openxmlformats.org/officeDocument/2006/relationships/slide" Target="slides/slide670.xml"/><Relationship Id="rId769" Type="http://schemas.openxmlformats.org/officeDocument/2006/relationships/slide" Target="slides/slide768.xml"/><Relationship Id="rId21" Type="http://schemas.openxmlformats.org/officeDocument/2006/relationships/slide" Target="slides/slide20.xml"/><Relationship Id="rId324" Type="http://schemas.openxmlformats.org/officeDocument/2006/relationships/slide" Target="slides/slide323.xml"/><Relationship Id="rId531" Type="http://schemas.openxmlformats.org/officeDocument/2006/relationships/slide" Target="slides/slide530.xml"/><Relationship Id="rId629" Type="http://schemas.openxmlformats.org/officeDocument/2006/relationships/slide" Target="slides/slide628.xml"/><Relationship Id="rId170" Type="http://schemas.openxmlformats.org/officeDocument/2006/relationships/slide" Target="slides/slide169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682" Type="http://schemas.openxmlformats.org/officeDocument/2006/relationships/slide" Target="slides/slide681.xml"/><Relationship Id="rId32" Type="http://schemas.openxmlformats.org/officeDocument/2006/relationships/slide" Target="slides/slide31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42" Type="http://schemas.openxmlformats.org/officeDocument/2006/relationships/slide" Target="slides/slide541.xml"/><Relationship Id="rId181" Type="http://schemas.openxmlformats.org/officeDocument/2006/relationships/slide" Target="slides/slide180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86" Type="http://schemas.openxmlformats.org/officeDocument/2006/relationships/slide" Target="slides/slide485.xml"/><Relationship Id="rId693" Type="http://schemas.openxmlformats.org/officeDocument/2006/relationships/slide" Target="slides/slide692.xml"/><Relationship Id="rId707" Type="http://schemas.openxmlformats.org/officeDocument/2006/relationships/slide" Target="slides/slide706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346" Type="http://schemas.openxmlformats.org/officeDocument/2006/relationships/slide" Target="slides/slide345.xml"/><Relationship Id="rId553" Type="http://schemas.openxmlformats.org/officeDocument/2006/relationships/slide" Target="slides/slide552.xml"/><Relationship Id="rId760" Type="http://schemas.openxmlformats.org/officeDocument/2006/relationships/slide" Target="slides/slide75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497" Type="http://schemas.openxmlformats.org/officeDocument/2006/relationships/slide" Target="slides/slide496.xml"/><Relationship Id="rId620" Type="http://schemas.openxmlformats.org/officeDocument/2006/relationships/slide" Target="slides/slide619.xml"/><Relationship Id="rId718" Type="http://schemas.openxmlformats.org/officeDocument/2006/relationships/slide" Target="slides/slide717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217" Type="http://schemas.openxmlformats.org/officeDocument/2006/relationships/slide" Target="slides/slide216.xml"/><Relationship Id="rId564" Type="http://schemas.openxmlformats.org/officeDocument/2006/relationships/slide" Target="slides/slide563.xml"/><Relationship Id="rId771" Type="http://schemas.openxmlformats.org/officeDocument/2006/relationships/slide" Target="slides/slide770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631" Type="http://schemas.openxmlformats.org/officeDocument/2006/relationships/slide" Target="slides/slide630.xml"/><Relationship Id="rId673" Type="http://schemas.openxmlformats.org/officeDocument/2006/relationships/slide" Target="slides/slide672.xml"/><Relationship Id="rId729" Type="http://schemas.openxmlformats.org/officeDocument/2006/relationships/slide" Target="slides/slide72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533" Type="http://schemas.openxmlformats.org/officeDocument/2006/relationships/slide" Target="slides/slide532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575" Type="http://schemas.openxmlformats.org/officeDocument/2006/relationships/slide" Target="slides/slide574.xml"/><Relationship Id="rId740" Type="http://schemas.openxmlformats.org/officeDocument/2006/relationships/slide" Target="slides/slide739.xml"/><Relationship Id="rId782" Type="http://schemas.openxmlformats.org/officeDocument/2006/relationships/slide" Target="slides/slide781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600" Type="http://schemas.openxmlformats.org/officeDocument/2006/relationships/slide" Target="slides/slide599.xml"/><Relationship Id="rId642" Type="http://schemas.openxmlformats.org/officeDocument/2006/relationships/slide" Target="slides/slide641.xml"/><Relationship Id="rId684" Type="http://schemas.openxmlformats.org/officeDocument/2006/relationships/slide" Target="slides/slide683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544" Type="http://schemas.openxmlformats.org/officeDocument/2006/relationships/slide" Target="slides/slide543.xml"/><Relationship Id="rId586" Type="http://schemas.openxmlformats.org/officeDocument/2006/relationships/slide" Target="slides/slide585.xml"/><Relationship Id="rId751" Type="http://schemas.openxmlformats.org/officeDocument/2006/relationships/slide" Target="slides/slide750.xml"/><Relationship Id="rId793" Type="http://schemas.openxmlformats.org/officeDocument/2006/relationships/slide" Target="slides/slide792.xml"/><Relationship Id="rId807" Type="http://schemas.openxmlformats.org/officeDocument/2006/relationships/slide" Target="slides/slide806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611" Type="http://schemas.openxmlformats.org/officeDocument/2006/relationships/slide" Target="slides/slide610.xml"/><Relationship Id="rId653" Type="http://schemas.openxmlformats.org/officeDocument/2006/relationships/slide" Target="slides/slide652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695" Type="http://schemas.openxmlformats.org/officeDocument/2006/relationships/slide" Target="slides/slide694.xml"/><Relationship Id="rId709" Type="http://schemas.openxmlformats.org/officeDocument/2006/relationships/slide" Target="slides/slide708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555" Type="http://schemas.openxmlformats.org/officeDocument/2006/relationships/slide" Target="slides/slide554.xml"/><Relationship Id="rId597" Type="http://schemas.openxmlformats.org/officeDocument/2006/relationships/slide" Target="slides/slide596.xml"/><Relationship Id="rId720" Type="http://schemas.openxmlformats.org/officeDocument/2006/relationships/slide" Target="slides/slide719.xml"/><Relationship Id="rId762" Type="http://schemas.openxmlformats.org/officeDocument/2006/relationships/slide" Target="slides/slide761.xml"/><Relationship Id="rId818" Type="http://schemas.openxmlformats.org/officeDocument/2006/relationships/slide" Target="slides/slide81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622" Type="http://schemas.openxmlformats.org/officeDocument/2006/relationships/slide" Target="slides/slide621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664" Type="http://schemas.openxmlformats.org/officeDocument/2006/relationships/slide" Target="slides/slide663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slide" Target="slides/slide523.xml"/><Relationship Id="rId566" Type="http://schemas.openxmlformats.org/officeDocument/2006/relationships/slide" Target="slides/slide565.xml"/><Relationship Id="rId731" Type="http://schemas.openxmlformats.org/officeDocument/2006/relationships/slide" Target="slides/slide730.xml"/><Relationship Id="rId773" Type="http://schemas.openxmlformats.org/officeDocument/2006/relationships/slide" Target="slides/slide77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633" Type="http://schemas.openxmlformats.org/officeDocument/2006/relationships/slide" Target="slides/slide632.xml"/><Relationship Id="rId829" Type="http://schemas.openxmlformats.org/officeDocument/2006/relationships/slide" Target="slides/slide828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675" Type="http://schemas.openxmlformats.org/officeDocument/2006/relationships/slide" Target="slides/slide674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535" Type="http://schemas.openxmlformats.org/officeDocument/2006/relationships/slide" Target="slides/slide534.xml"/><Relationship Id="rId577" Type="http://schemas.openxmlformats.org/officeDocument/2006/relationships/slide" Target="slides/slide576.xml"/><Relationship Id="rId700" Type="http://schemas.openxmlformats.org/officeDocument/2006/relationships/slide" Target="slides/slide699.xml"/><Relationship Id="rId742" Type="http://schemas.openxmlformats.org/officeDocument/2006/relationships/slide" Target="slides/slide741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602" Type="http://schemas.openxmlformats.org/officeDocument/2006/relationships/slide" Target="slides/slide601.xml"/><Relationship Id="rId784" Type="http://schemas.openxmlformats.org/officeDocument/2006/relationships/slide" Target="slides/slide783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79" Type="http://schemas.openxmlformats.org/officeDocument/2006/relationships/slide" Target="slides/slide478.xml"/><Relationship Id="rId644" Type="http://schemas.openxmlformats.org/officeDocument/2006/relationships/slide" Target="slides/slide643.xml"/><Relationship Id="rId686" Type="http://schemas.openxmlformats.org/officeDocument/2006/relationships/slide" Target="slides/slide685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46" Type="http://schemas.openxmlformats.org/officeDocument/2006/relationships/slide" Target="slides/slide545.xml"/><Relationship Id="rId711" Type="http://schemas.openxmlformats.org/officeDocument/2006/relationships/slide" Target="slides/slide710.xml"/><Relationship Id="rId753" Type="http://schemas.openxmlformats.org/officeDocument/2006/relationships/slide" Target="slides/slide752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588" Type="http://schemas.openxmlformats.org/officeDocument/2006/relationships/slide" Target="slides/slide587.xml"/><Relationship Id="rId795" Type="http://schemas.openxmlformats.org/officeDocument/2006/relationships/slide" Target="slides/slide794.xml"/><Relationship Id="rId809" Type="http://schemas.openxmlformats.org/officeDocument/2006/relationships/slide" Target="slides/slide808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48" Type="http://schemas.openxmlformats.org/officeDocument/2006/relationships/slide" Target="slides/slide447.xml"/><Relationship Id="rId613" Type="http://schemas.openxmlformats.org/officeDocument/2006/relationships/slide" Target="slides/slide612.xml"/><Relationship Id="rId655" Type="http://schemas.openxmlformats.org/officeDocument/2006/relationships/slide" Target="slides/slide654.xml"/><Relationship Id="rId697" Type="http://schemas.openxmlformats.org/officeDocument/2006/relationships/slide" Target="slides/slide696.xml"/><Relationship Id="rId820" Type="http://schemas.openxmlformats.org/officeDocument/2006/relationships/slide" Target="slides/slide819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Relationship Id="rId722" Type="http://schemas.openxmlformats.org/officeDocument/2006/relationships/slide" Target="slides/slide721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557" Type="http://schemas.openxmlformats.org/officeDocument/2006/relationships/slide" Target="slides/slide556.xml"/><Relationship Id="rId599" Type="http://schemas.openxmlformats.org/officeDocument/2006/relationships/slide" Target="slides/slide598.xml"/><Relationship Id="rId764" Type="http://schemas.openxmlformats.org/officeDocument/2006/relationships/slide" Target="slides/slide763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459" Type="http://schemas.openxmlformats.org/officeDocument/2006/relationships/slide" Target="slides/slide458.xml"/><Relationship Id="rId624" Type="http://schemas.openxmlformats.org/officeDocument/2006/relationships/slide" Target="slides/slide623.xml"/><Relationship Id="rId666" Type="http://schemas.openxmlformats.org/officeDocument/2006/relationships/slide" Target="slides/slide665.xml"/><Relationship Id="rId831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526" Type="http://schemas.openxmlformats.org/officeDocument/2006/relationships/slide" Target="slides/slide525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568" Type="http://schemas.openxmlformats.org/officeDocument/2006/relationships/slide" Target="slides/slide567.xml"/><Relationship Id="rId733" Type="http://schemas.openxmlformats.org/officeDocument/2006/relationships/slide" Target="slides/slide732.xml"/><Relationship Id="rId775" Type="http://schemas.openxmlformats.org/officeDocument/2006/relationships/slide" Target="slides/slide774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635" Type="http://schemas.openxmlformats.org/officeDocument/2006/relationships/slide" Target="slides/slide634.xml"/><Relationship Id="rId677" Type="http://schemas.openxmlformats.org/officeDocument/2006/relationships/slide" Target="slides/slide676.xml"/><Relationship Id="rId800" Type="http://schemas.openxmlformats.org/officeDocument/2006/relationships/slide" Target="slides/slide799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702" Type="http://schemas.openxmlformats.org/officeDocument/2006/relationships/slide" Target="slides/slide701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537" Type="http://schemas.openxmlformats.org/officeDocument/2006/relationships/slide" Target="slides/slide536.xml"/><Relationship Id="rId579" Type="http://schemas.openxmlformats.org/officeDocument/2006/relationships/slide" Target="slides/slide578.xml"/><Relationship Id="rId744" Type="http://schemas.openxmlformats.org/officeDocument/2006/relationships/slide" Target="slides/slide743.xml"/><Relationship Id="rId786" Type="http://schemas.openxmlformats.org/officeDocument/2006/relationships/slide" Target="slides/slide785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439" Type="http://schemas.openxmlformats.org/officeDocument/2006/relationships/slide" Target="slides/slide438.xml"/><Relationship Id="rId590" Type="http://schemas.openxmlformats.org/officeDocument/2006/relationships/slide" Target="slides/slide589.xml"/><Relationship Id="rId604" Type="http://schemas.openxmlformats.org/officeDocument/2006/relationships/slide" Target="slides/slide603.xml"/><Relationship Id="rId646" Type="http://schemas.openxmlformats.org/officeDocument/2006/relationships/slide" Target="slides/slide645.xml"/><Relationship Id="rId811" Type="http://schemas.openxmlformats.org/officeDocument/2006/relationships/slide" Target="slides/slide810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506" Type="http://schemas.openxmlformats.org/officeDocument/2006/relationships/slide" Target="slides/slide505.xml"/><Relationship Id="rId688" Type="http://schemas.openxmlformats.org/officeDocument/2006/relationships/slide" Target="slides/slide687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548" Type="http://schemas.openxmlformats.org/officeDocument/2006/relationships/slide" Target="slides/slide547.xml"/><Relationship Id="rId713" Type="http://schemas.openxmlformats.org/officeDocument/2006/relationships/slide" Target="slides/slide712.xml"/><Relationship Id="rId755" Type="http://schemas.openxmlformats.org/officeDocument/2006/relationships/slide" Target="slides/slide754.xml"/><Relationship Id="rId797" Type="http://schemas.openxmlformats.org/officeDocument/2006/relationships/slide" Target="slides/slide796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615" Type="http://schemas.openxmlformats.org/officeDocument/2006/relationships/slide" Target="slides/slide614.xml"/><Relationship Id="rId822" Type="http://schemas.openxmlformats.org/officeDocument/2006/relationships/slide" Target="slides/slide821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657" Type="http://schemas.openxmlformats.org/officeDocument/2006/relationships/slide" Target="slides/slide656.xml"/><Relationship Id="rId699" Type="http://schemas.openxmlformats.org/officeDocument/2006/relationships/slide" Target="slides/slide698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96" Type="http://schemas.openxmlformats.org/officeDocument/2006/relationships/slide" Target="slides/slide295.xml"/><Relationship Id="rId461" Type="http://schemas.openxmlformats.org/officeDocument/2006/relationships/slide" Target="slides/slide460.xml"/><Relationship Id="rId517" Type="http://schemas.openxmlformats.org/officeDocument/2006/relationships/slide" Target="slides/slide516.xml"/><Relationship Id="rId559" Type="http://schemas.openxmlformats.org/officeDocument/2006/relationships/slide" Target="slides/slide558.xml"/><Relationship Id="rId724" Type="http://schemas.openxmlformats.org/officeDocument/2006/relationships/slide" Target="slides/slide723.xml"/><Relationship Id="rId766" Type="http://schemas.openxmlformats.org/officeDocument/2006/relationships/slide" Target="slides/slide765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63" Type="http://schemas.openxmlformats.org/officeDocument/2006/relationships/slide" Target="slides/slide362.xml"/><Relationship Id="rId419" Type="http://schemas.openxmlformats.org/officeDocument/2006/relationships/slide" Target="slides/slide418.xml"/><Relationship Id="rId570" Type="http://schemas.openxmlformats.org/officeDocument/2006/relationships/slide" Target="slides/slide569.xml"/><Relationship Id="rId626" Type="http://schemas.openxmlformats.org/officeDocument/2006/relationships/slide" Target="slides/slide625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668" Type="http://schemas.openxmlformats.org/officeDocument/2006/relationships/slide" Target="slides/slide667.xml"/><Relationship Id="rId833" Type="http://schemas.openxmlformats.org/officeDocument/2006/relationships/viewProps" Target="viewProps.xml"/><Relationship Id="rId18" Type="http://schemas.openxmlformats.org/officeDocument/2006/relationships/slide" Target="slides/slide17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528" Type="http://schemas.openxmlformats.org/officeDocument/2006/relationships/slide" Target="slides/slide527.xml"/><Relationship Id="rId735" Type="http://schemas.openxmlformats.org/officeDocument/2006/relationships/slide" Target="slides/slide734.xml"/><Relationship Id="rId125" Type="http://schemas.openxmlformats.org/officeDocument/2006/relationships/slide" Target="slides/slide124.xml"/><Relationship Id="rId167" Type="http://schemas.openxmlformats.org/officeDocument/2006/relationships/slide" Target="slides/slide166.xml"/><Relationship Id="rId332" Type="http://schemas.openxmlformats.org/officeDocument/2006/relationships/slide" Target="slides/slide331.xml"/><Relationship Id="rId374" Type="http://schemas.openxmlformats.org/officeDocument/2006/relationships/slide" Target="slides/slide373.xml"/><Relationship Id="rId581" Type="http://schemas.openxmlformats.org/officeDocument/2006/relationships/slide" Target="slides/slide580.xml"/><Relationship Id="rId777" Type="http://schemas.openxmlformats.org/officeDocument/2006/relationships/slide" Target="slides/slide776.xml"/><Relationship Id="rId71" Type="http://schemas.openxmlformats.org/officeDocument/2006/relationships/slide" Target="slides/slide70.xml"/><Relationship Id="rId234" Type="http://schemas.openxmlformats.org/officeDocument/2006/relationships/slide" Target="slides/slide233.xml"/><Relationship Id="rId637" Type="http://schemas.openxmlformats.org/officeDocument/2006/relationships/slide" Target="slides/slide636.xml"/><Relationship Id="rId679" Type="http://schemas.openxmlformats.org/officeDocument/2006/relationships/slide" Target="slides/slide678.xml"/><Relationship Id="rId802" Type="http://schemas.openxmlformats.org/officeDocument/2006/relationships/slide" Target="slides/slide80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76" Type="http://schemas.openxmlformats.org/officeDocument/2006/relationships/slide" Target="slides/slide275.xml"/><Relationship Id="rId441" Type="http://schemas.openxmlformats.org/officeDocument/2006/relationships/slide" Target="slides/slide440.xml"/><Relationship Id="rId483" Type="http://schemas.openxmlformats.org/officeDocument/2006/relationships/slide" Target="slides/slide482.xml"/><Relationship Id="rId539" Type="http://schemas.openxmlformats.org/officeDocument/2006/relationships/slide" Target="slides/slide538.xml"/><Relationship Id="rId690" Type="http://schemas.openxmlformats.org/officeDocument/2006/relationships/slide" Target="slides/slide689.xml"/><Relationship Id="rId704" Type="http://schemas.openxmlformats.org/officeDocument/2006/relationships/slide" Target="slides/slide703.xml"/><Relationship Id="rId746" Type="http://schemas.openxmlformats.org/officeDocument/2006/relationships/slide" Target="slides/slide745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43" Type="http://schemas.openxmlformats.org/officeDocument/2006/relationships/slide" Target="slides/slide342.xml"/><Relationship Id="rId550" Type="http://schemas.openxmlformats.org/officeDocument/2006/relationships/slide" Target="slides/slide549.xml"/><Relationship Id="rId788" Type="http://schemas.openxmlformats.org/officeDocument/2006/relationships/slide" Target="slides/slide787.xml"/><Relationship Id="rId82" Type="http://schemas.openxmlformats.org/officeDocument/2006/relationships/slide" Target="slides/slide81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592" Type="http://schemas.openxmlformats.org/officeDocument/2006/relationships/slide" Target="slides/slide591.xml"/><Relationship Id="rId606" Type="http://schemas.openxmlformats.org/officeDocument/2006/relationships/slide" Target="slides/slide605.xml"/><Relationship Id="rId648" Type="http://schemas.openxmlformats.org/officeDocument/2006/relationships/slide" Target="slides/slide647.xml"/><Relationship Id="rId813" Type="http://schemas.openxmlformats.org/officeDocument/2006/relationships/slide" Target="slides/slide812.xml"/><Relationship Id="rId245" Type="http://schemas.openxmlformats.org/officeDocument/2006/relationships/slide" Target="slides/slide244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52" Type="http://schemas.openxmlformats.org/officeDocument/2006/relationships/slide" Target="slides/slide451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715" Type="http://schemas.openxmlformats.org/officeDocument/2006/relationships/slide" Target="slides/slide714.xml"/><Relationship Id="rId105" Type="http://schemas.openxmlformats.org/officeDocument/2006/relationships/slide" Target="slides/slide104.xml"/><Relationship Id="rId147" Type="http://schemas.openxmlformats.org/officeDocument/2006/relationships/slide" Target="slides/slide146.xml"/><Relationship Id="rId312" Type="http://schemas.openxmlformats.org/officeDocument/2006/relationships/slide" Target="slides/slide311.xml"/><Relationship Id="rId354" Type="http://schemas.openxmlformats.org/officeDocument/2006/relationships/slide" Target="slides/slide353.xml"/><Relationship Id="rId757" Type="http://schemas.openxmlformats.org/officeDocument/2006/relationships/slide" Target="slides/slide756.xml"/><Relationship Id="rId799" Type="http://schemas.openxmlformats.org/officeDocument/2006/relationships/slide" Target="slides/slide798.xml"/><Relationship Id="rId51" Type="http://schemas.openxmlformats.org/officeDocument/2006/relationships/slide" Target="slides/slide50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561" Type="http://schemas.openxmlformats.org/officeDocument/2006/relationships/slide" Target="slides/slide560.xml"/><Relationship Id="rId617" Type="http://schemas.openxmlformats.org/officeDocument/2006/relationships/slide" Target="slides/slide616.xml"/><Relationship Id="rId659" Type="http://schemas.openxmlformats.org/officeDocument/2006/relationships/slide" Target="slides/slide658.xml"/><Relationship Id="rId824" Type="http://schemas.openxmlformats.org/officeDocument/2006/relationships/slide" Target="slides/slide823.xml"/><Relationship Id="rId214" Type="http://schemas.openxmlformats.org/officeDocument/2006/relationships/slide" Target="slides/slide213.xml"/><Relationship Id="rId256" Type="http://schemas.openxmlformats.org/officeDocument/2006/relationships/slide" Target="slides/slide255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463" Type="http://schemas.openxmlformats.org/officeDocument/2006/relationships/slide" Target="slides/slide462.xml"/><Relationship Id="rId519" Type="http://schemas.openxmlformats.org/officeDocument/2006/relationships/slide" Target="slides/slide518.xml"/><Relationship Id="rId670" Type="http://schemas.openxmlformats.org/officeDocument/2006/relationships/slide" Target="slides/slide669.xml"/><Relationship Id="rId116" Type="http://schemas.openxmlformats.org/officeDocument/2006/relationships/slide" Target="slides/slide115.xml"/><Relationship Id="rId158" Type="http://schemas.openxmlformats.org/officeDocument/2006/relationships/slide" Target="slides/slide157.xml"/><Relationship Id="rId323" Type="http://schemas.openxmlformats.org/officeDocument/2006/relationships/slide" Target="slides/slide322.xml"/><Relationship Id="rId530" Type="http://schemas.openxmlformats.org/officeDocument/2006/relationships/slide" Target="slides/slide529.xml"/><Relationship Id="rId726" Type="http://schemas.openxmlformats.org/officeDocument/2006/relationships/slide" Target="slides/slide725.xml"/><Relationship Id="rId768" Type="http://schemas.openxmlformats.org/officeDocument/2006/relationships/slide" Target="slides/slide767.xml"/><Relationship Id="rId20" Type="http://schemas.openxmlformats.org/officeDocument/2006/relationships/slide" Target="slides/slide19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572" Type="http://schemas.openxmlformats.org/officeDocument/2006/relationships/slide" Target="slides/slide571.xml"/><Relationship Id="rId628" Type="http://schemas.openxmlformats.org/officeDocument/2006/relationships/slide" Target="slides/slide627.xml"/><Relationship Id="rId835" Type="http://schemas.openxmlformats.org/officeDocument/2006/relationships/tableStyles" Target="tableStyles.xml"/><Relationship Id="rId225" Type="http://schemas.openxmlformats.org/officeDocument/2006/relationships/slide" Target="slides/slide224.xml"/><Relationship Id="rId267" Type="http://schemas.openxmlformats.org/officeDocument/2006/relationships/slide" Target="slides/slide266.xml"/><Relationship Id="rId432" Type="http://schemas.openxmlformats.org/officeDocument/2006/relationships/slide" Target="slides/slide431.xml"/><Relationship Id="rId474" Type="http://schemas.openxmlformats.org/officeDocument/2006/relationships/slide" Target="slides/slide473.xml"/><Relationship Id="rId127" Type="http://schemas.openxmlformats.org/officeDocument/2006/relationships/slide" Target="slides/slide126.xml"/><Relationship Id="rId681" Type="http://schemas.openxmlformats.org/officeDocument/2006/relationships/slide" Target="slides/slide680.xml"/><Relationship Id="rId737" Type="http://schemas.openxmlformats.org/officeDocument/2006/relationships/slide" Target="slides/slide736.xml"/><Relationship Id="rId779" Type="http://schemas.openxmlformats.org/officeDocument/2006/relationships/slide" Target="slides/slide778.xml"/><Relationship Id="rId31" Type="http://schemas.openxmlformats.org/officeDocument/2006/relationships/slide" Target="slides/slide30.xml"/><Relationship Id="rId73" Type="http://schemas.openxmlformats.org/officeDocument/2006/relationships/slide" Target="slides/slide72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76" Type="http://schemas.openxmlformats.org/officeDocument/2006/relationships/slide" Target="slides/slide375.xml"/><Relationship Id="rId541" Type="http://schemas.openxmlformats.org/officeDocument/2006/relationships/slide" Target="slides/slide540.xml"/><Relationship Id="rId583" Type="http://schemas.openxmlformats.org/officeDocument/2006/relationships/slide" Target="slides/slide582.xml"/><Relationship Id="rId639" Type="http://schemas.openxmlformats.org/officeDocument/2006/relationships/slide" Target="slides/slide638.xml"/><Relationship Id="rId790" Type="http://schemas.openxmlformats.org/officeDocument/2006/relationships/slide" Target="slides/slide789.xml"/><Relationship Id="rId804" Type="http://schemas.openxmlformats.org/officeDocument/2006/relationships/slide" Target="slides/slide803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36" Type="http://schemas.openxmlformats.org/officeDocument/2006/relationships/slide" Target="slides/slide235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43" Type="http://schemas.openxmlformats.org/officeDocument/2006/relationships/slide" Target="slides/slide442.xml"/><Relationship Id="rId650" Type="http://schemas.openxmlformats.org/officeDocument/2006/relationships/slide" Target="slides/slide649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692" Type="http://schemas.openxmlformats.org/officeDocument/2006/relationships/slide" Target="slides/slide691.xml"/><Relationship Id="rId706" Type="http://schemas.openxmlformats.org/officeDocument/2006/relationships/slide" Target="slides/slide705.xml"/><Relationship Id="rId748" Type="http://schemas.openxmlformats.org/officeDocument/2006/relationships/slide" Target="slides/slide74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552" Type="http://schemas.openxmlformats.org/officeDocument/2006/relationships/slide" Target="slides/slide551.xml"/><Relationship Id="rId594" Type="http://schemas.openxmlformats.org/officeDocument/2006/relationships/slide" Target="slides/slide593.xml"/><Relationship Id="rId608" Type="http://schemas.openxmlformats.org/officeDocument/2006/relationships/slide" Target="slides/slide607.xml"/><Relationship Id="rId815" Type="http://schemas.openxmlformats.org/officeDocument/2006/relationships/slide" Target="slides/slide814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661" Type="http://schemas.openxmlformats.org/officeDocument/2006/relationships/slide" Target="slides/slide660.xml"/><Relationship Id="rId717" Type="http://schemas.openxmlformats.org/officeDocument/2006/relationships/slide" Target="slides/slide716.xml"/><Relationship Id="rId759" Type="http://schemas.openxmlformats.org/officeDocument/2006/relationships/slide" Target="slides/slide75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563" Type="http://schemas.openxmlformats.org/officeDocument/2006/relationships/slide" Target="slides/slide562.xml"/><Relationship Id="rId619" Type="http://schemas.openxmlformats.org/officeDocument/2006/relationships/slide" Target="slides/slide618.xml"/><Relationship Id="rId770" Type="http://schemas.openxmlformats.org/officeDocument/2006/relationships/slide" Target="slides/slide76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826" Type="http://schemas.openxmlformats.org/officeDocument/2006/relationships/slide" Target="slides/slide825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630" Type="http://schemas.openxmlformats.org/officeDocument/2006/relationships/slide" Target="slides/slide629.xml"/><Relationship Id="rId672" Type="http://schemas.openxmlformats.org/officeDocument/2006/relationships/slide" Target="slides/slide671.xml"/><Relationship Id="rId728" Type="http://schemas.openxmlformats.org/officeDocument/2006/relationships/slide" Target="slides/slide72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532" Type="http://schemas.openxmlformats.org/officeDocument/2006/relationships/slide" Target="slides/slide531.xml"/><Relationship Id="rId574" Type="http://schemas.openxmlformats.org/officeDocument/2006/relationships/slide" Target="slides/slide573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781" Type="http://schemas.openxmlformats.org/officeDocument/2006/relationships/slide" Target="slides/slide780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641" Type="http://schemas.openxmlformats.org/officeDocument/2006/relationships/slide" Target="slides/slide640.xml"/><Relationship Id="rId683" Type="http://schemas.openxmlformats.org/officeDocument/2006/relationships/slide" Target="slides/slide682.xml"/><Relationship Id="rId739" Type="http://schemas.openxmlformats.org/officeDocument/2006/relationships/slide" Target="slides/slide73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543" Type="http://schemas.openxmlformats.org/officeDocument/2006/relationships/slide" Target="slides/slide542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585" Type="http://schemas.openxmlformats.org/officeDocument/2006/relationships/slide" Target="slides/slide584.xml"/><Relationship Id="rId750" Type="http://schemas.openxmlformats.org/officeDocument/2006/relationships/slide" Target="slides/slide749.xml"/><Relationship Id="rId792" Type="http://schemas.openxmlformats.org/officeDocument/2006/relationships/slide" Target="slides/slide791.xml"/><Relationship Id="rId806" Type="http://schemas.openxmlformats.org/officeDocument/2006/relationships/slide" Target="slides/slide805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610" Type="http://schemas.openxmlformats.org/officeDocument/2006/relationships/slide" Target="slides/slide609.xml"/><Relationship Id="rId652" Type="http://schemas.openxmlformats.org/officeDocument/2006/relationships/slide" Target="slides/slide651.xml"/><Relationship Id="rId694" Type="http://schemas.openxmlformats.org/officeDocument/2006/relationships/slide" Target="slides/slide693.xml"/><Relationship Id="rId708" Type="http://schemas.openxmlformats.org/officeDocument/2006/relationships/slide" Target="slides/slide70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554" Type="http://schemas.openxmlformats.org/officeDocument/2006/relationships/slide" Target="slides/slide553.xml"/><Relationship Id="rId596" Type="http://schemas.openxmlformats.org/officeDocument/2006/relationships/slide" Target="slides/slide595.xml"/><Relationship Id="rId761" Type="http://schemas.openxmlformats.org/officeDocument/2006/relationships/slide" Target="slides/slide760.xml"/><Relationship Id="rId817" Type="http://schemas.openxmlformats.org/officeDocument/2006/relationships/slide" Target="slides/slide816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621" Type="http://schemas.openxmlformats.org/officeDocument/2006/relationships/slide" Target="slides/slide620.xml"/><Relationship Id="rId663" Type="http://schemas.openxmlformats.org/officeDocument/2006/relationships/slide" Target="slides/slide66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719" Type="http://schemas.openxmlformats.org/officeDocument/2006/relationships/slide" Target="slides/slide718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565" Type="http://schemas.openxmlformats.org/officeDocument/2006/relationships/slide" Target="slides/slide564.xml"/><Relationship Id="rId730" Type="http://schemas.openxmlformats.org/officeDocument/2006/relationships/slide" Target="slides/slide729.xml"/><Relationship Id="rId772" Type="http://schemas.openxmlformats.org/officeDocument/2006/relationships/slide" Target="slides/slide771.xml"/><Relationship Id="rId828" Type="http://schemas.openxmlformats.org/officeDocument/2006/relationships/slide" Target="slides/slide82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632" Type="http://schemas.openxmlformats.org/officeDocument/2006/relationships/slide" Target="slides/slide631.xml"/><Relationship Id="rId271" Type="http://schemas.openxmlformats.org/officeDocument/2006/relationships/slide" Target="slides/slide270.xml"/><Relationship Id="rId674" Type="http://schemas.openxmlformats.org/officeDocument/2006/relationships/slide" Target="slides/slide673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534" Type="http://schemas.openxmlformats.org/officeDocument/2006/relationships/slide" Target="slides/slide533.xml"/><Relationship Id="rId576" Type="http://schemas.openxmlformats.org/officeDocument/2006/relationships/slide" Target="slides/slide575.xml"/><Relationship Id="rId741" Type="http://schemas.openxmlformats.org/officeDocument/2006/relationships/slide" Target="slides/slide740.xml"/><Relationship Id="rId783" Type="http://schemas.openxmlformats.org/officeDocument/2006/relationships/slide" Target="slides/slide782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601" Type="http://schemas.openxmlformats.org/officeDocument/2006/relationships/slide" Target="slides/slide600.xml"/><Relationship Id="rId643" Type="http://schemas.openxmlformats.org/officeDocument/2006/relationships/slide" Target="slides/slide642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685" Type="http://schemas.openxmlformats.org/officeDocument/2006/relationships/slide" Target="slides/slide684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545" Type="http://schemas.openxmlformats.org/officeDocument/2006/relationships/slide" Target="slides/slide544.xml"/><Relationship Id="rId587" Type="http://schemas.openxmlformats.org/officeDocument/2006/relationships/slide" Target="slides/slide586.xml"/><Relationship Id="rId710" Type="http://schemas.openxmlformats.org/officeDocument/2006/relationships/slide" Target="slides/slide709.xml"/><Relationship Id="rId752" Type="http://schemas.openxmlformats.org/officeDocument/2006/relationships/slide" Target="slides/slide751.xml"/><Relationship Id="rId808" Type="http://schemas.openxmlformats.org/officeDocument/2006/relationships/slide" Target="slides/slide80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612" Type="http://schemas.openxmlformats.org/officeDocument/2006/relationships/slide" Target="slides/slide611.xml"/><Relationship Id="rId794" Type="http://schemas.openxmlformats.org/officeDocument/2006/relationships/slide" Target="slides/slide793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654" Type="http://schemas.openxmlformats.org/officeDocument/2006/relationships/slide" Target="slides/slide653.xml"/><Relationship Id="rId696" Type="http://schemas.openxmlformats.org/officeDocument/2006/relationships/slide" Target="slides/slide695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556" Type="http://schemas.openxmlformats.org/officeDocument/2006/relationships/slide" Target="slides/slide555.xml"/><Relationship Id="rId721" Type="http://schemas.openxmlformats.org/officeDocument/2006/relationships/slide" Target="slides/slide720.xml"/><Relationship Id="rId763" Type="http://schemas.openxmlformats.org/officeDocument/2006/relationships/slide" Target="slides/slide76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598" Type="http://schemas.openxmlformats.org/officeDocument/2006/relationships/slide" Target="slides/slide597.xml"/><Relationship Id="rId819" Type="http://schemas.openxmlformats.org/officeDocument/2006/relationships/slide" Target="slides/slide818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623" Type="http://schemas.openxmlformats.org/officeDocument/2006/relationships/slide" Target="slides/slide622.xml"/><Relationship Id="rId665" Type="http://schemas.openxmlformats.org/officeDocument/2006/relationships/slide" Target="slides/slide664.xml"/><Relationship Id="rId830" Type="http://schemas.openxmlformats.org/officeDocument/2006/relationships/slide" Target="slides/slide82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567" Type="http://schemas.openxmlformats.org/officeDocument/2006/relationships/slide" Target="slides/slide566.xml"/><Relationship Id="rId732" Type="http://schemas.openxmlformats.org/officeDocument/2006/relationships/slide" Target="slides/slide731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774" Type="http://schemas.openxmlformats.org/officeDocument/2006/relationships/slide" Target="slides/slide773.xml"/><Relationship Id="rId427" Type="http://schemas.openxmlformats.org/officeDocument/2006/relationships/slide" Target="slides/slide426.xml"/><Relationship Id="rId469" Type="http://schemas.openxmlformats.org/officeDocument/2006/relationships/slide" Target="slides/slide468.xml"/><Relationship Id="rId634" Type="http://schemas.openxmlformats.org/officeDocument/2006/relationships/slide" Target="slides/slide633.xml"/><Relationship Id="rId676" Type="http://schemas.openxmlformats.org/officeDocument/2006/relationships/slide" Target="slides/slide67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36" Type="http://schemas.openxmlformats.org/officeDocument/2006/relationships/slide" Target="slides/slide535.xml"/><Relationship Id="rId701" Type="http://schemas.openxmlformats.org/officeDocument/2006/relationships/slide" Target="slides/slide700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578" Type="http://schemas.openxmlformats.org/officeDocument/2006/relationships/slide" Target="slides/slide577.xml"/><Relationship Id="rId743" Type="http://schemas.openxmlformats.org/officeDocument/2006/relationships/slide" Target="slides/slide742.xml"/><Relationship Id="rId785" Type="http://schemas.openxmlformats.org/officeDocument/2006/relationships/slide" Target="slides/slide784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603" Type="http://schemas.openxmlformats.org/officeDocument/2006/relationships/slide" Target="slides/slide602.xml"/><Relationship Id="rId645" Type="http://schemas.openxmlformats.org/officeDocument/2006/relationships/slide" Target="slides/slide644.xml"/><Relationship Id="rId687" Type="http://schemas.openxmlformats.org/officeDocument/2006/relationships/slide" Target="slides/slide686.xml"/><Relationship Id="rId810" Type="http://schemas.openxmlformats.org/officeDocument/2006/relationships/slide" Target="slides/slide809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712" Type="http://schemas.openxmlformats.org/officeDocument/2006/relationships/slide" Target="slides/slide711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547" Type="http://schemas.openxmlformats.org/officeDocument/2006/relationships/slide" Target="slides/slide546.xml"/><Relationship Id="rId589" Type="http://schemas.openxmlformats.org/officeDocument/2006/relationships/slide" Target="slides/slide588.xml"/><Relationship Id="rId754" Type="http://schemas.openxmlformats.org/officeDocument/2006/relationships/slide" Target="slides/slide753.xml"/><Relationship Id="rId796" Type="http://schemas.openxmlformats.org/officeDocument/2006/relationships/slide" Target="slides/slide795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614" Type="http://schemas.openxmlformats.org/officeDocument/2006/relationships/slide" Target="slides/slide613.xml"/><Relationship Id="rId656" Type="http://schemas.openxmlformats.org/officeDocument/2006/relationships/slide" Target="slides/slide655.xml"/><Relationship Id="rId821" Type="http://schemas.openxmlformats.org/officeDocument/2006/relationships/slide" Target="slides/slide820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516" Type="http://schemas.openxmlformats.org/officeDocument/2006/relationships/slide" Target="slides/slide515.xml"/><Relationship Id="rId698" Type="http://schemas.openxmlformats.org/officeDocument/2006/relationships/slide" Target="slides/slide697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558" Type="http://schemas.openxmlformats.org/officeDocument/2006/relationships/slide" Target="slides/slide557.xml"/><Relationship Id="rId723" Type="http://schemas.openxmlformats.org/officeDocument/2006/relationships/slide" Target="slides/slide722.xml"/><Relationship Id="rId765" Type="http://schemas.openxmlformats.org/officeDocument/2006/relationships/slide" Target="slides/slide764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625" Type="http://schemas.openxmlformats.org/officeDocument/2006/relationships/slide" Target="slides/slide624.xml"/><Relationship Id="rId832" Type="http://schemas.openxmlformats.org/officeDocument/2006/relationships/presProps" Target="presProps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667" Type="http://schemas.openxmlformats.org/officeDocument/2006/relationships/slide" Target="slides/slide666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527" Type="http://schemas.openxmlformats.org/officeDocument/2006/relationships/slide" Target="slides/slide526.xml"/><Relationship Id="rId569" Type="http://schemas.openxmlformats.org/officeDocument/2006/relationships/slide" Target="slides/slide568.xml"/><Relationship Id="rId734" Type="http://schemas.openxmlformats.org/officeDocument/2006/relationships/slide" Target="slides/slide733.xml"/><Relationship Id="rId776" Type="http://schemas.openxmlformats.org/officeDocument/2006/relationships/slide" Target="slides/slide775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580" Type="http://schemas.openxmlformats.org/officeDocument/2006/relationships/slide" Target="slides/slide579.xml"/><Relationship Id="rId636" Type="http://schemas.openxmlformats.org/officeDocument/2006/relationships/slide" Target="slides/slide635.xml"/><Relationship Id="rId801" Type="http://schemas.openxmlformats.org/officeDocument/2006/relationships/slide" Target="slides/slide800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678" Type="http://schemas.openxmlformats.org/officeDocument/2006/relationships/slide" Target="slides/slide677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482" Type="http://schemas.openxmlformats.org/officeDocument/2006/relationships/slide" Target="slides/slide481.xml"/><Relationship Id="rId538" Type="http://schemas.openxmlformats.org/officeDocument/2006/relationships/slide" Target="slides/slide537.xml"/><Relationship Id="rId703" Type="http://schemas.openxmlformats.org/officeDocument/2006/relationships/slide" Target="slides/slide702.xml"/><Relationship Id="rId745" Type="http://schemas.openxmlformats.org/officeDocument/2006/relationships/slide" Target="slides/slide744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591" Type="http://schemas.openxmlformats.org/officeDocument/2006/relationships/slide" Target="slides/slide590.xml"/><Relationship Id="rId605" Type="http://schemas.openxmlformats.org/officeDocument/2006/relationships/slide" Target="slides/slide604.xml"/><Relationship Id="rId787" Type="http://schemas.openxmlformats.org/officeDocument/2006/relationships/slide" Target="slides/slide786.xml"/><Relationship Id="rId812" Type="http://schemas.openxmlformats.org/officeDocument/2006/relationships/slide" Target="slides/slide811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647" Type="http://schemas.openxmlformats.org/officeDocument/2006/relationships/slide" Target="slides/slide646.xml"/><Relationship Id="rId689" Type="http://schemas.openxmlformats.org/officeDocument/2006/relationships/slide" Target="slides/slide688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49" Type="http://schemas.openxmlformats.org/officeDocument/2006/relationships/slide" Target="slides/slide548.xml"/><Relationship Id="rId714" Type="http://schemas.openxmlformats.org/officeDocument/2006/relationships/slide" Target="slides/slide713.xml"/><Relationship Id="rId756" Type="http://schemas.openxmlformats.org/officeDocument/2006/relationships/slide" Target="slides/slide75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46" Type="http://schemas.openxmlformats.org/officeDocument/2006/relationships/slide" Target="slides/slide145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53" Type="http://schemas.openxmlformats.org/officeDocument/2006/relationships/slide" Target="slides/slide352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560" Type="http://schemas.openxmlformats.org/officeDocument/2006/relationships/slide" Target="slides/slide559.xml"/><Relationship Id="rId798" Type="http://schemas.openxmlformats.org/officeDocument/2006/relationships/slide" Target="slides/slide797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616" Type="http://schemas.openxmlformats.org/officeDocument/2006/relationships/slide" Target="slides/slide615.xml"/><Relationship Id="rId658" Type="http://schemas.openxmlformats.org/officeDocument/2006/relationships/slide" Target="slides/slide657.xml"/><Relationship Id="rId823" Type="http://schemas.openxmlformats.org/officeDocument/2006/relationships/slide" Target="slides/slide822.xml"/><Relationship Id="rId255" Type="http://schemas.openxmlformats.org/officeDocument/2006/relationships/slide" Target="slides/slide254.xml"/><Relationship Id="rId297" Type="http://schemas.openxmlformats.org/officeDocument/2006/relationships/slide" Target="slides/slide296.xml"/><Relationship Id="rId462" Type="http://schemas.openxmlformats.org/officeDocument/2006/relationships/slide" Target="slides/slide461.xml"/><Relationship Id="rId518" Type="http://schemas.openxmlformats.org/officeDocument/2006/relationships/slide" Target="slides/slide517.xml"/><Relationship Id="rId725" Type="http://schemas.openxmlformats.org/officeDocument/2006/relationships/slide" Target="slides/slide724.xml"/><Relationship Id="rId115" Type="http://schemas.openxmlformats.org/officeDocument/2006/relationships/slide" Target="slides/slide114.xml"/><Relationship Id="rId157" Type="http://schemas.openxmlformats.org/officeDocument/2006/relationships/slide" Target="slides/slide156.xml"/><Relationship Id="rId322" Type="http://schemas.openxmlformats.org/officeDocument/2006/relationships/slide" Target="slides/slide321.xml"/><Relationship Id="rId364" Type="http://schemas.openxmlformats.org/officeDocument/2006/relationships/slide" Target="slides/slide363.xml"/><Relationship Id="rId767" Type="http://schemas.openxmlformats.org/officeDocument/2006/relationships/slide" Target="slides/slide766.xml"/><Relationship Id="rId61" Type="http://schemas.openxmlformats.org/officeDocument/2006/relationships/slide" Target="slides/slide60.xml"/><Relationship Id="rId199" Type="http://schemas.openxmlformats.org/officeDocument/2006/relationships/slide" Target="slides/slide198.xml"/><Relationship Id="rId571" Type="http://schemas.openxmlformats.org/officeDocument/2006/relationships/slide" Target="slides/slide570.xml"/><Relationship Id="rId627" Type="http://schemas.openxmlformats.org/officeDocument/2006/relationships/slide" Target="slides/slide626.xml"/><Relationship Id="rId669" Type="http://schemas.openxmlformats.org/officeDocument/2006/relationships/slide" Target="slides/slide668.xml"/><Relationship Id="rId834" Type="http://schemas.openxmlformats.org/officeDocument/2006/relationships/theme" Target="theme/theme1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66" Type="http://schemas.openxmlformats.org/officeDocument/2006/relationships/slide" Target="slides/slide265.xml"/><Relationship Id="rId431" Type="http://schemas.openxmlformats.org/officeDocument/2006/relationships/slide" Target="slides/slide430.xml"/><Relationship Id="rId473" Type="http://schemas.openxmlformats.org/officeDocument/2006/relationships/slide" Target="slides/slide472.xml"/><Relationship Id="rId529" Type="http://schemas.openxmlformats.org/officeDocument/2006/relationships/slide" Target="slides/slide528.xml"/><Relationship Id="rId680" Type="http://schemas.openxmlformats.org/officeDocument/2006/relationships/slide" Target="slides/slide679.xml"/><Relationship Id="rId736" Type="http://schemas.openxmlformats.org/officeDocument/2006/relationships/slide" Target="slides/slide735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168" Type="http://schemas.openxmlformats.org/officeDocument/2006/relationships/slide" Target="slides/slide167.xml"/><Relationship Id="rId333" Type="http://schemas.openxmlformats.org/officeDocument/2006/relationships/slide" Target="slides/slide332.xml"/><Relationship Id="rId540" Type="http://schemas.openxmlformats.org/officeDocument/2006/relationships/slide" Target="slides/slide539.xml"/><Relationship Id="rId778" Type="http://schemas.openxmlformats.org/officeDocument/2006/relationships/slide" Target="slides/slide777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582" Type="http://schemas.openxmlformats.org/officeDocument/2006/relationships/slide" Target="slides/slide581.xml"/><Relationship Id="rId638" Type="http://schemas.openxmlformats.org/officeDocument/2006/relationships/slide" Target="slides/slide637.xml"/><Relationship Id="rId803" Type="http://schemas.openxmlformats.org/officeDocument/2006/relationships/slide" Target="slides/slide802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42" Type="http://schemas.openxmlformats.org/officeDocument/2006/relationships/slide" Target="slides/slide441.xml"/><Relationship Id="rId484" Type="http://schemas.openxmlformats.org/officeDocument/2006/relationships/slide" Target="slides/slide483.xml"/><Relationship Id="rId705" Type="http://schemas.openxmlformats.org/officeDocument/2006/relationships/slide" Target="slides/slide704.xml"/><Relationship Id="rId137" Type="http://schemas.openxmlformats.org/officeDocument/2006/relationships/slide" Target="slides/slide136.xml"/><Relationship Id="rId302" Type="http://schemas.openxmlformats.org/officeDocument/2006/relationships/slide" Target="slides/slide301.xml"/><Relationship Id="rId344" Type="http://schemas.openxmlformats.org/officeDocument/2006/relationships/slide" Target="slides/slide343.xml"/><Relationship Id="rId691" Type="http://schemas.openxmlformats.org/officeDocument/2006/relationships/slide" Target="slides/slide690.xml"/><Relationship Id="rId747" Type="http://schemas.openxmlformats.org/officeDocument/2006/relationships/slide" Target="slides/slide746.xml"/><Relationship Id="rId789" Type="http://schemas.openxmlformats.org/officeDocument/2006/relationships/slide" Target="slides/slide788.xml"/><Relationship Id="rId41" Type="http://schemas.openxmlformats.org/officeDocument/2006/relationships/slide" Target="slides/slide40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Relationship Id="rId551" Type="http://schemas.openxmlformats.org/officeDocument/2006/relationships/slide" Target="slides/slide550.xml"/><Relationship Id="rId593" Type="http://schemas.openxmlformats.org/officeDocument/2006/relationships/slide" Target="slides/slide592.xml"/><Relationship Id="rId607" Type="http://schemas.openxmlformats.org/officeDocument/2006/relationships/slide" Target="slides/slide606.xml"/><Relationship Id="rId649" Type="http://schemas.openxmlformats.org/officeDocument/2006/relationships/slide" Target="slides/slide648.xml"/><Relationship Id="rId814" Type="http://schemas.openxmlformats.org/officeDocument/2006/relationships/slide" Target="slides/slide813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46" Type="http://schemas.openxmlformats.org/officeDocument/2006/relationships/slide" Target="slides/slide245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53" Type="http://schemas.openxmlformats.org/officeDocument/2006/relationships/slide" Target="slides/slide452.xml"/><Relationship Id="rId509" Type="http://schemas.openxmlformats.org/officeDocument/2006/relationships/slide" Target="slides/slide508.xml"/><Relationship Id="rId660" Type="http://schemas.openxmlformats.org/officeDocument/2006/relationships/slide" Target="slides/slide659.xml"/><Relationship Id="rId106" Type="http://schemas.openxmlformats.org/officeDocument/2006/relationships/slide" Target="slides/slide105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716" Type="http://schemas.openxmlformats.org/officeDocument/2006/relationships/slide" Target="slides/slide715.xml"/><Relationship Id="rId758" Type="http://schemas.openxmlformats.org/officeDocument/2006/relationships/slide" Target="slides/slide757.xml"/><Relationship Id="rId10" Type="http://schemas.openxmlformats.org/officeDocument/2006/relationships/slide" Target="slides/slide9.xml"/><Relationship Id="rId52" Type="http://schemas.openxmlformats.org/officeDocument/2006/relationships/slide" Target="slides/slide51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355" Type="http://schemas.openxmlformats.org/officeDocument/2006/relationships/slide" Target="slides/slide354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562" Type="http://schemas.openxmlformats.org/officeDocument/2006/relationships/slide" Target="slides/slide561.xml"/><Relationship Id="rId618" Type="http://schemas.openxmlformats.org/officeDocument/2006/relationships/slide" Target="slides/slide617.xml"/><Relationship Id="rId825" Type="http://schemas.openxmlformats.org/officeDocument/2006/relationships/slide" Target="slides/slide824.xml"/><Relationship Id="rId215" Type="http://schemas.openxmlformats.org/officeDocument/2006/relationships/slide" Target="slides/slide214.xml"/><Relationship Id="rId257" Type="http://schemas.openxmlformats.org/officeDocument/2006/relationships/slide" Target="slides/slide256.xml"/><Relationship Id="rId422" Type="http://schemas.openxmlformats.org/officeDocument/2006/relationships/slide" Target="slides/slide421.xml"/><Relationship Id="rId464" Type="http://schemas.openxmlformats.org/officeDocument/2006/relationships/slide" Target="slides/slide463.xml"/><Relationship Id="rId299" Type="http://schemas.openxmlformats.org/officeDocument/2006/relationships/slide" Target="slides/slide298.xml"/><Relationship Id="rId727" Type="http://schemas.openxmlformats.org/officeDocument/2006/relationships/slide" Target="slides/slide726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66" Type="http://schemas.openxmlformats.org/officeDocument/2006/relationships/slide" Target="slides/slide365.xml"/><Relationship Id="rId573" Type="http://schemas.openxmlformats.org/officeDocument/2006/relationships/slide" Target="slides/slide572.xml"/><Relationship Id="rId780" Type="http://schemas.openxmlformats.org/officeDocument/2006/relationships/slide" Target="slides/slide77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640" Type="http://schemas.openxmlformats.org/officeDocument/2006/relationships/slide" Target="slides/slide639.xml"/><Relationship Id="rId738" Type="http://schemas.openxmlformats.org/officeDocument/2006/relationships/slide" Target="slides/slide737.xml"/><Relationship Id="rId74" Type="http://schemas.openxmlformats.org/officeDocument/2006/relationships/slide" Target="slides/slide73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84" Type="http://schemas.openxmlformats.org/officeDocument/2006/relationships/slide" Target="slides/slide583.xml"/><Relationship Id="rId805" Type="http://schemas.openxmlformats.org/officeDocument/2006/relationships/slide" Target="slides/slide804.xml"/><Relationship Id="rId5" Type="http://schemas.openxmlformats.org/officeDocument/2006/relationships/slide" Target="slides/slide4.xml"/><Relationship Id="rId237" Type="http://schemas.openxmlformats.org/officeDocument/2006/relationships/slide" Target="slides/slide236.xml"/><Relationship Id="rId791" Type="http://schemas.openxmlformats.org/officeDocument/2006/relationships/slide" Target="slides/slide790.xml"/><Relationship Id="rId444" Type="http://schemas.openxmlformats.org/officeDocument/2006/relationships/slide" Target="slides/slide443.xml"/><Relationship Id="rId651" Type="http://schemas.openxmlformats.org/officeDocument/2006/relationships/slide" Target="slides/slide650.xml"/><Relationship Id="rId749" Type="http://schemas.openxmlformats.org/officeDocument/2006/relationships/slide" Target="slides/slide74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609" Type="http://schemas.openxmlformats.org/officeDocument/2006/relationships/slide" Target="slides/slide60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595" Type="http://schemas.openxmlformats.org/officeDocument/2006/relationships/slide" Target="slides/slide594.xml"/><Relationship Id="rId816" Type="http://schemas.openxmlformats.org/officeDocument/2006/relationships/slide" Target="slides/slide815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662" Type="http://schemas.openxmlformats.org/officeDocument/2006/relationships/slide" Target="slides/slide661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22" Type="http://schemas.openxmlformats.org/officeDocument/2006/relationships/slide" Target="slides/slide521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399" Type="http://schemas.openxmlformats.org/officeDocument/2006/relationships/slide" Target="slides/slide398.xml"/><Relationship Id="rId827" Type="http://schemas.openxmlformats.org/officeDocument/2006/relationships/slide" Target="slides/slide82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wmf"/><Relationship Id="rId1" Type="http://schemas.openxmlformats.org/officeDocument/2006/relationships/image" Target="../media/image18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wmf"/><Relationship Id="rId2" Type="http://schemas.openxmlformats.org/officeDocument/2006/relationships/image" Target="../media/image185.wmf"/><Relationship Id="rId1" Type="http://schemas.openxmlformats.org/officeDocument/2006/relationships/image" Target="../media/image18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wmf"/><Relationship Id="rId2" Type="http://schemas.openxmlformats.org/officeDocument/2006/relationships/image" Target="../media/image188.wmf"/><Relationship Id="rId1" Type="http://schemas.openxmlformats.org/officeDocument/2006/relationships/image" Target="../media/image187.wmf"/><Relationship Id="rId5" Type="http://schemas.openxmlformats.org/officeDocument/2006/relationships/image" Target="../media/image191.wmf"/><Relationship Id="rId4" Type="http://schemas.openxmlformats.org/officeDocument/2006/relationships/image" Target="../media/image19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AA4CE-0452-4E28-86AB-43D5F6A08631}" type="datetimeFigureOut">
              <a:rPr lang="ko-KR" altLang="en-US" smtClean="0"/>
              <a:t>2016-10-10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BCC12-A8B3-49D9-B75C-B92DF484A3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471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253866B2-CAB2-4870-9C81-59BA00272A93}" type="datetime1">
              <a:rPr lang="ko-KR" altLang="en-US" smtClean="0"/>
              <a:t>2016-10-11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5B33C-4955-4FFA-9AD9-7D3BB564BFBB}" type="datetime1">
              <a:rPr lang="ko-KR" altLang="en-US" smtClean="0"/>
              <a:t>2016-10-11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C4B15ECC-559B-428B-90B7-DC5DC0D549E0}" type="datetime1">
              <a:rPr lang="ko-KR" altLang="en-US" smtClean="0"/>
              <a:t>2016-10-11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4CC09-C471-46B7-8D66-15A4DEC3BC7C}" type="datetime1">
              <a:rPr lang="ko-KR" altLang="en-US" smtClean="0"/>
              <a:t>2016-10-11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pPr/>
              <a:t>‹#›</a:t>
            </a:fld>
            <a:endParaRPr lang="ko-KR" altLang="en-US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4060031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2840831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2492896"/>
            <a:ext cx="1295400" cy="141473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2492896"/>
            <a:ext cx="7772400" cy="141473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56994" y="270892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72E55-8CE2-4727-997E-DB26852D57AA}" type="datetime1">
              <a:rPr lang="ko-KR" altLang="en-US" smtClean="0"/>
              <a:t>2016-10-11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-1759" y="286132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EE88975-AAFE-4042-88B4-02C1E6B19C23}" type="datetime1">
              <a:rPr lang="ko-KR" altLang="en-US" smtClean="0"/>
              <a:t>2016-10-11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fld id="{EC51D712-51B0-49A5-812F-301BD2A5585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60D7D5C9-587A-4855-A5FA-306A892EEE61}" type="datetime1">
              <a:rPr lang="ko-KR" altLang="en-US" smtClean="0"/>
              <a:t>2016-10-11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fld id="{EC51D712-51B0-49A5-812F-301BD2A5585B}" type="slidenum">
              <a:rPr lang="ko-KR" altLang="en-US" smtClean="0"/>
              <a:pPr/>
              <a:t>‹#›</a:t>
            </a:fld>
            <a:endParaRPr lang="ko-KR" altLang="en-US" dirty="0" smtClean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8D762-6E46-4E8C-9DF5-960B61700308}" type="datetime1">
              <a:rPr lang="ko-KR" altLang="en-US" smtClean="0"/>
              <a:t>2016-10-11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pPr/>
              <a:t>‹#›</a:t>
            </a:fld>
            <a:endParaRPr lang="ko-KR" altLang="en-US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6783-6031-4B24-AC35-63D625C0C085}" type="datetime1">
              <a:rPr lang="ko-KR" altLang="en-US" smtClean="0"/>
              <a:t>2016-10-11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8FF1E-2988-44FE-8BB1-A8763C0BAFC3}" type="datetime1">
              <a:rPr lang="ko-KR" altLang="en-US" smtClean="0"/>
              <a:t>2016-10-11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A49B272A-6AB8-48D3-AD63-822C578D9287}" type="datetime1">
              <a:rPr lang="ko-KR" altLang="en-US" smtClean="0"/>
              <a:t>2016-10-11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216AE7D-EDD8-455D-B598-93B7FB474AFD}" type="datetime1">
              <a:rPr lang="ko-KR" altLang="en-US" smtClean="0"/>
              <a:t>2016-10-11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altLang="ko-KR" smtClean="0"/>
              <a:t>‹#›</a:t>
            </a:r>
            <a:endParaRPr lang="ko-KR" altLang="en-US" dirty="0" smtClean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gif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gif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gif"/><Relationship Id="rId2" Type="http://schemas.openxmlformats.org/officeDocument/2006/relationships/image" Target="../media/image14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gif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gif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gif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gif"/><Relationship Id="rId2" Type="http://schemas.openxmlformats.org/officeDocument/2006/relationships/image" Target="../media/image155.gif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gif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gif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gif"/><Relationship Id="rId2" Type="http://schemas.openxmlformats.org/officeDocument/2006/relationships/image" Target="../media/image16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gif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gif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81.wmf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810.png"/><Relationship Id="rId3" Type="http://schemas.openxmlformats.org/officeDocument/2006/relationships/oleObject" Target="../embeddings/oleObject3.bin"/><Relationship Id="rId21" Type="http://schemas.openxmlformats.org/officeDocument/2006/relationships/oleObject" Target="../embeddings/oleObject5.bin"/><Relationship Id="rId17" Type="http://schemas.openxmlformats.org/officeDocument/2006/relationships/image" Target="NULL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.bin"/><Relationship Id="rId20" Type="http://schemas.openxmlformats.org/officeDocument/2006/relationships/image" Target="../media/image185.wmf"/><Relationship Id="rId1" Type="http://schemas.openxmlformats.org/officeDocument/2006/relationships/vmlDrawing" Target="../drawings/vmlDrawing2.vml"/><Relationship Id="rId19" Type="http://schemas.openxmlformats.org/officeDocument/2006/relationships/oleObject" Target="../embeddings/oleObject4.bin"/><Relationship Id="rId4" Type="http://schemas.openxmlformats.org/officeDocument/2006/relationships/image" Target="../media/image184.wmf"/><Relationship Id="rId22" Type="http://schemas.openxmlformats.org/officeDocument/2006/relationships/image" Target="../media/image186.wmf"/></Relationships>
</file>

<file path=ppt/slides/_rels/slide2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wmf"/><Relationship Id="rId13" Type="http://schemas.openxmlformats.org/officeDocument/2006/relationships/oleObject" Target="../embeddings/oleObject11.bin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19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88.wmf"/><Relationship Id="rId11" Type="http://schemas.openxmlformats.org/officeDocument/2006/relationships/image" Target="../media/image192.png"/><Relationship Id="rId5" Type="http://schemas.openxmlformats.org/officeDocument/2006/relationships/oleObject" Target="../embeddings/oleObject8.bin"/><Relationship Id="rId15" Type="http://schemas.openxmlformats.org/officeDocument/2006/relationships/oleObject" Target="../embeddings/oleObject12.bin"/><Relationship Id="rId10" Type="http://schemas.openxmlformats.org/officeDocument/2006/relationships/image" Target="../media/image190.wmf"/><Relationship Id="rId4" Type="http://schemas.openxmlformats.org/officeDocument/2006/relationships/image" Target="../media/image187.wmf"/><Relationship Id="rId9" Type="http://schemas.openxmlformats.org/officeDocument/2006/relationships/oleObject" Target="../embeddings/oleObject10.bin"/><Relationship Id="rId14" Type="http://schemas.openxmlformats.org/officeDocument/2006/relationships/image" Target="../media/image191.wmf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jpe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jpeg"/><Relationship Id="rId2" Type="http://schemas.openxmlformats.org/officeDocument/2006/relationships/image" Target="../media/image19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eg"/><Relationship Id="rId2" Type="http://schemas.openxmlformats.org/officeDocument/2006/relationships/image" Target="../media/image202.jpe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jpe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87.wmf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jpe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2.png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png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4.png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8.png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2.png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hyperlink" Target="https://ko.wikipedia.org/wiki/%EC%8B%A4%EC%88%98" TargetMode="External"/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hyperlink" Target="https://ko.wikipedia.org/wiki/%EC%8B%A4%EC%88%98" TargetMode="External"/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9.png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4.png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9.png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2.png"/></Relationships>
</file>

<file path=ppt/slides/_rels/slide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5.png"/></Relationships>
</file>

<file path=ppt/slides/_rels/slide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8.png"/></Relationships>
</file>

<file path=ppt/slides/_rels/slide4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4" Type="http://schemas.openxmlformats.org/officeDocument/2006/relationships/image" Target="../media/image357.png"/></Relationships>
</file>

<file path=ppt/slides/_rels/slide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6.png"/></Relationships>
</file>

<file path=ppt/slides/_rels/slide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8.png"/><Relationship Id="rId4" Type="http://schemas.openxmlformats.org/officeDocument/2006/relationships/image" Target="../media/image387.png"/></Relationships>
</file>

<file path=ppt/slides/_rels/slide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5.png"/><Relationship Id="rId4" Type="http://schemas.openxmlformats.org/officeDocument/2006/relationships/image" Target="../media/image394.png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/Relationships>
</file>

<file path=ppt/slides/_rels/slide5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png"/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5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5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_rels/slide5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/Relationships>
</file>

<file path=ppt/slides/_rels/slide5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2.xml"/></Relationships>
</file>

<file path=ppt/slides/_rels/slide5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5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5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/Relationships>
</file>

<file path=ppt/slides/_rels/slide5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2.xml"/></Relationships>
</file>

<file path=ppt/slides/_rels/slide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/Relationships>
</file>

<file path=ppt/slides/_rels/slide5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/Relationships>
</file>

<file path=ppt/slides/_rels/slide5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2.xml"/></Relationships>
</file>

<file path=ppt/slides/_rels/slide5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2.xml"/></Relationships>
</file>

<file path=ppt/slides/_rels/slide5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/Relationships>
</file>

<file path=ppt/slides/_rels/slide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/Relationships>
</file>

<file path=ppt/slides/_rels/slide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/Relationships>
</file>

<file path=ppt/slides/_rels/slide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2.xml"/></Relationships>
</file>

<file path=ppt/slides/_rels/slide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/Relationships>
</file>

<file path=ppt/slides/_rels/slide5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2.xml"/></Relationships>
</file>

<file path=ppt/slides/_rels/slide5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2.xml"/></Relationships>
</file>

<file path=ppt/slides/_rels/slide5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2.xml"/></Relationships>
</file>

<file path=ppt/slides/_rels/slide5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5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/Relationships>
</file>

<file path=ppt/slides/_rels/slide5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2.xml"/></Relationships>
</file>

<file path=ppt/slides/_rels/slide5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2.xml"/></Relationships>
</file>

<file path=ppt/slides/_rels/slide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/Relationships>
</file>

<file path=ppt/slides/_rels/slide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2.xml"/></Relationships>
</file>

<file path=ppt/slides/_rels/slide5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/Relationships>
</file>

<file path=ppt/slides/_rels/slide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2.xml"/></Relationships>
</file>

<file path=ppt/slides/_rels/slide5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2.xml"/></Relationships>
</file>

<file path=ppt/slides/_rels/slide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2.xml"/></Relationships>
</file>

<file path=ppt/slides/_rels/slide5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2.xml"/></Relationships>
</file>

<file path=ppt/slides/_rels/slide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/Relationships>
</file>

<file path=ppt/slides/_rels/slide5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2.xml"/></Relationships>
</file>

<file path=ppt/slides/_rels/slide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/Relationships>
</file>

<file path=ppt/slides/_rels/slide5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2.xml"/></Relationships>
</file>

<file path=ppt/slides/_rels/slide5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/Relationships>
</file>

<file path=ppt/slides/_rels/slide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2.xml"/></Relationships>
</file>

<file path=ppt/slides/_rels/slide6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2.xml"/></Relationships>
</file>

<file path=ppt/slides/_rels/slide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2.xml"/></Relationships>
</file>

<file path=ppt/slides/_rels/slide6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2.xml"/></Relationships>
</file>

<file path=ppt/slides/_rels/slide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2.xml"/></Relationships>
</file>

<file path=ppt/slides/_rels/slide6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png"/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2.xml"/></Relationships>
</file>

<file path=ppt/slides/_rels/slide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2.xml"/></Relationships>
</file>

<file path=ppt/slides/_rels/slide6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2.xml"/></Relationships>
</file>

<file path=ppt/slides/_rels/slide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2.xml"/></Relationships>
</file>

<file path=ppt/slides/_rels/slide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2.xml"/></Relationships>
</file>

<file path=ppt/slides/_rels/slide6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2.xml"/></Relationships>
</file>

<file path=ppt/slides/_rels/slide6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png"/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2.xml"/></Relationships>
</file>

<file path=ppt/slides/_rels/slide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2.xml"/></Relationships>
</file>

<file path=ppt/slides/_rels/slide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/Relationships>
</file>

<file path=ppt/slides/_rels/slide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2.xml"/></Relationships>
</file>

<file path=ppt/slides/_rels/slide6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.xml"/></Relationships>
</file>

<file path=ppt/slides/_rels/slide6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2.xml"/></Relationships>
</file>

<file path=ppt/slides/_rels/slide6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2.xml"/></Relationships>
</file>

<file path=ppt/slides/_rels/slide6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2.xml"/></Relationships>
</file>

<file path=ppt/slides/_rels/slide6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2.xml"/></Relationships>
</file>

<file path=ppt/slides/_rels/slide6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2.xml"/></Relationships>
</file>

<file path=ppt/slides/_rels/slide6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/Relationships>
</file>

<file path=ppt/slides/_rels/slide6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2.xml"/></Relationships>
</file>

<file path=ppt/slides/_rels/slide6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2.xml"/></Relationships>
</file>

<file path=ppt/slides/_rels/slide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2.xml"/></Relationships>
</file>

<file path=ppt/slides/_rels/slide6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/Relationships>
</file>

<file path=ppt/slides/_rels/slide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2.xml"/></Relationships>
</file>

<file path=ppt/slides/_rels/slide6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2.xml"/></Relationships>
</file>

<file path=ppt/slides/_rels/slide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2.xml"/></Relationships>
</file>

<file path=ppt/slides/_rels/slide6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6.png"/><Relationship Id="rId1" Type="http://schemas.openxmlformats.org/officeDocument/2006/relationships/slideLayout" Target="../slideLayouts/slideLayout2.xml"/></Relationships>
</file>

<file path=ppt/slides/_rels/slide6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2.xml"/></Relationships>
</file>

<file path=ppt/slides/_rels/slide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3.png"/><Relationship Id="rId5" Type="http://schemas.openxmlformats.org/officeDocument/2006/relationships/image" Target="../media/image512.png"/><Relationship Id="rId4" Type="http://schemas.openxmlformats.org/officeDocument/2006/relationships/image" Target="../media/image511.png"/></Relationships>
</file>

<file path=ppt/slides/_rels/slide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.xml"/></Relationships>
</file>

<file path=ppt/slides/_rels/slide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7.png"/></Relationships>
</file>

<file path=ppt/slides/_rels/slide6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9.png"/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2.png"/><Relationship Id="rId5" Type="http://schemas.openxmlformats.org/officeDocument/2006/relationships/image" Target="../media/image521.png"/><Relationship Id="rId4" Type="http://schemas.openxmlformats.org/officeDocument/2006/relationships/image" Target="../media/image52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2.xml"/></Relationships>
</file>

<file path=ppt/slides/_rels/slide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5.png"/><Relationship Id="rId2" Type="http://schemas.openxmlformats.org/officeDocument/2006/relationships/image" Target="../media/image524.png"/><Relationship Id="rId1" Type="http://schemas.openxmlformats.org/officeDocument/2006/relationships/slideLayout" Target="../slideLayouts/slideLayout2.xml"/></Relationships>
</file>

<file path=ppt/slides/_rels/slide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8.png"/></Relationships>
</file>

<file path=ppt/slides/_rels/slide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2.xml"/></Relationships>
</file>

<file path=ppt/slides/_rels/slide6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6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2.xml"/></Relationships>
</file>

<file path=ppt/slides/_rels/slide6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3.png"/><Relationship Id="rId1" Type="http://schemas.openxmlformats.org/officeDocument/2006/relationships/slideLayout" Target="../slideLayouts/slideLayout2.xml"/></Relationships>
</file>

<file path=ppt/slides/_rels/slide6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2.xml"/></Relationships>
</file>

<file path=ppt/slides/_rels/slide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2.xml"/></Relationships>
</file>

<file path=ppt/slides/_rels/slide6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2.xml"/></Relationships>
</file>

<file path=ppt/slides/_rels/slide6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2.xml"/></Relationships>
</file>

<file path=ppt/slides/_rels/slide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9.png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2.png"/><Relationship Id="rId5" Type="http://schemas.openxmlformats.org/officeDocument/2006/relationships/image" Target="../media/image541.png"/><Relationship Id="rId4" Type="http://schemas.openxmlformats.org/officeDocument/2006/relationships/image" Target="../media/image540.png"/></Relationships>
</file>

<file path=ppt/slides/_rels/slide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2.xml"/></Relationships>
</file>

<file path=ppt/slides/_rels/slide6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4.png"/><Relationship Id="rId1" Type="http://schemas.openxmlformats.org/officeDocument/2006/relationships/slideLayout" Target="../slideLayouts/slideLayout2.xml"/></Relationships>
</file>

<file path=ppt/slides/_rels/slide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2.xml"/></Relationships>
</file>

<file path=ppt/slides/_rels/slide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7.png"/><Relationship Id="rId2" Type="http://schemas.openxmlformats.org/officeDocument/2006/relationships/image" Target="../media/image5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8.png"/></Relationships>
</file>

<file path=ppt/slides/_rels/slide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2.xml"/></Relationships>
</file>

<file path=ppt/slides/_rels/slide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2.png"/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/Relationships>
</file>

<file path=ppt/slides/_rels/slide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3.png"/><Relationship Id="rId1" Type="http://schemas.openxmlformats.org/officeDocument/2006/relationships/slideLayout" Target="../slideLayouts/slideLayout2.xml"/></Relationships>
</file>

<file path=ppt/slides/_rels/slide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4.png"/><Relationship Id="rId1" Type="http://schemas.openxmlformats.org/officeDocument/2006/relationships/slideLayout" Target="../slideLayouts/slideLayout2.xml"/></Relationships>
</file>

<file path=ppt/slides/_rels/slide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6.png"/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2.xml"/></Relationships>
</file>

<file path=ppt/slides/_rels/slide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8.png"/><Relationship Id="rId2" Type="http://schemas.openxmlformats.org/officeDocument/2006/relationships/image" Target="../media/image557.png"/><Relationship Id="rId1" Type="http://schemas.openxmlformats.org/officeDocument/2006/relationships/slideLayout" Target="../slideLayouts/slideLayout2.xml"/></Relationships>
</file>

<file path=ppt/slides/_rels/slide7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9.png"/><Relationship Id="rId1" Type="http://schemas.openxmlformats.org/officeDocument/2006/relationships/slideLayout" Target="../slideLayouts/slideLayout2.xml"/></Relationships>
</file>

<file path=ppt/slides/_rels/slide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2.xml"/></Relationships>
</file>

<file path=ppt/slides/_rels/slide7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2.xml"/></Relationships>
</file>

<file path=ppt/slides/_rels/slide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4.png"/><Relationship Id="rId1" Type="http://schemas.openxmlformats.org/officeDocument/2006/relationships/slideLayout" Target="../slideLayouts/slideLayout2.xml"/></Relationships>
</file>

<file path=ppt/slides/_rels/slide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6.png"/><Relationship Id="rId2" Type="http://schemas.openxmlformats.org/officeDocument/2006/relationships/image" Target="../media/image5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9.png"/><Relationship Id="rId5" Type="http://schemas.openxmlformats.org/officeDocument/2006/relationships/image" Target="../media/image568.png"/><Relationship Id="rId4" Type="http://schemas.openxmlformats.org/officeDocument/2006/relationships/image" Target="../media/image567.png"/></Relationships>
</file>

<file path=ppt/slides/_rels/slide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3.png"/><Relationship Id="rId4" Type="http://schemas.openxmlformats.org/officeDocument/2006/relationships/image" Target="../media/image572.png"/></Relationships>
</file>

<file path=ppt/slides/_rels/slide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5.png"/><Relationship Id="rId2" Type="http://schemas.openxmlformats.org/officeDocument/2006/relationships/image" Target="../media/image574.png"/><Relationship Id="rId1" Type="http://schemas.openxmlformats.org/officeDocument/2006/relationships/slideLayout" Target="../slideLayouts/slideLayout2.xml"/></Relationships>
</file>

<file path=ppt/slides/_rels/slide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2.xml"/></Relationships>
</file>

<file path=ppt/slides/_rels/slide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8.png"/><Relationship Id="rId2" Type="http://schemas.openxmlformats.org/officeDocument/2006/relationships/image" Target="../media/image577.png"/><Relationship Id="rId1" Type="http://schemas.openxmlformats.org/officeDocument/2006/relationships/slideLayout" Target="../slideLayouts/slideLayout2.xml"/></Relationships>
</file>

<file path=ppt/slides/_rels/slide7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5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2.png"/><Relationship Id="rId4" Type="http://schemas.openxmlformats.org/officeDocument/2006/relationships/image" Target="../media/image58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3.png"/><Relationship Id="rId1" Type="http://schemas.openxmlformats.org/officeDocument/2006/relationships/slideLayout" Target="../slideLayouts/slideLayout2.xml"/></Relationships>
</file>

<file path=ppt/slides/_rels/slide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5.png"/><Relationship Id="rId2" Type="http://schemas.openxmlformats.org/officeDocument/2006/relationships/image" Target="../media/image584.png"/><Relationship Id="rId1" Type="http://schemas.openxmlformats.org/officeDocument/2006/relationships/slideLayout" Target="../slideLayouts/slideLayout2.xml"/></Relationships>
</file>

<file path=ppt/slides/_rels/slide7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6.png"/><Relationship Id="rId2" Type="http://schemas.openxmlformats.org/officeDocument/2006/relationships/image" Target="../media/image584.png"/><Relationship Id="rId1" Type="http://schemas.openxmlformats.org/officeDocument/2006/relationships/slideLayout" Target="../slideLayouts/slideLayout2.xml"/></Relationships>
</file>

<file path=ppt/slides/_rels/slide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8.png"/><Relationship Id="rId2" Type="http://schemas.openxmlformats.org/officeDocument/2006/relationships/image" Target="../media/image587.png"/><Relationship Id="rId1" Type="http://schemas.openxmlformats.org/officeDocument/2006/relationships/slideLayout" Target="../slideLayouts/slideLayout2.xml"/></Relationships>
</file>

<file path=ppt/slides/_rels/slide7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2.xml"/></Relationships>
</file>

<file path=ppt/slides/_rels/slide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2.png"/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2.xml"/></Relationships>
</file>

<file path=ppt/slides/_rels/slide7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4.png"/><Relationship Id="rId1" Type="http://schemas.openxmlformats.org/officeDocument/2006/relationships/slideLayout" Target="../slideLayouts/slideLayout2.xml"/></Relationships>
</file>

<file path=ppt/slides/_rels/slide7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6.png"/><Relationship Id="rId2" Type="http://schemas.openxmlformats.org/officeDocument/2006/relationships/image" Target="../media/image595.png"/><Relationship Id="rId1" Type="http://schemas.openxmlformats.org/officeDocument/2006/relationships/slideLayout" Target="../slideLayouts/slideLayout2.xml"/></Relationships>
</file>

<file path=ppt/slides/_rels/slide7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8.png"/><Relationship Id="rId2" Type="http://schemas.openxmlformats.org/officeDocument/2006/relationships/image" Target="../media/image597.png"/><Relationship Id="rId1" Type="http://schemas.openxmlformats.org/officeDocument/2006/relationships/slideLayout" Target="../slideLayouts/slideLayout2.xml"/></Relationships>
</file>

<file path=ppt/slides/_rels/slide7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5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1.png"/></Relationships>
</file>

<file path=ppt/slides/_rels/slide7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3.png"/><Relationship Id="rId2" Type="http://schemas.openxmlformats.org/officeDocument/2006/relationships/image" Target="../media/image602.png"/><Relationship Id="rId1" Type="http://schemas.openxmlformats.org/officeDocument/2006/relationships/slideLayout" Target="../slideLayouts/slideLayout2.xml"/></Relationships>
</file>

<file path=ppt/slides/_rels/slide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5.png"/><Relationship Id="rId2" Type="http://schemas.openxmlformats.org/officeDocument/2006/relationships/image" Target="../media/image604.png"/><Relationship Id="rId1" Type="http://schemas.openxmlformats.org/officeDocument/2006/relationships/slideLayout" Target="../slideLayouts/slideLayout2.xml"/></Relationships>
</file>

<file path=ppt/slides/_rels/slide7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7.png"/><Relationship Id="rId1" Type="http://schemas.openxmlformats.org/officeDocument/2006/relationships/slideLayout" Target="../slideLayouts/slideLayout2.xml"/></Relationships>
</file>

<file path=ppt/slides/_rels/slide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9.png"/><Relationship Id="rId2" Type="http://schemas.openxmlformats.org/officeDocument/2006/relationships/image" Target="../media/image608.png"/><Relationship Id="rId1" Type="http://schemas.openxmlformats.org/officeDocument/2006/relationships/slideLayout" Target="../slideLayouts/slideLayout2.xml"/></Relationships>
</file>

<file path=ppt/slides/_rels/slide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7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3.png"/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2.xml"/></Relationships>
</file>

<file path=ppt/slides/_rels/slide7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4.png"/><Relationship Id="rId1" Type="http://schemas.openxmlformats.org/officeDocument/2006/relationships/slideLayout" Target="../slideLayouts/slideLayout2.xml"/></Relationships>
</file>

<file path=ppt/slides/_rels/slide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5.png"/><Relationship Id="rId1" Type="http://schemas.openxmlformats.org/officeDocument/2006/relationships/slideLayout" Target="../slideLayouts/slideLayout2.xml"/></Relationships>
</file>

<file path=ppt/slides/_rels/slide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6.png"/><Relationship Id="rId1" Type="http://schemas.openxmlformats.org/officeDocument/2006/relationships/slideLayout" Target="../slideLayouts/slideLayout2.xml"/></Relationships>
</file>

<file path=ppt/slides/_rels/slide8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2.xml"/></Relationships>
</file>

<file path=ppt/slides/_rels/slide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8.png"/><Relationship Id="rId1" Type="http://schemas.openxmlformats.org/officeDocument/2006/relationships/slideLayout" Target="../slideLayouts/slideLayout2.xml"/></Relationships>
</file>

<file path=ppt/slides/_rels/slide8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9.png"/><Relationship Id="rId1" Type="http://schemas.openxmlformats.org/officeDocument/2006/relationships/slideLayout" Target="../slideLayouts/slideLayout2.xml"/></Relationships>
</file>

<file path=ppt/slides/_rels/slide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8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2.xml"/></Relationships>
</file>

<file path=ppt/slides/_rels/slide8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3.png"/><Relationship Id="rId1" Type="http://schemas.openxmlformats.org/officeDocument/2006/relationships/slideLayout" Target="../slideLayouts/slideLayout2.xml"/></Relationships>
</file>

<file path=ppt/slides/_rels/slide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4.png"/><Relationship Id="rId1" Type="http://schemas.openxmlformats.org/officeDocument/2006/relationships/slideLayout" Target="../slideLayouts/slideLayout2.xml"/></Relationships>
</file>

<file path=ppt/slides/_rels/slide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5.png"/><Relationship Id="rId1" Type="http://schemas.openxmlformats.org/officeDocument/2006/relationships/slideLayout" Target="../slideLayouts/slideLayout2.xml"/></Relationships>
</file>

<file path=ppt/slides/_rels/slide8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6.png"/><Relationship Id="rId1" Type="http://schemas.openxmlformats.org/officeDocument/2006/relationships/slideLayout" Target="../slideLayouts/slideLayout2.xml"/></Relationships>
</file>

<file path=ppt/slides/_rels/slide8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7.png"/><Relationship Id="rId1" Type="http://schemas.openxmlformats.org/officeDocument/2006/relationships/slideLayout" Target="../slideLayouts/slideLayout2.xml"/></Relationships>
</file>

<file path=ppt/slides/_rels/slide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8.png"/><Relationship Id="rId1" Type="http://schemas.openxmlformats.org/officeDocument/2006/relationships/slideLayout" Target="../slideLayouts/slideLayout2.xml"/></Relationships>
</file>

<file path=ppt/slides/_rels/slide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9.png"/><Relationship Id="rId1" Type="http://schemas.openxmlformats.org/officeDocument/2006/relationships/slideLayout" Target="../slideLayouts/slideLayout2.xml"/></Relationships>
</file>

<file path=ppt/slides/_rels/slide8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/Relationships>
</file>

<file path=ppt/slides/_rels/slide8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3.png"/><Relationship Id="rId2" Type="http://schemas.openxmlformats.org/officeDocument/2006/relationships/image" Target="../media/image632.png"/><Relationship Id="rId1" Type="http://schemas.openxmlformats.org/officeDocument/2006/relationships/slideLayout" Target="../slideLayouts/slideLayout2.xml"/></Relationships>
</file>

<file path=ppt/slides/_rels/slide8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476672"/>
            <a:ext cx="7579568" cy="5184576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 smtClean="0"/>
              <a:t>Python</a:t>
            </a:r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7300" dirty="0" smtClean="0"/>
              <a:t>mathematics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이해하</a:t>
            </a:r>
            <a:r>
              <a:rPr lang="ko-KR" altLang="en-US" sz="9600" dirty="0"/>
              <a:t>기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88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49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산술</a:t>
            </a:r>
            <a:r>
              <a:rPr lang="ko-KR" altLang="en-US" dirty="0" smtClean="0"/>
              <a:t>연산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역방향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수학적인 산출연산에 대한 역방향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제공 계산결과는 </a:t>
            </a:r>
            <a:r>
              <a:rPr lang="ko-KR" altLang="en-US" dirty="0" err="1" smtClean="0"/>
              <a:t>정방향과</a:t>
            </a:r>
            <a:r>
              <a:rPr lang="ko-KR" altLang="en-US" dirty="0" smtClean="0"/>
              <a:t> 동일 </a:t>
            </a:r>
            <a:endParaRPr lang="en-US" altLang="ko-KR" dirty="0" smtClean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336693"/>
              </p:ext>
            </p:extLst>
          </p:nvPr>
        </p:nvGraphicFramePr>
        <p:xfrm>
          <a:off x="755576" y="2708920"/>
          <a:ext cx="7776864" cy="3496582"/>
        </p:xfrm>
        <a:graphic>
          <a:graphicData uri="http://schemas.openxmlformats.org/drawingml/2006/table">
            <a:tbl>
              <a:tblPr/>
              <a:tblGrid>
                <a:gridCol w="1944216"/>
                <a:gridCol w="1944216"/>
                <a:gridCol w="1944216"/>
                <a:gridCol w="1944216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Operation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effectLst/>
                        </a:rPr>
                        <a:t>연산자</a:t>
                      </a:r>
                      <a:endParaRPr lang="en-US" sz="12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Function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Method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642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addition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+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add(a, b)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y.__</a:t>
                      </a:r>
                      <a:r>
                        <a:rPr lang="en-US" sz="1000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radd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__(x)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42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subtraction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-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sub(a, b)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kumimoji="0" 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.__</a:t>
                      </a:r>
                      <a:r>
                        <a:rPr kumimoji="0" lang="en-US" sz="10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rsub</a:t>
                      </a:r>
                      <a:r>
                        <a:rPr kumimoji="0" 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42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multiplication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*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mul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y.__</a:t>
                      </a:r>
                      <a:r>
                        <a:rPr kumimoji="0" lang="en-US" sz="100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rmul</a:t>
                      </a:r>
                      <a:r>
                        <a:rPr kumimoji="0" 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__(x)</a:t>
                      </a:r>
                      <a:endParaRPr kumimoji="0"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425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division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/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effectLst/>
                        </a:rPr>
                        <a:t>div(a, b)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y.__</a:t>
                      </a:r>
                      <a:r>
                        <a:rPr kumimoji="0" lang="en-US" sz="100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rdiv</a:t>
                      </a:r>
                      <a:r>
                        <a:rPr kumimoji="0" 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__(x)</a:t>
                      </a:r>
                      <a:endParaRPr kumimoji="0"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42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division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/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err="1" smtClean="0">
                          <a:effectLst/>
                        </a:rPr>
                        <a:t>truediv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y.__</a:t>
                      </a:r>
                      <a:r>
                        <a:rPr kumimoji="0" lang="en-US" sz="100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rtruediv</a:t>
                      </a:r>
                      <a:r>
                        <a:rPr kumimoji="0" 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__(x)</a:t>
                      </a:r>
                      <a:endParaRPr kumimoji="0"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145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floor division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x // 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floordiv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y.__</a:t>
                      </a:r>
                      <a:r>
                        <a:rPr kumimoji="0" lang="en-US" sz="100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rfloordiv</a:t>
                      </a:r>
                      <a:r>
                        <a:rPr kumimoji="0" 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__(x)</a:t>
                      </a:r>
                      <a:endParaRPr kumimoji="0"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427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modulo (remainder)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%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mod(a, b)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y.__</a:t>
                      </a:r>
                      <a:r>
                        <a:rPr kumimoji="0" lang="en-US" sz="100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rmod</a:t>
                      </a:r>
                      <a:r>
                        <a:rPr kumimoji="0" 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__(x)</a:t>
                      </a:r>
                      <a:endParaRPr kumimoji="0"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427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floor division </a:t>
                      </a:r>
                      <a:r>
                        <a:rPr lang="en-US" sz="1000" b="0" i="1">
                          <a:effectLst/>
                          <a:latin typeface="Constantia"/>
                        </a:rPr>
                        <a:t>&amp;</a:t>
                      </a:r>
                      <a:r>
                        <a:rPr lang="en-US" sz="1000">
                          <a:effectLst/>
                        </a:rPr>
                        <a:t> modulo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divmod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N/A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y.__</a:t>
                      </a:r>
                      <a:r>
                        <a:rPr kumimoji="0" lang="en-US" sz="100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rdivmod</a:t>
                      </a:r>
                      <a:r>
                        <a:rPr kumimoji="0" 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__(x)</a:t>
                      </a:r>
                      <a:endParaRPr kumimoji="0"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42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raise to power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**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pow(a, b)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y.__</a:t>
                      </a:r>
                      <a:r>
                        <a:rPr kumimoji="0" lang="en-US" sz="100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rpow</a:t>
                      </a:r>
                      <a:r>
                        <a:rPr kumimoji="0" 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__(x)</a:t>
                      </a:r>
                      <a:endParaRPr kumimoji="0"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27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산술연산 </a:t>
            </a:r>
            <a:r>
              <a:rPr lang="ko-KR" altLang="en-US" dirty="0" smtClean="0"/>
              <a:t>역방향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사칙연산이 </a:t>
            </a:r>
            <a:r>
              <a:rPr lang="ko-KR" altLang="en-US" dirty="0" err="1" smtClean="0"/>
              <a:t>정방향이나</a:t>
            </a:r>
            <a:r>
              <a:rPr lang="ko-KR" altLang="en-US" dirty="0" smtClean="0"/>
              <a:t> 역방향이나 계산은 동일</a:t>
            </a:r>
            <a:endParaRPr lang="en-US" altLang="ko-KR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356992"/>
            <a:ext cx="5184576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42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비트 연산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70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비트연산 설명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비트연산에 대해서는 실제 숫자의 </a:t>
            </a:r>
            <a:r>
              <a:rPr lang="ko-KR" altLang="en-US" dirty="0" err="1" smtClean="0"/>
              <a:t>비트를</a:t>
            </a:r>
            <a:r>
              <a:rPr lang="ko-KR" altLang="en-US" dirty="0" smtClean="0"/>
              <a:t> 가지고 연산</a:t>
            </a:r>
            <a:endParaRPr lang="en-US" altLang="ko-KR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17033"/>
              </p:ext>
            </p:extLst>
          </p:nvPr>
        </p:nvGraphicFramePr>
        <p:xfrm>
          <a:off x="971600" y="3068960"/>
          <a:ext cx="7416825" cy="2973521"/>
        </p:xfrm>
        <a:graphic>
          <a:graphicData uri="http://schemas.openxmlformats.org/drawingml/2006/table">
            <a:tbl>
              <a:tblPr/>
              <a:tblGrid>
                <a:gridCol w="1749251"/>
                <a:gridCol w="1469371"/>
                <a:gridCol w="4198203"/>
              </a:tblGrid>
              <a:tr h="2972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Operation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effectLst/>
                        </a:rPr>
                        <a:t>연산자</a:t>
                      </a:r>
                      <a:endParaRPr lang="en-US" sz="12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effectLst/>
                        </a:rPr>
                        <a:t>설명</a:t>
                      </a:r>
                      <a:endParaRPr lang="en-US" sz="12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4604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left bit-shift</a:t>
                      </a:r>
                    </a:p>
                  </a:txBody>
                  <a:tcPr marL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&lt;&lt;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y</a:t>
                      </a:r>
                      <a:r>
                        <a:rPr lang="ko-KR" altLang="en-US" sz="1000" dirty="0" smtClean="0">
                          <a:effectLst/>
                        </a:rPr>
                        <a:t>만큼 왼쪽으로 </a:t>
                      </a:r>
                      <a:r>
                        <a:rPr lang="en-US" altLang="ko-KR" sz="1000" dirty="0" smtClean="0">
                          <a:effectLst/>
                        </a:rPr>
                        <a:t>bit </a:t>
                      </a:r>
                      <a:r>
                        <a:rPr lang="ko-KR" altLang="en-US" sz="1000" dirty="0" smtClean="0">
                          <a:effectLst/>
                        </a:rPr>
                        <a:t>이동 </a:t>
                      </a:r>
                      <a:r>
                        <a:rPr lang="en-US" altLang="ko-KR" sz="1000" dirty="0" smtClean="0">
                          <a:effectLst/>
                        </a:rPr>
                        <a:t>: </a:t>
                      </a:r>
                      <a:r>
                        <a:rPr lang="ko-KR" altLang="en-US" sz="1000" dirty="0" smtClean="0">
                          <a:effectLst/>
                        </a:rPr>
                        <a:t>산식은 </a:t>
                      </a:r>
                      <a:r>
                        <a:rPr lang="en-US" altLang="ko-KR" sz="1000" dirty="0" smtClean="0">
                          <a:effectLst/>
                        </a:rPr>
                        <a:t>(x * (2** y) )</a:t>
                      </a:r>
                    </a:p>
                  </a:txBody>
                  <a:tcPr marL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604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right bit-shift</a:t>
                      </a:r>
                    </a:p>
                  </a:txBody>
                  <a:tcPr marL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&gt;&gt;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y</a:t>
                      </a:r>
                      <a:r>
                        <a:rPr lang="ko-KR" altLang="en-US" sz="1000" dirty="0" smtClean="0">
                          <a:effectLst/>
                        </a:rPr>
                        <a:t>만큼 오른쪽으로 </a:t>
                      </a:r>
                      <a:r>
                        <a:rPr lang="en-US" altLang="ko-KR" sz="1000" dirty="0" smtClean="0">
                          <a:effectLst/>
                        </a:rPr>
                        <a:t>bit </a:t>
                      </a:r>
                      <a:r>
                        <a:rPr lang="ko-KR" altLang="en-US" sz="1000" dirty="0" smtClean="0">
                          <a:effectLst/>
                        </a:rPr>
                        <a:t>이동 </a:t>
                      </a:r>
                      <a:r>
                        <a:rPr lang="en-US" altLang="ko-KR" sz="1000" dirty="0" smtClean="0">
                          <a:effectLst/>
                        </a:rPr>
                        <a:t>: </a:t>
                      </a:r>
                      <a:r>
                        <a:rPr lang="ko-KR" altLang="en-US" sz="1000" dirty="0" smtClean="0">
                          <a:effectLst/>
                        </a:rPr>
                        <a:t>산식은 </a:t>
                      </a:r>
                      <a:r>
                        <a:rPr lang="en-US" altLang="ko-KR" sz="1000" dirty="0" smtClean="0">
                          <a:effectLst/>
                        </a:rPr>
                        <a:t>(x </a:t>
                      </a:r>
                      <a:r>
                        <a:rPr lang="en-US" altLang="ko-KR" sz="1000" baseline="0" dirty="0" smtClean="0">
                          <a:effectLst/>
                        </a:rPr>
                        <a:t> // </a:t>
                      </a:r>
                      <a:r>
                        <a:rPr lang="en-US" altLang="ko-KR" sz="1000" dirty="0" smtClean="0">
                          <a:effectLst/>
                        </a:rPr>
                        <a:t>(2** y) )</a:t>
                      </a:r>
                    </a:p>
                  </a:txBody>
                  <a:tcPr marL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604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bitwise and</a:t>
                      </a:r>
                    </a:p>
                  </a:txBody>
                  <a:tcPr marL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&amp;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x</a:t>
                      </a:r>
                      <a:r>
                        <a:rPr lang="ko-KR" altLang="en-US" sz="1000" dirty="0" smtClean="0">
                          <a:effectLst/>
                        </a:rPr>
                        <a:t>와 </a:t>
                      </a:r>
                      <a:r>
                        <a:rPr lang="en-US" altLang="ko-KR" sz="1000" dirty="0" smtClean="0">
                          <a:effectLst/>
                        </a:rPr>
                        <a:t>y</a:t>
                      </a:r>
                      <a:r>
                        <a:rPr lang="ko-KR" altLang="en-US" sz="1000" dirty="0" smtClean="0">
                          <a:effectLst/>
                        </a:rPr>
                        <a:t>이 동일한 </a:t>
                      </a:r>
                      <a:r>
                        <a:rPr lang="ko-KR" altLang="en-US" sz="1000" dirty="0" err="1" smtClean="0">
                          <a:effectLst/>
                        </a:rPr>
                        <a:t>비트값만</a:t>
                      </a:r>
                      <a:r>
                        <a:rPr lang="en-US" altLang="ko-KR" sz="1000" dirty="0" smtClean="0">
                          <a:effectLst/>
                        </a:rPr>
                        <a:t>(1 </a:t>
                      </a:r>
                      <a:r>
                        <a:rPr lang="ko-KR" altLang="en-US" sz="1000" dirty="0" smtClean="0">
                          <a:effectLst/>
                        </a:rPr>
                        <a:t>또는 </a:t>
                      </a:r>
                      <a:r>
                        <a:rPr lang="en-US" altLang="ko-KR" sz="1000" dirty="0" smtClean="0">
                          <a:effectLst/>
                        </a:rPr>
                        <a:t>0)</a:t>
                      </a:r>
                      <a:r>
                        <a:rPr lang="ko-KR" altLang="en-US" sz="1000" dirty="0" smtClean="0">
                          <a:effectLst/>
                        </a:rPr>
                        <a:t> 남고 동일하지 않으면  </a:t>
                      </a:r>
                      <a:r>
                        <a:rPr lang="en-US" altLang="ko-KR" sz="1000" dirty="0" smtClean="0">
                          <a:effectLst/>
                        </a:rPr>
                        <a:t>0 </a:t>
                      </a:r>
                      <a:r>
                        <a:rPr lang="ko-KR" altLang="en-US" sz="1000" dirty="0" smtClean="0">
                          <a:effectLst/>
                        </a:rPr>
                        <a:t>처리</a:t>
                      </a:r>
                      <a:endParaRPr lang="en-US" altLang="ko-KR" sz="1000" dirty="0" smtClean="0">
                        <a:effectLst/>
                      </a:endParaRPr>
                    </a:p>
                  </a:txBody>
                  <a:tcPr marL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604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bitwise xor</a:t>
                      </a:r>
                    </a:p>
                  </a:txBody>
                  <a:tcPr marL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^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x</a:t>
                      </a:r>
                      <a:r>
                        <a:rPr lang="ko-KR" altLang="en-US" sz="1000" dirty="0" smtClean="0">
                          <a:effectLst/>
                        </a:rPr>
                        <a:t>와 </a:t>
                      </a:r>
                      <a:r>
                        <a:rPr lang="en-US" altLang="ko-KR" sz="1000" dirty="0" smtClean="0">
                          <a:effectLst/>
                        </a:rPr>
                        <a:t>y</a:t>
                      </a:r>
                      <a:r>
                        <a:rPr lang="ko-KR" altLang="en-US" sz="1000" dirty="0" smtClean="0">
                          <a:effectLst/>
                        </a:rPr>
                        <a:t>에서  서로 대응되지 않는 값만 남김 </a:t>
                      </a:r>
                      <a:endParaRPr lang="en-US" altLang="ko-KR" sz="1000" dirty="0" smtClean="0">
                        <a:effectLst/>
                      </a:endParaRPr>
                    </a:p>
                  </a:txBody>
                  <a:tcPr marL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604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bitwise or</a:t>
                      </a:r>
                    </a:p>
                  </a:txBody>
                  <a:tcPr marL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|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x</a:t>
                      </a:r>
                      <a:r>
                        <a:rPr lang="ko-KR" altLang="en-US" sz="1000" dirty="0" smtClean="0">
                          <a:effectLst/>
                        </a:rPr>
                        <a:t>와 </a:t>
                      </a:r>
                      <a:r>
                        <a:rPr lang="en-US" altLang="ko-KR" sz="1000" dirty="0" smtClean="0">
                          <a:effectLst/>
                        </a:rPr>
                        <a:t>y</a:t>
                      </a:r>
                      <a:r>
                        <a:rPr lang="ko-KR" altLang="en-US" sz="1000" dirty="0" smtClean="0">
                          <a:effectLst/>
                        </a:rPr>
                        <a:t>에서 </a:t>
                      </a:r>
                      <a:r>
                        <a:rPr lang="en-US" altLang="ko-KR" sz="1000" dirty="0" smtClean="0">
                          <a:effectLst/>
                        </a:rPr>
                        <a:t>1</a:t>
                      </a:r>
                      <a:r>
                        <a:rPr lang="ko-KR" altLang="en-US" sz="1000" dirty="0" smtClean="0">
                          <a:effectLst/>
                        </a:rPr>
                        <a:t>이 있는 값은 </a:t>
                      </a:r>
                      <a:r>
                        <a:rPr lang="en-US" altLang="ko-KR" sz="1000" dirty="0" smtClean="0">
                          <a:effectLst/>
                        </a:rPr>
                        <a:t>1</a:t>
                      </a:r>
                      <a:r>
                        <a:rPr lang="ko-KR" altLang="en-US" sz="1000" dirty="0" smtClean="0">
                          <a:effectLst/>
                        </a:rPr>
                        <a:t>로 처리</a:t>
                      </a:r>
                      <a:r>
                        <a:rPr lang="ko-KR" altLang="en-US" sz="1000" baseline="0" dirty="0" smtClean="0">
                          <a:effectLst/>
                        </a:rPr>
                        <a:t>  </a:t>
                      </a:r>
                      <a:r>
                        <a:rPr lang="en-US" altLang="ko-KR" sz="1000" baseline="0" dirty="0" smtClean="0">
                          <a:effectLst/>
                        </a:rPr>
                        <a:t>0</a:t>
                      </a:r>
                      <a:r>
                        <a:rPr lang="ko-KR" altLang="en-US" sz="1000" baseline="0" dirty="0" smtClean="0">
                          <a:effectLst/>
                        </a:rPr>
                        <a:t>이 동일한 경우 </a:t>
                      </a:r>
                      <a:r>
                        <a:rPr lang="en-US" altLang="ko-KR" sz="1000" baseline="0" dirty="0" smtClean="0">
                          <a:effectLst/>
                        </a:rPr>
                        <a:t>0 </a:t>
                      </a:r>
                      <a:r>
                        <a:rPr lang="ko-KR" altLang="en-US" sz="1000" baseline="0" dirty="0" smtClean="0">
                          <a:effectLst/>
                        </a:rPr>
                        <a:t>처리</a:t>
                      </a:r>
                      <a:endParaRPr lang="en-US" altLang="ko-KR" sz="1000" dirty="0" smtClean="0">
                        <a:effectLst/>
                      </a:endParaRPr>
                    </a:p>
                  </a:txBody>
                  <a:tcPr marL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604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Bitwise Inversion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~ a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effectLst/>
                        </a:rPr>
                        <a:t>  a</a:t>
                      </a:r>
                      <a:r>
                        <a:rPr lang="ko-KR" altLang="en-US" sz="1000" dirty="0" smtClean="0">
                          <a:effectLst/>
                        </a:rPr>
                        <a:t>의 </a:t>
                      </a:r>
                      <a:r>
                        <a:rPr lang="ko-KR" altLang="en-US" sz="1000" dirty="0" err="1" smtClean="0">
                          <a:effectLst/>
                        </a:rPr>
                        <a:t>비트를</a:t>
                      </a:r>
                      <a:r>
                        <a:rPr lang="ko-KR" altLang="en-US" sz="1000" dirty="0" smtClean="0">
                          <a:effectLst/>
                        </a:rPr>
                        <a:t> 반대로 표시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05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</a:t>
            </a:r>
            <a:r>
              <a:rPr lang="ko-KR" altLang="en-US" dirty="0"/>
              <a:t>트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연산자</a:t>
            </a:r>
            <a:r>
              <a:rPr lang="en-US" altLang="ko-KR" dirty="0" smtClean="0"/>
              <a:t>,operator </a:t>
            </a:r>
            <a:r>
              <a:rPr lang="ko-KR" altLang="en-US" dirty="0" smtClean="0"/>
              <a:t>모듈내의 함수와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메소드간의</a:t>
            </a:r>
            <a:r>
              <a:rPr lang="ko-KR" altLang="en-US" dirty="0" smtClean="0"/>
              <a:t> 관계</a:t>
            </a:r>
            <a:endParaRPr lang="en-US" altLang="ko-KR" dirty="0" smtClean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443520"/>
              </p:ext>
            </p:extLst>
          </p:nvPr>
        </p:nvGraphicFramePr>
        <p:xfrm>
          <a:off x="683568" y="3068960"/>
          <a:ext cx="7776864" cy="2590432"/>
        </p:xfrm>
        <a:graphic>
          <a:graphicData uri="http://schemas.openxmlformats.org/drawingml/2006/table">
            <a:tbl>
              <a:tblPr/>
              <a:tblGrid>
                <a:gridCol w="1944216"/>
                <a:gridCol w="1944216"/>
                <a:gridCol w="1944216"/>
                <a:gridCol w="1944216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Operation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effectLst/>
                        </a:rPr>
                        <a:t>연산자</a:t>
                      </a:r>
                      <a:endParaRPr lang="en-US" sz="12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Function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Method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123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left bit-shift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&lt;&lt;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lshift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x.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lshift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123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right bit-shift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&gt;&gt;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rshift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x.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rshift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123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bitwise and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&amp;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and_(a,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x.</a:t>
                      </a:r>
                      <a:r>
                        <a:rPr lang="en-US" sz="1000" i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__and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123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bitwise xor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^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xor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x.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xor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123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bitwise 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|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or_(a,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x.</a:t>
                      </a:r>
                      <a:r>
                        <a:rPr lang="en-US" sz="1000" i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__or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123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Bitwise Inversion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~ a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invert(a)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x.</a:t>
                      </a:r>
                      <a:r>
                        <a:rPr lang="en-US" altLang="ko-KR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__invert</a:t>
                      </a:r>
                      <a:r>
                        <a:rPr lang="en-US" altLang="ko-KR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altLang="ko-KR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()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t"/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39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비트 연산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비트연</a:t>
            </a:r>
            <a:r>
              <a:rPr lang="ko-KR" altLang="en-US" dirty="0"/>
              <a:t>산</a:t>
            </a:r>
            <a:endParaRPr lang="en-US" altLang="ko-KR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132856"/>
            <a:ext cx="3857625" cy="459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394793"/>
            <a:ext cx="2790825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67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augmented operator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16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augmented operator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파이썬에서는</a:t>
            </a:r>
            <a:r>
              <a:rPr lang="ko-KR" altLang="en-US" dirty="0" smtClean="0"/>
              <a:t> 할당연산자와 일반연산자를 축약해서 사용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1547664" y="3573016"/>
            <a:ext cx="2304256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X += Y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508104" y="3573016"/>
            <a:ext cx="2304256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X = X+ Y</a:t>
            </a:r>
            <a:endParaRPr lang="ko-KR" altLang="en-US" dirty="0"/>
          </a:p>
        </p:txBody>
      </p:sp>
      <p:sp>
        <p:nvSpPr>
          <p:cNvPr id="4" name="오른쪽 화살표 3"/>
          <p:cNvSpPr/>
          <p:nvPr/>
        </p:nvSpPr>
        <p:spPr>
          <a:xfrm>
            <a:off x="4139952" y="4194796"/>
            <a:ext cx="978408" cy="48463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52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사칙연산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사칙연산</a:t>
            </a:r>
            <a:endParaRPr lang="en-US" altLang="ko-KR" dirty="0" smtClean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03871"/>
              </p:ext>
            </p:extLst>
          </p:nvPr>
        </p:nvGraphicFramePr>
        <p:xfrm>
          <a:off x="755576" y="2708920"/>
          <a:ext cx="7776864" cy="3160157"/>
        </p:xfrm>
        <a:graphic>
          <a:graphicData uri="http://schemas.openxmlformats.org/drawingml/2006/table">
            <a:tbl>
              <a:tblPr/>
              <a:tblGrid>
                <a:gridCol w="1944216"/>
                <a:gridCol w="1944216"/>
                <a:gridCol w="1944216"/>
                <a:gridCol w="1944216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Operation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effectLst/>
                        </a:rPr>
                        <a:t>연산자</a:t>
                      </a:r>
                      <a:endParaRPr lang="en-US" sz="12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Function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Method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642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addition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 smtClean="0">
                          <a:solidFill>
                            <a:srgbClr val="666600"/>
                          </a:solidFill>
                          <a:effectLst/>
                        </a:rPr>
                        <a:t>+=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iadd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iadd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42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subtraction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 smtClean="0">
                          <a:solidFill>
                            <a:srgbClr val="666600"/>
                          </a:solidFill>
                          <a:effectLst/>
                        </a:rPr>
                        <a:t>-=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isub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isub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42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multiplication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 smtClean="0">
                          <a:solidFill>
                            <a:srgbClr val="666600"/>
                          </a:solidFill>
                          <a:effectLst/>
                        </a:rPr>
                        <a:t>*=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imul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imul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425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division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 smtClean="0">
                          <a:solidFill>
                            <a:srgbClr val="666600"/>
                          </a:solidFill>
                          <a:effectLst/>
                        </a:rPr>
                        <a:t>/=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err="1" smtClean="0">
                          <a:effectLst/>
                        </a:rPr>
                        <a:t>idiv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idiv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42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division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 smtClean="0">
                          <a:solidFill>
                            <a:srgbClr val="666600"/>
                          </a:solidFill>
                          <a:effectLst/>
                        </a:rPr>
                        <a:t>/=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err="1" smtClean="0">
                          <a:effectLst/>
                        </a:rPr>
                        <a:t>itruediv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itruediv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145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floor division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x </a:t>
                      </a:r>
                      <a:r>
                        <a:rPr lang="en-US" sz="1000" dirty="0" smtClean="0">
                          <a:effectLst/>
                        </a:rPr>
                        <a:t>//= </a:t>
                      </a:r>
                      <a:r>
                        <a:rPr lang="en-US" sz="1000" dirty="0">
                          <a:effectLst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ifloordiv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ifloordiv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427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modulo (remainder)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 smtClean="0">
                          <a:solidFill>
                            <a:srgbClr val="666600"/>
                          </a:solidFill>
                          <a:effectLst/>
                        </a:rPr>
                        <a:t>%=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imod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imod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427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raise to power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 smtClean="0">
                          <a:solidFill>
                            <a:srgbClr val="666600"/>
                          </a:solidFill>
                          <a:effectLst/>
                        </a:rPr>
                        <a:t>**=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ipow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ipow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84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증가비트연산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비트연산과 할당연산을 같이 사용</a:t>
            </a:r>
            <a:endParaRPr lang="en-US" altLang="ko-KR" dirty="0" smtClean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448880"/>
              </p:ext>
            </p:extLst>
          </p:nvPr>
        </p:nvGraphicFramePr>
        <p:xfrm>
          <a:off x="683568" y="3068960"/>
          <a:ext cx="7776864" cy="2880320"/>
        </p:xfrm>
        <a:graphic>
          <a:graphicData uri="http://schemas.openxmlformats.org/drawingml/2006/table">
            <a:tbl>
              <a:tblPr/>
              <a:tblGrid>
                <a:gridCol w="1944216"/>
                <a:gridCol w="1944216"/>
                <a:gridCol w="1944216"/>
                <a:gridCol w="1944216"/>
              </a:tblGrid>
              <a:tr h="3387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Operation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effectLst/>
                        </a:rPr>
                        <a:t>연산자</a:t>
                      </a:r>
                      <a:endParaRPr lang="en-US" sz="12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Function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Method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083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left bit-shift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 smtClean="0">
                          <a:solidFill>
                            <a:srgbClr val="666600"/>
                          </a:solidFill>
                          <a:effectLst/>
                        </a:rPr>
                        <a:t>&lt;&lt;=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ilshift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ilshift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83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right bit-shift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 smtClean="0">
                          <a:solidFill>
                            <a:srgbClr val="666600"/>
                          </a:solidFill>
                          <a:effectLst/>
                        </a:rPr>
                        <a:t>&gt;&gt;=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irshift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irshift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83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bitwise and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 smtClean="0">
                          <a:solidFill>
                            <a:srgbClr val="666600"/>
                          </a:solidFill>
                          <a:effectLst/>
                        </a:rPr>
                        <a:t>&amp;=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iand</a:t>
                      </a:r>
                      <a:r>
                        <a:rPr lang="en-US" altLang="ko-KR" sz="1000" dirty="0" smtClean="0">
                          <a:effectLst/>
                        </a:rPr>
                        <a:t>_(a,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iand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83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bitwise xor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 smtClean="0">
                          <a:solidFill>
                            <a:srgbClr val="666600"/>
                          </a:solidFill>
                          <a:effectLst/>
                        </a:rPr>
                        <a:t>^=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ixor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ixor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83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bitwise 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 smtClean="0">
                          <a:solidFill>
                            <a:srgbClr val="666600"/>
                          </a:solidFill>
                          <a:effectLst/>
                        </a:rPr>
                        <a:t>|=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ior</a:t>
                      </a:r>
                      <a:r>
                        <a:rPr lang="en-US" altLang="ko-KR" sz="1000" dirty="0" smtClean="0">
                          <a:effectLst/>
                        </a:rPr>
                        <a:t>_(a,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ior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60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자연수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유리수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무리수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실수로 확장되는 수의 관계</a:t>
            </a:r>
            <a:endParaRPr lang="ko-KR" altLang="en-US" dirty="0"/>
          </a:p>
        </p:txBody>
      </p:sp>
      <p:pic>
        <p:nvPicPr>
          <p:cNvPr id="168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356992"/>
            <a:ext cx="3024337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820269"/>
            <a:ext cx="445770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03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논리연산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30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논</a:t>
            </a:r>
            <a:r>
              <a:rPr lang="ko-KR" altLang="en-US" dirty="0"/>
              <a:t>리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논리연산은 </a:t>
            </a:r>
            <a:r>
              <a:rPr lang="en-US" altLang="ko-KR" dirty="0" err="1" smtClean="0"/>
              <a:t>boolean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값을 비교해서 처리</a:t>
            </a:r>
            <a:endParaRPr lang="en-US" altLang="ko-KR" dirty="0" smtClean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023089"/>
              </p:ext>
            </p:extLst>
          </p:nvPr>
        </p:nvGraphicFramePr>
        <p:xfrm>
          <a:off x="683568" y="3068960"/>
          <a:ext cx="7776864" cy="2376264"/>
        </p:xfrm>
        <a:graphic>
          <a:graphicData uri="http://schemas.openxmlformats.org/drawingml/2006/table">
            <a:tbl>
              <a:tblPr/>
              <a:tblGrid>
                <a:gridCol w="1944216"/>
                <a:gridCol w="1944216"/>
                <a:gridCol w="1944216"/>
                <a:gridCol w="1944216"/>
              </a:tblGrid>
              <a:tr h="43194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Operation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Syntax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Function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</a:rPr>
                        <a:t>Method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48106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 Logical AND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 </a:t>
                      </a:r>
                      <a:r>
                        <a:rPr lang="en-US" sz="1000" dirty="0" smtClean="0">
                          <a:effectLst/>
                        </a:rPr>
                        <a:t> and b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NA</a:t>
                      </a:r>
                      <a:endParaRPr kumimoji="0"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NA</a:t>
                      </a:r>
                      <a:endParaRPr kumimoji="0"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48106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 Logical OR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 </a:t>
                      </a:r>
                      <a:r>
                        <a:rPr lang="en-US" sz="1000" dirty="0" smtClean="0">
                          <a:effectLst/>
                        </a:rPr>
                        <a:t>or</a:t>
                      </a:r>
                      <a:r>
                        <a:rPr lang="en-US" sz="1000" baseline="0" dirty="0" smtClean="0">
                          <a:effectLst/>
                        </a:rPr>
                        <a:t> </a:t>
                      </a:r>
                      <a:r>
                        <a:rPr lang="en-US" sz="1000" dirty="0" smtClean="0">
                          <a:effectLst/>
                        </a:rPr>
                        <a:t>b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NA</a:t>
                      </a:r>
                      <a:endParaRPr kumimoji="0"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NA</a:t>
                      </a:r>
                      <a:endParaRPr kumimoji="0"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4810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Negation (Logical)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not a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not_(a)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NA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32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논</a:t>
            </a:r>
            <a:r>
              <a:rPr lang="ko-KR" altLang="en-US" dirty="0"/>
              <a:t>리</a:t>
            </a:r>
            <a:r>
              <a:rPr lang="ko-KR" altLang="en-US" dirty="0" smtClean="0"/>
              <a:t>연산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논</a:t>
            </a:r>
            <a:r>
              <a:rPr lang="ko-KR" altLang="en-US" dirty="0"/>
              <a:t>리</a:t>
            </a:r>
            <a:r>
              <a:rPr lang="ko-KR" altLang="en-US" dirty="0" smtClean="0"/>
              <a:t>연산</a:t>
            </a:r>
            <a:endParaRPr lang="en-US" altLang="ko-KR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437722"/>
            <a:ext cx="4392488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89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방정식</a:t>
            </a:r>
            <a:r>
              <a:rPr lang="en-US" altLang="ko-KR" sz="6000" dirty="0" smtClean="0"/>
              <a:t>/</a:t>
            </a:r>
            <a:br>
              <a:rPr lang="en-US" altLang="ko-KR" sz="6000" dirty="0" smtClean="0"/>
            </a:br>
            <a:r>
              <a:rPr lang="ko-KR" altLang="en-US" sz="6000" dirty="0" smtClean="0"/>
              <a:t>부등식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08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방</a:t>
            </a:r>
            <a:r>
              <a:rPr lang="ko-KR" altLang="en-US" dirty="0"/>
              <a:t>정</a:t>
            </a:r>
            <a:r>
              <a:rPr lang="ko-KR" altLang="en-US" dirty="0" smtClean="0"/>
              <a:t>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89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방정식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4482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방정식</a:t>
            </a:r>
            <a:r>
              <a:rPr lang="en-US" altLang="ko-KR" dirty="0"/>
              <a:t>(</a:t>
            </a:r>
            <a:r>
              <a:rPr lang="ko-KR" altLang="en-US" dirty="0"/>
              <a:t>方程式</a:t>
            </a:r>
            <a:r>
              <a:rPr lang="en-US" altLang="ko-KR" dirty="0"/>
              <a:t>, </a:t>
            </a:r>
            <a:r>
              <a:rPr lang="en-US" altLang="ko-KR" dirty="0" smtClean="0"/>
              <a:t>equation</a:t>
            </a:r>
            <a:r>
              <a:rPr lang="en-US" altLang="ko-KR" dirty="0"/>
              <a:t>)</a:t>
            </a:r>
            <a:r>
              <a:rPr lang="ko-KR" altLang="en-US" dirty="0"/>
              <a:t>은 식에 있는 특정한 문자의 값에 따라 참</a:t>
            </a:r>
            <a:r>
              <a:rPr lang="en-US" altLang="ko-KR" dirty="0"/>
              <a:t>/</a:t>
            </a:r>
            <a:r>
              <a:rPr lang="ko-KR" altLang="en-US" dirty="0"/>
              <a:t>거짓이 결정되는 등식이다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방정식을 참이 되게 하는 특정 문자의 값을 해 또는 근이라 한다</a:t>
            </a:r>
            <a:r>
              <a:rPr lang="en-US" altLang="ko-KR" dirty="0"/>
              <a:t>.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115</a:t>
            </a:fld>
            <a:endParaRPr lang="ko-KR" altLang="en-US"/>
          </a:p>
        </p:txBody>
      </p:sp>
      <p:pic>
        <p:nvPicPr>
          <p:cNvPr id="256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221088"/>
            <a:ext cx="17907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07704" y="422108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항등식</a:t>
            </a:r>
            <a:endParaRPr lang="ko-KR" altLang="en-US" dirty="0"/>
          </a:p>
        </p:txBody>
      </p:sp>
      <p:pic>
        <p:nvPicPr>
          <p:cNvPr id="2560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25" y="4941168"/>
            <a:ext cx="15716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907704" y="4918427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방정식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45050" y="4941168"/>
            <a:ext cx="213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r>
              <a:rPr lang="ko-KR" altLang="en-US" dirty="0" smtClean="0"/>
              <a:t>의 해는 </a:t>
            </a:r>
            <a:r>
              <a:rPr lang="en-US" altLang="ko-KR" dirty="0" smtClean="0"/>
              <a:t>2,3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735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err="1" smtClean="0"/>
              <a:t>상수항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3240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상수항은</a:t>
            </a:r>
            <a:r>
              <a:rPr lang="ko-KR" altLang="en-US" dirty="0"/>
              <a:t> 다항식이나 방정식에서 변수 또는 미지수를 포함하지 않은 항이다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예를 </a:t>
            </a:r>
            <a:r>
              <a:rPr lang="ko-KR" altLang="en-US" dirty="0"/>
              <a:t>들면</a:t>
            </a:r>
            <a:r>
              <a:rPr lang="en-US" altLang="ko-KR" dirty="0"/>
              <a:t>, </a:t>
            </a:r>
            <a:r>
              <a:rPr lang="ko-KR" altLang="en-US" dirty="0"/>
              <a:t>다항식 </a:t>
            </a:r>
            <a:r>
              <a:rPr lang="en-US" altLang="ko-KR" dirty="0"/>
              <a:t>a</a:t>
            </a:r>
            <a:r>
              <a:rPr lang="en-US" altLang="ko-KR" baseline="-25000" dirty="0"/>
              <a:t>0</a:t>
            </a:r>
            <a:r>
              <a:rPr lang="en-US" altLang="ko-KR" dirty="0"/>
              <a:t>x</a:t>
            </a:r>
            <a:r>
              <a:rPr lang="en-US" altLang="ko-KR" baseline="-25000" dirty="0"/>
              <a:t>n</a:t>
            </a:r>
            <a:r>
              <a:rPr lang="ko-KR" altLang="en-US" dirty="0"/>
              <a:t>＋</a:t>
            </a:r>
            <a:r>
              <a:rPr lang="en-US" altLang="ko-KR" dirty="0"/>
              <a:t>a</a:t>
            </a:r>
            <a:r>
              <a:rPr lang="en-US" altLang="ko-KR" baseline="-25000" dirty="0"/>
              <a:t>1</a:t>
            </a:r>
            <a:r>
              <a:rPr lang="en-US" altLang="ko-KR" dirty="0"/>
              <a:t>x</a:t>
            </a:r>
            <a:r>
              <a:rPr lang="en-US" altLang="ko-KR" baseline="-25000" dirty="0"/>
              <a:t>n-1</a:t>
            </a:r>
            <a:r>
              <a:rPr lang="ko-KR" altLang="en-US" dirty="0"/>
              <a:t>＋</a:t>
            </a:r>
            <a:r>
              <a:rPr lang="en-US" altLang="ko-KR" dirty="0"/>
              <a:t>…</a:t>
            </a:r>
            <a:r>
              <a:rPr lang="ko-KR" altLang="en-US" dirty="0"/>
              <a:t>＋</a:t>
            </a:r>
            <a:r>
              <a:rPr lang="en-US" altLang="ko-KR" dirty="0"/>
              <a:t>a</a:t>
            </a:r>
            <a:r>
              <a:rPr lang="en-US" altLang="ko-KR" baseline="-25000" dirty="0"/>
              <a:t>n-1</a:t>
            </a:r>
            <a:r>
              <a:rPr lang="en-US" altLang="ko-KR" dirty="0"/>
              <a:t>x</a:t>
            </a:r>
            <a:r>
              <a:rPr lang="ko-KR" altLang="en-US" dirty="0"/>
              <a:t>＋</a:t>
            </a:r>
            <a:r>
              <a:rPr lang="en-US" altLang="ko-KR" dirty="0"/>
              <a:t>a</a:t>
            </a:r>
            <a:r>
              <a:rPr lang="en-US" altLang="ko-KR" baseline="-25000" dirty="0"/>
              <a:t>n</a:t>
            </a:r>
            <a:r>
              <a:rPr lang="ko-KR" altLang="en-US" dirty="0"/>
              <a:t>에서는 변수 </a:t>
            </a:r>
            <a:r>
              <a:rPr lang="en-US" altLang="ko-KR" dirty="0"/>
              <a:t>x</a:t>
            </a:r>
            <a:r>
              <a:rPr lang="ko-KR" altLang="en-US" dirty="0"/>
              <a:t>를 포함하지 않은 항 </a:t>
            </a:r>
            <a:r>
              <a:rPr lang="en-US" altLang="ko-KR" dirty="0"/>
              <a:t>a</a:t>
            </a:r>
            <a:r>
              <a:rPr lang="en-US" altLang="ko-KR" baseline="-25000" dirty="0"/>
              <a:t>n</a:t>
            </a:r>
            <a:r>
              <a:rPr lang="ko-KR" altLang="en-US" dirty="0"/>
              <a:t>을</a:t>
            </a:r>
            <a:r>
              <a:rPr lang="en-US" altLang="ko-KR" dirty="0"/>
              <a:t>, </a:t>
            </a:r>
            <a:r>
              <a:rPr lang="ko-KR" altLang="en-US" dirty="0"/>
              <a:t>또 방정식 </a:t>
            </a:r>
            <a:r>
              <a:rPr lang="en-US" altLang="ko-KR" dirty="0"/>
              <a:t>a</a:t>
            </a:r>
            <a:r>
              <a:rPr lang="en-US" altLang="ko-KR" baseline="-25000" dirty="0"/>
              <a:t>0</a:t>
            </a:r>
            <a:r>
              <a:rPr lang="en-US" altLang="ko-KR" dirty="0"/>
              <a:t>x</a:t>
            </a:r>
            <a:r>
              <a:rPr lang="en-US" altLang="ko-KR" baseline="-25000" dirty="0"/>
              <a:t>n</a:t>
            </a:r>
            <a:r>
              <a:rPr lang="ko-KR" altLang="en-US" dirty="0"/>
              <a:t>＋</a:t>
            </a:r>
            <a:r>
              <a:rPr lang="en-US" altLang="ko-KR" dirty="0"/>
              <a:t>a</a:t>
            </a:r>
            <a:r>
              <a:rPr lang="en-US" altLang="ko-KR" baseline="-25000" dirty="0"/>
              <a:t>1</a:t>
            </a:r>
            <a:r>
              <a:rPr lang="en-US" altLang="ko-KR" dirty="0"/>
              <a:t>x</a:t>
            </a:r>
            <a:r>
              <a:rPr lang="en-US" altLang="ko-KR" baseline="-25000" dirty="0"/>
              <a:t>n-1</a:t>
            </a:r>
            <a:r>
              <a:rPr lang="ko-KR" altLang="en-US" dirty="0"/>
              <a:t>＋</a:t>
            </a:r>
            <a:r>
              <a:rPr lang="en-US" altLang="ko-KR" dirty="0"/>
              <a:t>…</a:t>
            </a:r>
            <a:r>
              <a:rPr lang="ko-KR" altLang="en-US" dirty="0"/>
              <a:t>＋</a:t>
            </a:r>
            <a:r>
              <a:rPr lang="en-US" altLang="ko-KR" dirty="0"/>
              <a:t>a</a:t>
            </a:r>
            <a:r>
              <a:rPr lang="en-US" altLang="ko-KR" baseline="-25000" dirty="0"/>
              <a:t>n-1</a:t>
            </a:r>
            <a:r>
              <a:rPr lang="en-US" altLang="ko-KR" dirty="0"/>
              <a:t>x</a:t>
            </a:r>
            <a:r>
              <a:rPr lang="ko-KR" altLang="en-US" dirty="0"/>
              <a:t>＋</a:t>
            </a:r>
            <a:r>
              <a:rPr lang="en-US" altLang="ko-KR" dirty="0"/>
              <a:t>a</a:t>
            </a:r>
            <a:r>
              <a:rPr lang="en-US" altLang="ko-KR" baseline="-25000" dirty="0"/>
              <a:t>n</a:t>
            </a:r>
            <a:r>
              <a:rPr lang="ko-KR" altLang="en-US" dirty="0"/>
              <a:t>＝</a:t>
            </a:r>
            <a:r>
              <a:rPr lang="en-US" altLang="ko-KR" dirty="0"/>
              <a:t>0</a:t>
            </a:r>
            <a:r>
              <a:rPr lang="ko-KR" altLang="en-US" dirty="0"/>
              <a:t>에서는 미지수 </a:t>
            </a:r>
            <a:r>
              <a:rPr lang="en-US" altLang="ko-KR" dirty="0"/>
              <a:t>x</a:t>
            </a:r>
            <a:r>
              <a:rPr lang="ko-KR" altLang="en-US" dirty="0"/>
              <a:t>를 포함하지 않은 항 </a:t>
            </a:r>
            <a:r>
              <a:rPr lang="en-US" altLang="ko-KR" dirty="0"/>
              <a:t>a</a:t>
            </a:r>
            <a:r>
              <a:rPr lang="en-US" altLang="ko-KR" baseline="-25000" dirty="0"/>
              <a:t>n</a:t>
            </a:r>
            <a:r>
              <a:rPr lang="ko-KR" altLang="en-US" dirty="0"/>
              <a:t>을 </a:t>
            </a:r>
            <a:r>
              <a:rPr lang="ko-KR" altLang="en-US" dirty="0" err="1"/>
              <a:t>상수항이라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다항방정식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일차방정식</a:t>
            </a:r>
            <a:r>
              <a:rPr lang="en-US" altLang="ko-KR" dirty="0"/>
              <a:t>, </a:t>
            </a:r>
            <a:r>
              <a:rPr lang="ko-KR" altLang="en-US" dirty="0"/>
              <a:t>이차방정식</a:t>
            </a:r>
            <a:r>
              <a:rPr lang="en-US" altLang="ko-KR" dirty="0"/>
              <a:t>, </a:t>
            </a:r>
            <a:r>
              <a:rPr lang="ko-KR" altLang="en-US" dirty="0"/>
              <a:t>삼차방정식</a:t>
            </a:r>
            <a:r>
              <a:rPr lang="en-US" altLang="ko-KR" dirty="0"/>
              <a:t>, </a:t>
            </a:r>
            <a:r>
              <a:rPr lang="ko-KR" altLang="en-US" dirty="0"/>
              <a:t>고차방정식 등과 같이 미지수에 대한 다항식으로만 이루어진 방정식을 다항 방정식이라고 한다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117</a:t>
            </a:fld>
            <a:endParaRPr lang="ko-KR" altLang="en-US"/>
          </a:p>
        </p:txBody>
      </p:sp>
      <p:pic>
        <p:nvPicPr>
          <p:cNvPr id="257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708573"/>
            <a:ext cx="126682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72964" y="4148338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u="sng" dirty="0" smtClean="0"/>
              <a:t>다항 방정식 정의</a:t>
            </a:r>
            <a:endParaRPr lang="ko-KR" altLang="en-US" sz="1400" b="1" u="sng" dirty="0"/>
          </a:p>
        </p:txBody>
      </p:sp>
      <p:pic>
        <p:nvPicPr>
          <p:cNvPr id="257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173" y="4708573"/>
            <a:ext cx="13811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076056" y="4138332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u="sng" dirty="0" smtClean="0"/>
              <a:t>다항 방정식 해</a:t>
            </a:r>
            <a:endParaRPr lang="ko-KR" altLang="en-US" sz="1400" b="1" u="sng" dirty="0"/>
          </a:p>
        </p:txBody>
      </p:sp>
    </p:spTree>
    <p:extLst>
      <p:ext uri="{BB962C8B-B14F-4D97-AF65-F5344CB8AC3E}">
        <p14:creationId xmlns:p14="http://schemas.microsoft.com/office/powerpoint/2010/main" val="148444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일차방정</a:t>
            </a:r>
            <a:r>
              <a:rPr lang="ko-KR" altLang="en-US" dirty="0" smtClean="0"/>
              <a:t>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8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일차</a:t>
            </a:r>
            <a:r>
              <a:rPr lang="ko-KR" altLang="en-US" dirty="0" smtClean="0"/>
              <a:t>방정식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일차방정식</a:t>
            </a:r>
            <a:r>
              <a:rPr lang="en-US" altLang="ko-KR" dirty="0"/>
              <a:t>(Linear equation) </a:t>
            </a:r>
            <a:r>
              <a:rPr lang="ko-KR" altLang="en-US" dirty="0"/>
              <a:t>또는 선형 방정식은 </a:t>
            </a:r>
            <a:r>
              <a:rPr lang="ko-KR" altLang="en-US" dirty="0" err="1"/>
              <a:t>최고차항의</a:t>
            </a:r>
            <a:r>
              <a:rPr lang="ko-KR" altLang="en-US" dirty="0"/>
              <a:t> 차수가 </a:t>
            </a:r>
            <a:r>
              <a:rPr lang="en-US" altLang="ko-KR" dirty="0"/>
              <a:t>1</a:t>
            </a:r>
            <a:r>
              <a:rPr lang="ko-KR" altLang="en-US" dirty="0"/>
              <a:t>인 방정식을 뜻한다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119</a:t>
            </a:fld>
            <a:endParaRPr lang="ko-KR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959" y="3379834"/>
            <a:ext cx="126682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187624" y="5013176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a</a:t>
            </a:r>
            <a:r>
              <a:rPr lang="en-US" altLang="ko-KR" baseline="-25000" dirty="0" smtClean="0"/>
              <a:t>0</a:t>
            </a:r>
            <a:r>
              <a:rPr lang="en-US" altLang="ko-KR" dirty="0" smtClean="0"/>
              <a:t>x</a:t>
            </a:r>
            <a:r>
              <a:rPr lang="en-US" altLang="ko-KR" baseline="30000" dirty="0" smtClean="0"/>
              <a:t>1</a:t>
            </a:r>
            <a:r>
              <a:rPr lang="en-US" altLang="ko-KR" dirty="0" smtClean="0"/>
              <a:t>+a</a:t>
            </a:r>
            <a:r>
              <a:rPr lang="en-US" altLang="ko-KR" baseline="-25000" dirty="0"/>
              <a:t>1</a:t>
            </a:r>
            <a:r>
              <a:rPr lang="en-US" altLang="ko-KR" dirty="0" smtClean="0"/>
              <a:t>x</a:t>
            </a:r>
            <a:r>
              <a:rPr lang="en-US" altLang="ko-KR" baseline="30000" dirty="0" smtClean="0"/>
              <a:t>0</a:t>
            </a:r>
            <a:endParaRPr lang="ko-KR" altLang="en-US" baseline="30000" dirty="0"/>
          </a:p>
        </p:txBody>
      </p:sp>
      <p:sp>
        <p:nvSpPr>
          <p:cNvPr id="12" name="오른쪽 화살표 11"/>
          <p:cNvSpPr/>
          <p:nvPr/>
        </p:nvSpPr>
        <p:spPr>
          <a:xfrm>
            <a:off x="3779912" y="4852906"/>
            <a:ext cx="978408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799587" y="5589240"/>
            <a:ext cx="1973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a</a:t>
            </a:r>
            <a:r>
              <a:rPr lang="en-US" altLang="ko-KR" baseline="-25000" dirty="0" smtClean="0"/>
              <a:t>0  </a:t>
            </a:r>
            <a:r>
              <a:rPr lang="en-US" altLang="ko-KR" dirty="0" smtClean="0"/>
              <a:t>= a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a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 = b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607" y="4437112"/>
            <a:ext cx="184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n=1 </a:t>
            </a:r>
            <a:r>
              <a:rPr lang="ko-KR" altLang="en-US" dirty="0" smtClean="0"/>
              <a:t>일 경우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5906244" y="4856013"/>
            <a:ext cx="1618084" cy="314325"/>
            <a:chOff x="6191994" y="4725144"/>
            <a:chExt cx="1618084" cy="314325"/>
          </a:xfrm>
        </p:grpSpPr>
        <p:grpSp>
          <p:nvGrpSpPr>
            <p:cNvPr id="5" name="그룹 4"/>
            <p:cNvGrpSpPr/>
            <p:nvPr/>
          </p:nvGrpSpPr>
          <p:grpSpPr>
            <a:xfrm>
              <a:off x="6191994" y="4761960"/>
              <a:ext cx="618347" cy="247650"/>
              <a:chOff x="5868144" y="5047900"/>
              <a:chExt cx="618347" cy="247650"/>
            </a:xfrm>
          </p:grpSpPr>
          <p:pic>
            <p:nvPicPr>
              <p:cNvPr id="259074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68144" y="5078713"/>
                <a:ext cx="323850" cy="209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9075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9316" y="5047900"/>
                <a:ext cx="257175" cy="247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59076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8578" y="4725144"/>
              <a:ext cx="571500" cy="314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9077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1211" y="4761960"/>
              <a:ext cx="361950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3404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정수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28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일차</a:t>
            </a:r>
            <a:r>
              <a:rPr lang="ko-KR" altLang="en-US" dirty="0" smtClean="0"/>
              <a:t>방정식 풀이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일차방정식에서 상수를 좌변으로 이항한 후에 </a:t>
            </a:r>
            <a:r>
              <a:rPr lang="ko-KR" altLang="en-US" dirty="0" err="1" smtClean="0"/>
              <a:t>변수앞에</a:t>
            </a:r>
            <a:r>
              <a:rPr lang="ko-KR" altLang="en-US" dirty="0" smtClean="0"/>
              <a:t> 있는 계수로 양변을 나누면 </a:t>
            </a:r>
            <a:r>
              <a:rPr lang="en-US" altLang="ko-KR" dirty="0" smtClean="0"/>
              <a:t>x </a:t>
            </a:r>
            <a:r>
              <a:rPr lang="ko-KR" altLang="en-US" dirty="0" smtClean="0"/>
              <a:t>값을 정함</a:t>
            </a:r>
            <a:r>
              <a:rPr lang="en-US" altLang="ko-KR" dirty="0" smtClean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120</a:t>
            </a:fld>
            <a:endParaRPr lang="ko-KR" altLang="en-US"/>
          </a:p>
        </p:txBody>
      </p:sp>
      <p:pic>
        <p:nvPicPr>
          <p:cNvPr id="260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4005064"/>
            <a:ext cx="1752600" cy="1384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354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이</a:t>
            </a:r>
            <a:r>
              <a:rPr lang="ko-KR" altLang="en-US" dirty="0" smtClean="0"/>
              <a:t>차방정</a:t>
            </a:r>
            <a:r>
              <a:rPr lang="ko-KR" altLang="en-US" dirty="0" smtClean="0"/>
              <a:t>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23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이</a:t>
            </a:r>
            <a:r>
              <a:rPr lang="ko-KR" altLang="en-US" dirty="0" smtClean="0"/>
              <a:t>차</a:t>
            </a:r>
            <a:r>
              <a:rPr lang="ko-KR" altLang="en-US" dirty="0" smtClean="0"/>
              <a:t>방정식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이차 방정식</a:t>
            </a:r>
            <a:r>
              <a:rPr lang="en-US" altLang="ko-KR" dirty="0"/>
              <a:t>(</a:t>
            </a:r>
            <a:r>
              <a:rPr lang="ko-KR" altLang="en-US" dirty="0"/>
              <a:t>二次方程式</a:t>
            </a:r>
            <a:r>
              <a:rPr lang="en-US" altLang="ko-KR" dirty="0"/>
              <a:t>, </a:t>
            </a:r>
            <a:r>
              <a:rPr lang="en-US" altLang="ko-KR" dirty="0" smtClean="0"/>
              <a:t>quadratic </a:t>
            </a:r>
            <a:r>
              <a:rPr lang="en-US" altLang="ko-KR" dirty="0"/>
              <a:t>equation)</a:t>
            </a:r>
            <a:r>
              <a:rPr lang="ko-KR" altLang="en-US" dirty="0"/>
              <a:t>이란</a:t>
            </a:r>
            <a:r>
              <a:rPr lang="en-US" altLang="ko-KR" dirty="0"/>
              <a:t>, </a:t>
            </a:r>
            <a:r>
              <a:rPr lang="ko-KR" altLang="en-US" dirty="0" err="1"/>
              <a:t>최고차항의</a:t>
            </a:r>
            <a:r>
              <a:rPr lang="ko-KR" altLang="en-US" dirty="0"/>
              <a:t> 차수가 </a:t>
            </a:r>
            <a:r>
              <a:rPr lang="en-US" altLang="ko-KR" dirty="0"/>
              <a:t>2</a:t>
            </a:r>
            <a:r>
              <a:rPr lang="ko-KR" altLang="en-US" dirty="0"/>
              <a:t>인 다항 방정식을 뜻한다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122</a:t>
            </a:fld>
            <a:endParaRPr lang="ko-KR" altLang="en-US"/>
          </a:p>
        </p:txBody>
      </p:sp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900814"/>
            <a:ext cx="22193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573016"/>
            <a:ext cx="126682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87624" y="5013176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a</a:t>
            </a:r>
            <a:r>
              <a:rPr lang="en-US" altLang="ko-KR" baseline="-25000" dirty="0" smtClean="0"/>
              <a:t>0</a:t>
            </a:r>
            <a:r>
              <a:rPr lang="en-US" altLang="ko-KR" dirty="0" smtClean="0"/>
              <a:t>x</a:t>
            </a:r>
            <a:r>
              <a:rPr lang="en-US" altLang="ko-KR" baseline="30000" dirty="0" smtClean="0"/>
              <a:t>2</a:t>
            </a:r>
            <a:r>
              <a:rPr lang="en-US" altLang="ko-KR" dirty="0" smtClean="0"/>
              <a:t>+a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x</a:t>
            </a:r>
            <a:r>
              <a:rPr lang="en-US" altLang="ko-KR" baseline="30000" dirty="0"/>
              <a:t>1</a:t>
            </a:r>
            <a:r>
              <a:rPr lang="en-US" altLang="ko-KR" dirty="0" smtClean="0"/>
              <a:t>+a</a:t>
            </a:r>
            <a:r>
              <a:rPr lang="en-US" altLang="ko-KR" baseline="-25000" dirty="0" smtClean="0"/>
              <a:t>2</a:t>
            </a:r>
            <a:r>
              <a:rPr lang="en-US" altLang="ko-KR" dirty="0" smtClean="0"/>
              <a:t>x</a:t>
            </a:r>
            <a:r>
              <a:rPr lang="en-US" altLang="ko-KR" baseline="30000" dirty="0"/>
              <a:t>0</a:t>
            </a:r>
            <a:endParaRPr lang="ko-KR" altLang="en-US" baseline="30000" dirty="0"/>
          </a:p>
        </p:txBody>
      </p:sp>
      <p:sp>
        <p:nvSpPr>
          <p:cNvPr id="5" name="오른쪽 화살표 4"/>
          <p:cNvSpPr/>
          <p:nvPr/>
        </p:nvSpPr>
        <p:spPr>
          <a:xfrm>
            <a:off x="3779912" y="4852906"/>
            <a:ext cx="978408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02225" y="5589240"/>
            <a:ext cx="1973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a</a:t>
            </a:r>
            <a:r>
              <a:rPr lang="en-US" altLang="ko-KR" baseline="-25000" dirty="0" smtClean="0"/>
              <a:t>0  </a:t>
            </a:r>
            <a:r>
              <a:rPr lang="en-US" altLang="ko-KR" dirty="0" smtClean="0"/>
              <a:t>= a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a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 = b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a</a:t>
            </a:r>
            <a:r>
              <a:rPr lang="en-US" altLang="ko-KR" baseline="-25000" dirty="0" smtClean="0"/>
              <a:t>2</a:t>
            </a:r>
            <a:r>
              <a:rPr lang="en-US" altLang="ko-KR" dirty="0" smtClean="0"/>
              <a:t> = c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43607" y="4437112"/>
            <a:ext cx="184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n=2 </a:t>
            </a:r>
            <a:r>
              <a:rPr lang="ko-KR" altLang="en-US" dirty="0" smtClean="0"/>
              <a:t>일 경우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941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이</a:t>
            </a:r>
            <a:r>
              <a:rPr lang="ko-KR" altLang="en-US" dirty="0" smtClean="0"/>
              <a:t>차</a:t>
            </a:r>
            <a:r>
              <a:rPr lang="ko-KR" altLang="en-US" dirty="0" smtClean="0"/>
              <a:t>방정식의 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이차 </a:t>
            </a:r>
            <a:r>
              <a:rPr lang="ko-KR" altLang="en-US" dirty="0" smtClean="0"/>
              <a:t>방정식은 아래처럼 </a:t>
            </a:r>
            <a:r>
              <a:rPr lang="ko-KR" altLang="en-US" dirty="0" err="1" smtClean="0"/>
              <a:t>상수항을</a:t>
            </a:r>
            <a:r>
              <a:rPr lang="ko-KR" altLang="en-US" dirty="0" smtClean="0"/>
              <a:t> 이용해서 근의 공식으로 해를 구할 수 있음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123</a:t>
            </a:fld>
            <a:endParaRPr lang="ko-KR" altLang="en-US"/>
          </a:p>
        </p:txBody>
      </p:sp>
      <p:pic>
        <p:nvPicPr>
          <p:cNvPr id="261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397501"/>
            <a:ext cx="606742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1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272508"/>
            <a:ext cx="286702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051720" y="470455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근의공식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978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부등식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82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부등</a:t>
            </a:r>
            <a:r>
              <a:rPr lang="ko-KR" altLang="en-US" dirty="0"/>
              <a:t>식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16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부등식</a:t>
            </a:r>
            <a:r>
              <a:rPr lang="en-US" altLang="ko-KR" dirty="0"/>
              <a:t>(</a:t>
            </a:r>
            <a:r>
              <a:rPr lang="ko-KR" altLang="en-US" dirty="0"/>
              <a:t>不等式</a:t>
            </a:r>
            <a:r>
              <a:rPr lang="en-US" altLang="ko-KR" dirty="0"/>
              <a:t>, </a:t>
            </a:r>
            <a:r>
              <a:rPr lang="en-US" altLang="ko-KR" dirty="0" smtClean="0"/>
              <a:t>inequality</a:t>
            </a:r>
            <a:r>
              <a:rPr lang="en-US" altLang="ko-KR" dirty="0"/>
              <a:t>)</a:t>
            </a:r>
            <a:r>
              <a:rPr lang="ko-KR" altLang="en-US" dirty="0"/>
              <a:t>은 두 수에 대한 크기 비교를 나타내는 식이다</a:t>
            </a:r>
            <a:r>
              <a:rPr lang="en-US" altLang="ko-KR" dirty="0"/>
              <a:t>. </a:t>
            </a:r>
            <a:r>
              <a:rPr lang="ko-KR" altLang="en-US" dirty="0"/>
              <a:t>부등식은 두 수 및 그 사이의 부등호</a:t>
            </a:r>
            <a:r>
              <a:rPr lang="en-US" altLang="ko-KR" dirty="0"/>
              <a:t>(</a:t>
            </a:r>
            <a:r>
              <a:rPr lang="ko-KR" altLang="en-US" dirty="0"/>
              <a:t>不等號</a:t>
            </a:r>
            <a:r>
              <a:rPr lang="en-US" altLang="ko-KR" dirty="0"/>
              <a:t>, </a:t>
            </a:r>
            <a:r>
              <a:rPr lang="en-US" altLang="ko-KR" dirty="0" smtClean="0"/>
              <a:t>inequality </a:t>
            </a:r>
            <a:r>
              <a:rPr lang="en-US" altLang="ko-KR" dirty="0"/>
              <a:t>sign)</a:t>
            </a:r>
            <a:r>
              <a:rPr lang="ko-KR" altLang="en-US" dirty="0"/>
              <a:t>로 구성된다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125</a:t>
            </a:fld>
            <a:endParaRPr lang="ko-KR" altLang="en-US"/>
          </a:p>
        </p:txBody>
      </p:sp>
      <p:pic>
        <p:nvPicPr>
          <p:cNvPr id="253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024" y="3454963"/>
            <a:ext cx="4295775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178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err="1" smtClean="0"/>
              <a:t>추이적관계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16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 임의의 세 원소 </a:t>
            </a:r>
            <a:r>
              <a:rPr lang="en-US" altLang="ko-KR" dirty="0"/>
              <a:t>a, b, c</a:t>
            </a:r>
            <a:r>
              <a:rPr lang="ko-KR" altLang="en-US" dirty="0"/>
              <a:t>에 대하여 정의된 </a:t>
            </a:r>
            <a:r>
              <a:rPr lang="ko-KR" altLang="en-US" dirty="0" err="1" smtClean="0"/>
              <a:t>이항관계이</a:t>
            </a:r>
            <a:r>
              <a:rPr lang="ko-KR" altLang="en-US" dirty="0" smtClean="0"/>
              <a:t> </a:t>
            </a:r>
            <a:r>
              <a:rPr lang="ko-KR" altLang="en-US" dirty="0"/>
              <a:t>추이적 관계</a:t>
            </a:r>
            <a:r>
              <a:rPr lang="en-US" altLang="ko-KR" dirty="0"/>
              <a:t>(</a:t>
            </a:r>
            <a:r>
              <a:rPr lang="ko-KR" altLang="en-US" dirty="0" err="1"/>
              <a:t>推移的關係</a:t>
            </a:r>
            <a:r>
              <a:rPr lang="en-US" altLang="ko-KR" dirty="0" smtClean="0"/>
              <a:t>,transitive </a:t>
            </a:r>
            <a:r>
              <a:rPr lang="en-US" altLang="ko-KR" dirty="0"/>
              <a:t>relation)</a:t>
            </a:r>
            <a:r>
              <a:rPr lang="ko-KR" altLang="en-US" dirty="0" smtClean="0"/>
              <a:t>라 함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126</a:t>
            </a:fld>
            <a:endParaRPr lang="ko-KR" altLang="en-US"/>
          </a:p>
        </p:txBody>
      </p:sp>
      <p:pic>
        <p:nvPicPr>
          <p:cNvPr id="262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4149080"/>
            <a:ext cx="2038350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68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Python</a:t>
            </a:r>
            <a:br>
              <a:rPr lang="en-US" altLang="ko-KR" sz="6000" dirty="0" smtClean="0"/>
            </a:br>
            <a:r>
              <a:rPr lang="ko-KR" altLang="en-US" sz="6000" dirty="0" smtClean="0"/>
              <a:t>관계연</a:t>
            </a:r>
            <a:r>
              <a:rPr lang="ko-KR" altLang="en-US" sz="6000" dirty="0"/>
              <a:t>산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8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관계연산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97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관계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내의 객체</a:t>
            </a:r>
            <a:r>
              <a:rPr lang="en-US" altLang="ko-KR" dirty="0"/>
              <a:t> </a:t>
            </a:r>
            <a:r>
              <a:rPr lang="ko-KR" altLang="en-US" dirty="0" smtClean="0"/>
              <a:t>간의 순서와 동등 관계를 처리하는 연산자</a:t>
            </a:r>
            <a:endParaRPr lang="en-US" altLang="ko-KR" dirty="0" smtClean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582155"/>
              </p:ext>
            </p:extLst>
          </p:nvPr>
        </p:nvGraphicFramePr>
        <p:xfrm>
          <a:off x="683568" y="3068960"/>
          <a:ext cx="7776864" cy="3168350"/>
        </p:xfrm>
        <a:graphic>
          <a:graphicData uri="http://schemas.openxmlformats.org/drawingml/2006/table">
            <a:tbl>
              <a:tblPr/>
              <a:tblGrid>
                <a:gridCol w="1944216"/>
                <a:gridCol w="1944216"/>
                <a:gridCol w="1944216"/>
                <a:gridCol w="1944216"/>
              </a:tblGrid>
              <a:tr h="31489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Operation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effectLst/>
                        </a:rPr>
                        <a:t>연산자</a:t>
                      </a:r>
                      <a:endParaRPr lang="en-US" sz="12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Function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Method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7247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Ordering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 &lt;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lt</a:t>
                      </a:r>
                      <a:r>
                        <a:rPr lang="en-US" sz="1000" dirty="0">
                          <a:effectLst/>
                        </a:rPr>
                        <a:t>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x.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lt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72476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Ordering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 &lt;=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le(a,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__le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72476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Equality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a ==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eq</a:t>
                      </a:r>
                      <a:r>
                        <a:rPr lang="en-US" sz="1000" dirty="0">
                          <a:effectLst/>
                        </a:rPr>
                        <a:t>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eq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72476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Difference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a !=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ne(a,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__ne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72476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Ordering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a &gt;=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ge</a:t>
                      </a:r>
                      <a:r>
                        <a:rPr lang="en-US" sz="1000" dirty="0">
                          <a:effectLst/>
                        </a:rPr>
                        <a:t>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ge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107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Ordering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 &gt;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gt</a:t>
                      </a:r>
                      <a:r>
                        <a:rPr lang="en-US" sz="1000" dirty="0">
                          <a:effectLst/>
                        </a:rPr>
                        <a:t>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x.</a:t>
                      </a:r>
                      <a:r>
                        <a:rPr lang="en-US" altLang="ko-KR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altLang="ko-KR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gt</a:t>
                      </a:r>
                      <a:r>
                        <a:rPr lang="en-US" altLang="ko-KR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altLang="ko-KR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(y)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t"/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86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정수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3042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정수</a:t>
            </a:r>
            <a:r>
              <a:rPr lang="en-US" altLang="ko-KR" dirty="0"/>
              <a:t>(</a:t>
            </a:r>
            <a:r>
              <a:rPr lang="ko-KR" altLang="en-US" dirty="0"/>
              <a:t>整數</a:t>
            </a:r>
            <a:r>
              <a:rPr lang="en-US" altLang="ko-KR" dirty="0"/>
              <a:t>, </a:t>
            </a:r>
            <a:r>
              <a:rPr lang="en-US" altLang="ko-KR" dirty="0" smtClean="0"/>
              <a:t>integer</a:t>
            </a:r>
            <a:r>
              <a:rPr lang="en-US" altLang="ko-KR" dirty="0"/>
              <a:t>)</a:t>
            </a:r>
            <a:r>
              <a:rPr lang="ko-KR" altLang="en-US" dirty="0"/>
              <a:t>는 자연수</a:t>
            </a:r>
            <a:r>
              <a:rPr lang="en-US" altLang="ko-KR" dirty="0"/>
              <a:t>(1, 2, 3, ...)</a:t>
            </a:r>
            <a:r>
              <a:rPr lang="ko-KR" altLang="en-US" dirty="0"/>
              <a:t>와 이들의 음수</a:t>
            </a:r>
            <a:r>
              <a:rPr lang="en-US" altLang="ko-KR" dirty="0"/>
              <a:t>(−1, −2, −3, ...)</a:t>
            </a:r>
            <a:r>
              <a:rPr lang="ko-KR" altLang="en-US" dirty="0"/>
              <a:t>와 </a:t>
            </a:r>
            <a:r>
              <a:rPr lang="en-US" altLang="ko-KR" dirty="0"/>
              <a:t>0</a:t>
            </a:r>
            <a:r>
              <a:rPr lang="ko-KR" altLang="en-US" dirty="0"/>
              <a:t>으로 이루어진 수 체계이다</a:t>
            </a:r>
            <a:r>
              <a:rPr lang="en-US" altLang="ko-KR" dirty="0"/>
              <a:t>. </a:t>
            </a:r>
            <a:r>
              <a:rPr lang="ko-KR" altLang="en-US" dirty="0"/>
              <a:t>정수는 자연수와 마찬가지로 가산 무한 집합이며</a:t>
            </a:r>
            <a:r>
              <a:rPr lang="en-US" altLang="ko-KR" dirty="0"/>
              <a:t>, </a:t>
            </a:r>
            <a:r>
              <a:rPr lang="ko-KR" altLang="en-US" dirty="0"/>
              <a:t>덧셈</a:t>
            </a:r>
            <a:r>
              <a:rPr lang="en-US" altLang="ko-KR" dirty="0"/>
              <a:t>, </a:t>
            </a:r>
            <a:r>
              <a:rPr lang="ko-KR" altLang="en-US" dirty="0"/>
              <a:t>뺄셈</a:t>
            </a:r>
            <a:r>
              <a:rPr lang="en-US" altLang="ko-KR" dirty="0"/>
              <a:t>, </a:t>
            </a:r>
            <a:r>
              <a:rPr lang="ko-KR" altLang="en-US" dirty="0"/>
              <a:t>곱셈에 대하여 닫혀 있어 환을 이룬다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87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인수분해</a:t>
            </a:r>
            <a:r>
              <a:rPr lang="en-US" altLang="ko-KR" sz="6000" dirty="0" smtClean="0"/>
              <a:t>/</a:t>
            </a:r>
            <a:r>
              <a:rPr lang="ko-KR" altLang="en-US" sz="6000" dirty="0" smtClean="0"/>
              <a:t>전개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76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곱셈공식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38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곱셈 공식</a:t>
            </a:r>
            <a:r>
              <a:rPr lang="en-US" altLang="ko-KR" dirty="0"/>
              <a:t>(-</a:t>
            </a:r>
            <a:r>
              <a:rPr lang="ko-KR" altLang="en-US" dirty="0"/>
              <a:t>公式</a:t>
            </a:r>
            <a:r>
              <a:rPr lang="en-US" altLang="ko-KR" dirty="0"/>
              <a:t>, multiplication)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16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다항식의 </a:t>
            </a:r>
            <a:r>
              <a:rPr lang="ko-KR" altLang="en-US" dirty="0"/>
              <a:t>곱셈을 할 때 빠르고 편리하게 계산할 수 있도록 한 공식이다</a:t>
            </a:r>
            <a:r>
              <a:rPr lang="en-US" altLang="ko-KR" dirty="0"/>
              <a:t>. </a:t>
            </a:r>
            <a:r>
              <a:rPr lang="ko-KR" altLang="en-US" dirty="0"/>
              <a:t>곱셈 공식의 양변을 바꾸면 인수분해 공식이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132</a:t>
            </a:fld>
            <a:endParaRPr lang="ko-KR" altLang="en-US"/>
          </a:p>
        </p:txBody>
      </p:sp>
      <p:pic>
        <p:nvPicPr>
          <p:cNvPr id="202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3212976"/>
            <a:ext cx="6267450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899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피타고라스 정리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16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피타고라스 정리를 이용해서 하나의 변수를 제곱근 곱셈공식으로 전환해서 처리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133</a:t>
            </a:fld>
            <a:endParaRPr lang="ko-KR" altLang="en-US"/>
          </a:p>
        </p:txBody>
      </p:sp>
      <p:pic>
        <p:nvPicPr>
          <p:cNvPr id="203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350" y="4293096"/>
            <a:ext cx="2019300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048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제곱근 연산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16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제곱근 연산도 곱셈 공식을 이용해서 결과를 처리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134</a:t>
            </a:fld>
            <a:endParaRPr lang="ko-KR" altLang="en-US"/>
          </a:p>
        </p:txBody>
      </p:sp>
      <p:pic>
        <p:nvPicPr>
          <p:cNvPr id="204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76" y="4077072"/>
            <a:ext cx="7210425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0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76" y="5697962"/>
            <a:ext cx="51149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878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인수분</a:t>
            </a:r>
            <a:r>
              <a:rPr lang="ko-KR" altLang="en-US" dirty="0"/>
              <a:t>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50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인수분해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16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인수 분해</a:t>
            </a:r>
            <a:r>
              <a:rPr lang="en-US" altLang="ko-KR" dirty="0"/>
              <a:t>(</a:t>
            </a:r>
            <a:r>
              <a:rPr lang="ko-KR" altLang="en-US" dirty="0"/>
              <a:t>因數分解</a:t>
            </a:r>
            <a:r>
              <a:rPr lang="en-US" altLang="ko-KR" dirty="0" smtClean="0"/>
              <a:t>,</a:t>
            </a:r>
            <a:r>
              <a:rPr lang="en-US" altLang="ko-KR" dirty="0"/>
              <a:t> </a:t>
            </a:r>
            <a:r>
              <a:rPr lang="en-US" altLang="ko-KR" dirty="0" smtClean="0"/>
              <a:t>factorization</a:t>
            </a:r>
            <a:r>
              <a:rPr lang="en-US" altLang="ko-KR" dirty="0"/>
              <a:t>)</a:t>
            </a:r>
            <a:r>
              <a:rPr lang="ko-KR" altLang="en-US" dirty="0"/>
              <a:t>는 곱이 정의된 집합내의 어떤 원소를 다른 원소들의 곱으로 표현하는 것을 가리킨다</a:t>
            </a:r>
          </a:p>
        </p:txBody>
      </p:sp>
      <p:pic>
        <p:nvPicPr>
          <p:cNvPr id="183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933056"/>
            <a:ext cx="66294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25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인수분해 공식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16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인수 분해 주요 공식</a:t>
            </a:r>
            <a:endParaRPr lang="ko-KR" altLang="en-US" dirty="0"/>
          </a:p>
        </p:txBody>
      </p:sp>
      <p:pic>
        <p:nvPicPr>
          <p:cNvPr id="1822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866" y="3140968"/>
            <a:ext cx="4476750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05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인수분해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16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인수 분해 주요 공식을 이용한 처리 예시</a:t>
            </a:r>
            <a:endParaRPr lang="ko-KR" altLang="en-US" dirty="0"/>
          </a:p>
        </p:txBody>
      </p:sp>
      <p:pic>
        <p:nvPicPr>
          <p:cNvPr id="184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68960"/>
            <a:ext cx="4257675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67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이항정리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99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유리</a:t>
            </a:r>
            <a:r>
              <a:rPr lang="ko-KR" altLang="en-US" dirty="0" smtClean="0"/>
              <a:t>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0324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유리수</a:t>
            </a:r>
            <a:r>
              <a:rPr lang="en-US" altLang="ko-KR" dirty="0"/>
              <a:t>(</a:t>
            </a:r>
            <a:r>
              <a:rPr lang="ko-KR" altLang="en-US" dirty="0"/>
              <a:t>有理數</a:t>
            </a:r>
            <a:r>
              <a:rPr lang="en-US" altLang="ko-KR" dirty="0"/>
              <a:t>, rational number)</a:t>
            </a:r>
            <a:r>
              <a:rPr lang="ko-KR" altLang="en-US" dirty="0"/>
              <a:t>는 두 정수의 분수 형태</a:t>
            </a:r>
            <a:r>
              <a:rPr lang="en-US" altLang="ko-KR" dirty="0"/>
              <a:t>(</a:t>
            </a:r>
            <a:r>
              <a:rPr lang="ko-KR" altLang="en-US" dirty="0"/>
              <a:t>단 분모는 반드시 </a:t>
            </a:r>
            <a:r>
              <a:rPr lang="en-US" altLang="ko-KR" dirty="0"/>
              <a:t>0</a:t>
            </a:r>
            <a:r>
              <a:rPr lang="ko-KR" altLang="en-US" dirty="0"/>
              <a:t>이 아니다</a:t>
            </a:r>
            <a:r>
              <a:rPr lang="en-US" altLang="ko-KR" dirty="0"/>
              <a:t>)</a:t>
            </a:r>
            <a:r>
              <a:rPr lang="ko-KR" altLang="en-US" dirty="0"/>
              <a:t>로 나타낼 수 있는 실수를 </a:t>
            </a:r>
            <a:r>
              <a:rPr lang="ko-KR" altLang="en-US" dirty="0" smtClean="0"/>
              <a:t>말한다</a:t>
            </a:r>
            <a:r>
              <a:rPr lang="en-US" altLang="ko-KR" dirty="0" smtClean="0"/>
              <a:t>. </a:t>
            </a:r>
          </a:p>
          <a:p>
            <a:pPr marL="0" indent="0">
              <a:buNone/>
            </a:pPr>
            <a:r>
              <a:rPr lang="ko-KR" altLang="en-US" dirty="0" smtClean="0"/>
              <a:t>유리수는 </a:t>
            </a:r>
            <a:r>
              <a:rPr lang="en-US" altLang="ko-KR" dirty="0"/>
              <a:t>(0</a:t>
            </a:r>
            <a:r>
              <a:rPr lang="ko-KR" altLang="en-US" dirty="0"/>
              <a:t>으로 나누는 것을 제외한</a:t>
            </a:r>
            <a:r>
              <a:rPr lang="en-US" altLang="ko-KR" dirty="0"/>
              <a:t>) </a:t>
            </a:r>
            <a:r>
              <a:rPr lang="ko-KR" altLang="en-US" dirty="0"/>
              <a:t>사칙연산</a:t>
            </a:r>
            <a:r>
              <a:rPr lang="en-US" altLang="ko-KR" dirty="0"/>
              <a:t>(</a:t>
            </a:r>
            <a:r>
              <a:rPr lang="ko-KR" altLang="en-US" dirty="0"/>
              <a:t>덧셈</a:t>
            </a:r>
            <a:r>
              <a:rPr lang="en-US" altLang="ko-KR" dirty="0"/>
              <a:t>, </a:t>
            </a:r>
            <a:r>
              <a:rPr lang="ko-KR" altLang="en-US" dirty="0"/>
              <a:t>뺄셈</a:t>
            </a:r>
            <a:r>
              <a:rPr lang="en-US" altLang="ko-KR" dirty="0"/>
              <a:t>, </a:t>
            </a:r>
            <a:r>
              <a:rPr lang="ko-KR" altLang="en-US" dirty="0"/>
              <a:t>곱셈</a:t>
            </a:r>
            <a:r>
              <a:rPr lang="en-US" altLang="ko-KR" dirty="0"/>
              <a:t>, </a:t>
            </a:r>
            <a:r>
              <a:rPr lang="ko-KR" altLang="en-US" dirty="0"/>
              <a:t>나눗셈</a:t>
            </a:r>
            <a:r>
              <a:rPr lang="en-US" altLang="ko-KR" dirty="0"/>
              <a:t>)</a:t>
            </a:r>
            <a:r>
              <a:rPr lang="ko-KR" altLang="en-US" dirty="0"/>
              <a:t>에 대해 닫혀있는 </a:t>
            </a:r>
            <a:r>
              <a:rPr lang="en-US" altLang="ko-KR" dirty="0"/>
              <a:t>'</a:t>
            </a:r>
            <a:r>
              <a:rPr lang="ko-KR" altLang="en-US" dirty="0"/>
              <a:t>최소의</a:t>
            </a:r>
            <a:r>
              <a:rPr lang="en-US" altLang="ko-KR" dirty="0"/>
              <a:t>' </a:t>
            </a:r>
            <a:r>
              <a:rPr lang="ko-KR" altLang="en-US" dirty="0"/>
              <a:t>집합이기도 하다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21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이항정</a:t>
            </a:r>
            <a:r>
              <a:rPr lang="ko-KR" altLang="en-US" dirty="0"/>
              <a:t>리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b="1" dirty="0"/>
              <a:t>이항정리</a:t>
            </a:r>
            <a:r>
              <a:rPr lang="en-US" altLang="ko-KR" dirty="0"/>
              <a:t>(</a:t>
            </a:r>
            <a:r>
              <a:rPr lang="ko-KR" altLang="en-US" dirty="0"/>
              <a:t>二項定理</a:t>
            </a:r>
            <a:r>
              <a:rPr lang="en-US" altLang="ko-KR" dirty="0"/>
              <a:t>, binomial theorem)</a:t>
            </a:r>
            <a:r>
              <a:rPr lang="ko-KR" altLang="en-US" dirty="0"/>
              <a:t>는 이항 다항식 </a:t>
            </a:r>
            <a:r>
              <a:rPr lang="en-US" altLang="ko-KR" dirty="0" err="1" smtClean="0"/>
              <a:t>x+y</a:t>
            </a:r>
            <a:r>
              <a:rPr lang="ko-KR" altLang="en-US" dirty="0" smtClean="0"/>
              <a:t>의 </a:t>
            </a:r>
            <a:r>
              <a:rPr lang="ko-KR" altLang="en-US" dirty="0"/>
              <a:t>거듭제곱 </a:t>
            </a:r>
            <a:r>
              <a:rPr lang="en-US" altLang="ko-KR" dirty="0" smtClean="0"/>
              <a:t> (</a:t>
            </a:r>
            <a:r>
              <a:rPr lang="en-US" altLang="ko-KR" dirty="0" err="1" smtClean="0"/>
              <a:t>x+y</a:t>
            </a:r>
            <a:r>
              <a:rPr lang="en-US" altLang="ko-KR" dirty="0" smtClean="0"/>
              <a:t>)</a:t>
            </a:r>
            <a:r>
              <a:rPr lang="en-US" altLang="ko-KR" baseline="30000" dirty="0" smtClean="0"/>
              <a:t>n</a:t>
            </a:r>
            <a:r>
              <a:rPr lang="ko-KR" altLang="en-US" dirty="0" smtClean="0"/>
              <a:t>에 </a:t>
            </a:r>
            <a:r>
              <a:rPr lang="ko-KR" altLang="en-US" dirty="0"/>
              <a:t>대해서</a:t>
            </a:r>
            <a:r>
              <a:rPr lang="en-US" altLang="ko-KR" dirty="0"/>
              <a:t>, </a:t>
            </a:r>
            <a:r>
              <a:rPr lang="ko-KR" altLang="en-US" dirty="0"/>
              <a:t>전개한 각 항 </a:t>
            </a:r>
            <a:r>
              <a:rPr lang="en-US" altLang="ko-KR" dirty="0" err="1" smtClean="0"/>
              <a:t>x</a:t>
            </a:r>
            <a:r>
              <a:rPr lang="en-US" altLang="ko-KR" baseline="30000" dirty="0" err="1" smtClean="0"/>
              <a:t>k</a:t>
            </a:r>
            <a:r>
              <a:rPr lang="en-US" altLang="ko-KR" dirty="0" err="1" smtClean="0"/>
              <a:t>y</a:t>
            </a:r>
            <a:r>
              <a:rPr lang="en-US" altLang="ko-KR" baseline="30000" dirty="0" err="1" smtClean="0"/>
              <a:t>n</a:t>
            </a:r>
            <a:r>
              <a:rPr lang="en-US" altLang="ko-KR" baseline="30000" dirty="0" smtClean="0"/>
              <a:t>-k</a:t>
            </a:r>
            <a:r>
              <a:rPr lang="ko-KR" altLang="en-US" dirty="0" smtClean="0"/>
              <a:t>의</a:t>
            </a:r>
            <a:r>
              <a:rPr lang="ko-KR" altLang="en-US" dirty="0"/>
              <a:t> 계수 값을 구하는 정리</a:t>
            </a:r>
            <a:endParaRPr lang="en-US" altLang="ko-KR" dirty="0"/>
          </a:p>
        </p:txBody>
      </p:sp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391094"/>
            <a:ext cx="2621657" cy="1054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1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012" y="4391094"/>
            <a:ext cx="2650300" cy="114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2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이항정리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전개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다항식 </a:t>
            </a:r>
            <a:r>
              <a:rPr lang="en-US" altLang="ko-KR" dirty="0"/>
              <a:t>(</a:t>
            </a:r>
            <a:r>
              <a:rPr lang="en-US" altLang="ko-KR" dirty="0" err="1" smtClean="0"/>
              <a:t>a+b</a:t>
            </a:r>
            <a:r>
              <a:rPr lang="en-US" altLang="ko-KR" dirty="0" smtClean="0"/>
              <a:t>)</a:t>
            </a:r>
            <a:r>
              <a:rPr lang="en-US" altLang="ko-KR" baseline="30000" dirty="0" smtClean="0"/>
              <a:t>3</a:t>
            </a:r>
            <a:r>
              <a:rPr lang="ko-KR" altLang="en-US" dirty="0" smtClean="0"/>
              <a:t>의 </a:t>
            </a:r>
            <a:r>
              <a:rPr lang="ko-KR" altLang="en-US" dirty="0"/>
              <a:t>전개식에서 각 항의 계수를 조합의 수를 이용하여 나타내는 방법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1403648" y="4365104"/>
            <a:ext cx="73448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ko-KR" dirty="0"/>
              <a:t>(</a:t>
            </a:r>
            <a:r>
              <a:rPr lang="pt-BR" altLang="ko-KR" dirty="0" smtClean="0"/>
              <a:t>a+b)</a:t>
            </a:r>
            <a:r>
              <a:rPr lang="pt-BR" altLang="ko-KR" baseline="30000" dirty="0" smtClean="0"/>
              <a:t>3</a:t>
            </a:r>
            <a:r>
              <a:rPr lang="pt-BR" altLang="ko-KR" dirty="0" smtClean="0"/>
              <a:t>=(</a:t>
            </a:r>
            <a:r>
              <a:rPr lang="pt-BR" altLang="ko-KR" dirty="0"/>
              <a:t>a+b)(a+b)(a+b)  </a:t>
            </a:r>
            <a:r>
              <a:rPr lang="pt-BR" altLang="ko-KR" dirty="0" smtClean="0"/>
              <a:t>   </a:t>
            </a:r>
          </a:p>
          <a:p>
            <a:r>
              <a:rPr lang="pt-BR" altLang="ko-KR" dirty="0"/>
              <a:t> </a:t>
            </a:r>
            <a:r>
              <a:rPr lang="pt-BR" altLang="ko-KR" dirty="0" smtClean="0"/>
              <a:t>         =aaa+aab+aba+abb+baa+bab+bba+bbb</a:t>
            </a:r>
          </a:p>
          <a:p>
            <a:r>
              <a:rPr lang="pt-BR" altLang="ko-KR" dirty="0"/>
              <a:t> </a:t>
            </a:r>
            <a:r>
              <a:rPr lang="pt-BR" altLang="ko-KR" dirty="0" smtClean="0"/>
              <a:t>         =a</a:t>
            </a:r>
            <a:r>
              <a:rPr lang="pt-BR" altLang="ko-KR" baseline="30000" dirty="0" smtClean="0"/>
              <a:t>3</a:t>
            </a:r>
            <a:r>
              <a:rPr lang="pt-BR" altLang="ko-KR" dirty="0" smtClean="0"/>
              <a:t>+3a</a:t>
            </a:r>
            <a:r>
              <a:rPr lang="pt-BR" altLang="ko-KR" baseline="30000" dirty="0" smtClean="0"/>
              <a:t>2</a:t>
            </a:r>
            <a:r>
              <a:rPr lang="pt-BR" altLang="ko-KR" dirty="0" smtClean="0"/>
              <a:t>b+3ab</a:t>
            </a:r>
            <a:r>
              <a:rPr lang="pt-BR" altLang="ko-KR" baseline="30000" dirty="0" smtClean="0"/>
              <a:t>2</a:t>
            </a:r>
            <a:r>
              <a:rPr lang="pt-BR" altLang="ko-KR" dirty="0" smtClean="0"/>
              <a:t>+b</a:t>
            </a:r>
            <a:r>
              <a:rPr lang="pt-BR" altLang="ko-KR" baseline="30000" dirty="0" smtClean="0"/>
              <a:t>3</a:t>
            </a:r>
          </a:p>
          <a:p>
            <a:r>
              <a:rPr lang="pt-BR" altLang="ko-KR" baseline="30000" dirty="0"/>
              <a:t> </a:t>
            </a:r>
            <a:r>
              <a:rPr lang="pt-BR" altLang="ko-KR" baseline="30000" dirty="0" smtClean="0"/>
              <a:t>               </a:t>
            </a:r>
            <a:r>
              <a:rPr lang="pt-BR" altLang="ko-KR" dirty="0"/>
              <a:t>=</a:t>
            </a:r>
            <a:r>
              <a:rPr lang="pt-BR" altLang="ko-KR" dirty="0" smtClean="0"/>
              <a:t>a</a:t>
            </a:r>
            <a:r>
              <a:rPr lang="pt-BR" altLang="ko-KR" baseline="30000" dirty="0" smtClean="0"/>
              <a:t>3</a:t>
            </a:r>
            <a:r>
              <a:rPr lang="pt-BR" altLang="ko-KR" dirty="0" smtClean="0"/>
              <a:t>+</a:t>
            </a:r>
            <a:r>
              <a:rPr lang="pt-BR" altLang="ko-KR" baseline="-25000" dirty="0" smtClean="0"/>
              <a:t>3</a:t>
            </a:r>
            <a:r>
              <a:rPr lang="pt-BR" altLang="ko-KR" dirty="0" smtClean="0"/>
              <a:t>C</a:t>
            </a:r>
            <a:r>
              <a:rPr lang="pt-BR" altLang="ko-KR" baseline="-25000" dirty="0" smtClean="0"/>
              <a:t>1</a:t>
            </a:r>
            <a:r>
              <a:rPr lang="pt-BR" altLang="ko-KR" dirty="0" smtClean="0"/>
              <a:t>a</a:t>
            </a:r>
            <a:r>
              <a:rPr lang="pt-BR" altLang="ko-KR" baseline="30000" dirty="0" smtClean="0"/>
              <a:t>2</a:t>
            </a:r>
            <a:r>
              <a:rPr lang="pt-BR" altLang="ko-KR" dirty="0" smtClean="0"/>
              <a:t>b+</a:t>
            </a:r>
            <a:r>
              <a:rPr lang="pt-BR" altLang="ko-KR" baseline="-25000" dirty="0" smtClean="0"/>
              <a:t>3</a:t>
            </a:r>
            <a:r>
              <a:rPr lang="pt-BR" altLang="ko-KR" dirty="0" smtClean="0"/>
              <a:t>C</a:t>
            </a:r>
            <a:r>
              <a:rPr lang="pt-BR" altLang="ko-KR" baseline="-25000" dirty="0" smtClean="0"/>
              <a:t>2</a:t>
            </a:r>
            <a:r>
              <a:rPr lang="pt-BR" altLang="ko-KR" dirty="0" smtClean="0"/>
              <a:t>ab</a:t>
            </a:r>
            <a:r>
              <a:rPr lang="pt-BR" altLang="ko-KR" baseline="30000" dirty="0" smtClean="0"/>
              <a:t>2</a:t>
            </a:r>
            <a:r>
              <a:rPr lang="pt-BR" altLang="ko-KR" dirty="0" smtClean="0"/>
              <a:t>+b</a:t>
            </a:r>
            <a:r>
              <a:rPr lang="pt-BR" altLang="ko-KR" baseline="30000" dirty="0" smtClean="0"/>
              <a:t>3</a:t>
            </a:r>
            <a:endParaRPr lang="pt-BR" altLang="ko-KR" baseline="30000" dirty="0"/>
          </a:p>
          <a:p>
            <a:endParaRPr lang="ko-KR" altLang="en-US" baseline="30000" dirty="0"/>
          </a:p>
        </p:txBody>
      </p:sp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996952"/>
            <a:ext cx="2232248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9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330326"/>
            <a:ext cx="4176464" cy="7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67744" y="5661248"/>
            <a:ext cx="36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ko-KR" baseline="30000" dirty="0"/>
              <a:t> </a:t>
            </a:r>
            <a:r>
              <a:rPr lang="pt-BR" altLang="ko-KR" baseline="-25000" dirty="0" smtClean="0"/>
              <a:t>3</a:t>
            </a:r>
            <a:r>
              <a:rPr lang="pt-BR" altLang="ko-KR" dirty="0" smtClean="0"/>
              <a:t>C</a:t>
            </a:r>
            <a:r>
              <a:rPr lang="pt-BR" altLang="ko-KR" baseline="-25000" dirty="0" smtClean="0"/>
              <a:t>1 </a:t>
            </a:r>
            <a:r>
              <a:rPr lang="pt-BR" altLang="ko-KR" dirty="0" smtClean="0"/>
              <a:t>= </a:t>
            </a:r>
            <a:r>
              <a:rPr lang="pt-BR" altLang="ko-KR" baseline="-25000" dirty="0" smtClean="0"/>
              <a:t>3</a:t>
            </a:r>
            <a:r>
              <a:rPr lang="pt-BR" altLang="ko-KR" dirty="0" smtClean="0"/>
              <a:t>P</a:t>
            </a:r>
            <a:r>
              <a:rPr lang="pt-BR" altLang="ko-KR" baseline="-25000" dirty="0" smtClean="0"/>
              <a:t>1/</a:t>
            </a:r>
            <a:r>
              <a:rPr lang="pt-BR" altLang="ko-KR" dirty="0" smtClean="0"/>
              <a:t>1!  = 3!/2!/1! = 3</a:t>
            </a:r>
          </a:p>
          <a:p>
            <a:r>
              <a:rPr lang="pt-BR" altLang="ko-KR" baseline="30000" dirty="0"/>
              <a:t> </a:t>
            </a:r>
            <a:r>
              <a:rPr lang="pt-BR" altLang="ko-KR" baseline="-25000" dirty="0" smtClean="0"/>
              <a:t>3</a:t>
            </a:r>
            <a:r>
              <a:rPr lang="pt-BR" altLang="ko-KR" dirty="0" smtClean="0"/>
              <a:t>C</a:t>
            </a:r>
            <a:r>
              <a:rPr lang="pt-BR" altLang="ko-KR" baseline="-25000" dirty="0" smtClean="0"/>
              <a:t>2 </a:t>
            </a:r>
            <a:r>
              <a:rPr lang="pt-BR" altLang="ko-KR" dirty="0"/>
              <a:t>= </a:t>
            </a:r>
            <a:r>
              <a:rPr lang="pt-BR" altLang="ko-KR" baseline="-25000" dirty="0" smtClean="0"/>
              <a:t>3</a:t>
            </a:r>
            <a:r>
              <a:rPr lang="pt-BR" altLang="ko-KR" dirty="0" smtClean="0"/>
              <a:t>P</a:t>
            </a:r>
            <a:r>
              <a:rPr lang="pt-BR" altLang="ko-KR" baseline="-25000" dirty="0" smtClean="0"/>
              <a:t>2/</a:t>
            </a:r>
            <a:r>
              <a:rPr lang="pt-BR" altLang="ko-KR" dirty="0"/>
              <a:t>2</a:t>
            </a:r>
            <a:r>
              <a:rPr lang="pt-BR" altLang="ko-KR" dirty="0" smtClean="0"/>
              <a:t>!  </a:t>
            </a:r>
            <a:r>
              <a:rPr lang="pt-BR" altLang="ko-KR" dirty="0"/>
              <a:t>= 3</a:t>
            </a:r>
            <a:r>
              <a:rPr lang="pt-BR" altLang="ko-KR" dirty="0" smtClean="0"/>
              <a:t>!/1!/2! </a:t>
            </a:r>
            <a:r>
              <a:rPr lang="pt-BR" altLang="ko-KR" dirty="0"/>
              <a:t>= </a:t>
            </a:r>
            <a:r>
              <a:rPr lang="pt-BR" altLang="ko-KR" dirty="0" smtClean="0"/>
              <a:t>3</a:t>
            </a:r>
            <a:endParaRPr lang="ko-KR" altLang="en-US" dirty="0"/>
          </a:p>
          <a:p>
            <a:r>
              <a:rPr lang="pt-BR" altLang="ko-KR" dirty="0" smtClean="0"/>
              <a:t>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14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이항정리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파스칼 방식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다항식 </a:t>
            </a:r>
            <a:r>
              <a:rPr lang="en-US" altLang="ko-KR" dirty="0"/>
              <a:t>(</a:t>
            </a:r>
            <a:r>
              <a:rPr lang="en-US" altLang="ko-KR" dirty="0" err="1" smtClean="0"/>
              <a:t>a+b</a:t>
            </a:r>
            <a:r>
              <a:rPr lang="en-US" altLang="ko-KR" dirty="0" smtClean="0"/>
              <a:t>)</a:t>
            </a:r>
            <a:r>
              <a:rPr lang="en-US" altLang="ko-KR" baseline="30000" dirty="0" smtClean="0"/>
              <a:t>3</a:t>
            </a:r>
            <a:r>
              <a:rPr lang="ko-KR" altLang="en-US" dirty="0" smtClean="0"/>
              <a:t>의 </a:t>
            </a:r>
            <a:r>
              <a:rPr lang="ko-KR" altLang="en-US" dirty="0"/>
              <a:t>전개식에서 각 항의 계수를 조합의 수를 이용하여 나타내는 방법</a:t>
            </a:r>
            <a:endParaRPr lang="en-US" altLang="ko-KR" dirty="0"/>
          </a:p>
        </p:txBody>
      </p:sp>
      <p:pic>
        <p:nvPicPr>
          <p:cNvPr id="150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212976"/>
            <a:ext cx="5256584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0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431" y="5517232"/>
            <a:ext cx="3343275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66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 smtClean="0"/>
              <a:t>2</a:t>
            </a:r>
            <a:r>
              <a:rPr lang="en-US" altLang="ko-KR" sz="9600" dirty="0" smtClean="0"/>
              <a:t>.</a:t>
            </a:r>
            <a:r>
              <a:rPr lang="ko-KR" altLang="en-US" sz="9600" dirty="0" smtClean="0"/>
              <a:t>함수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기초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71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함수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53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15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사상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3240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사상</a:t>
            </a:r>
            <a:r>
              <a:rPr lang="en-US" altLang="ko-KR" dirty="0"/>
              <a:t>(</a:t>
            </a:r>
            <a:r>
              <a:rPr lang="ko-KR" altLang="en-US" dirty="0"/>
              <a:t>寫像</a:t>
            </a:r>
            <a:r>
              <a:rPr lang="en-US" altLang="ko-KR" dirty="0"/>
              <a:t>, </a:t>
            </a:r>
            <a:r>
              <a:rPr lang="ko-KR" altLang="en-US" dirty="0" smtClean="0"/>
              <a:t>영어</a:t>
            </a:r>
            <a:r>
              <a:rPr lang="en-US" altLang="ko-KR" dirty="0"/>
              <a:t>: </a:t>
            </a:r>
            <a:r>
              <a:rPr lang="en-US" altLang="ko-KR" dirty="0" smtClean="0"/>
              <a:t>morphism)</a:t>
            </a:r>
            <a:r>
              <a:rPr lang="ko-KR" altLang="en-US" dirty="0"/>
              <a:t>은 수학적 구조를 보존하는 함수의 개념을 추상화한 </a:t>
            </a:r>
            <a:r>
              <a:rPr lang="ko-KR" altLang="en-US" dirty="0" smtClean="0"/>
              <a:t>것이다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/>
              <a:t>사상이라는 용어는 영어 </a:t>
            </a:r>
            <a:r>
              <a:rPr lang="en-US" altLang="ko-KR" dirty="0"/>
              <a:t>map</a:t>
            </a:r>
            <a:r>
              <a:rPr lang="ko-KR" altLang="en-US" dirty="0"/>
              <a:t>에 대응하기도 하는데</a:t>
            </a:r>
            <a:r>
              <a:rPr lang="en-US" altLang="ko-KR" dirty="0"/>
              <a:t>, </a:t>
            </a:r>
            <a:r>
              <a:rPr lang="ko-KR" altLang="en-US" dirty="0"/>
              <a:t>이 경우 맥락에 따라 함수</a:t>
            </a:r>
            <a:r>
              <a:rPr lang="en-US" altLang="ko-KR" dirty="0"/>
              <a:t>(function)</a:t>
            </a:r>
            <a:r>
              <a:rPr lang="ko-KR" altLang="en-US" dirty="0"/>
              <a:t>와 사상</a:t>
            </a:r>
            <a:r>
              <a:rPr lang="en-US" altLang="ko-KR" dirty="0"/>
              <a:t>(morphism) </a:t>
            </a:r>
            <a:r>
              <a:rPr lang="ko-KR" altLang="en-US" dirty="0"/>
              <a:t>모두의 의미로 사용될 수 있다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78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함수란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함수</a:t>
            </a:r>
            <a:r>
              <a:rPr lang="en-US" altLang="ko-KR" dirty="0"/>
              <a:t>(</a:t>
            </a:r>
            <a:r>
              <a:rPr lang="ko-KR" altLang="en-US" dirty="0"/>
              <a:t>函數</a:t>
            </a:r>
            <a:r>
              <a:rPr lang="en-US" altLang="ko-KR" dirty="0"/>
              <a:t>, function) </a:t>
            </a:r>
            <a:r>
              <a:rPr lang="en-US" altLang="ko-KR" dirty="0" smtClean="0"/>
              <a:t>f:X</a:t>
            </a:r>
            <a:r>
              <a:rPr lang="en-US" altLang="ko-KR" dirty="0"/>
              <a:t>→</a:t>
            </a:r>
            <a:r>
              <a:rPr lang="en-US" altLang="ko-KR" dirty="0" smtClean="0"/>
              <a:t>Y</a:t>
            </a:r>
            <a:r>
              <a:rPr lang="ko-KR" altLang="en-US" dirty="0" smtClean="0"/>
              <a:t>란 </a:t>
            </a:r>
            <a:r>
              <a:rPr lang="ko-KR" altLang="en-US" dirty="0"/>
              <a:t>집합</a:t>
            </a:r>
            <a:r>
              <a:rPr lang="en-US" altLang="ko-KR" dirty="0" smtClean="0"/>
              <a:t>X</a:t>
            </a:r>
            <a:r>
              <a:rPr lang="ko-KR" altLang="en-US" dirty="0" smtClean="0"/>
              <a:t>와 </a:t>
            </a:r>
            <a:r>
              <a:rPr lang="ko-KR" altLang="en-US" dirty="0"/>
              <a:t>집합 </a:t>
            </a:r>
            <a:r>
              <a:rPr lang="en-US" altLang="ko-KR" dirty="0" smtClean="0"/>
              <a:t>Y</a:t>
            </a:r>
            <a:r>
              <a:rPr lang="ko-KR" altLang="en-US" dirty="0" smtClean="0"/>
              <a:t>의 </a:t>
            </a:r>
            <a:r>
              <a:rPr lang="ko-KR" altLang="en-US" dirty="0"/>
              <a:t>원소 사이에 주어진 다음 성질을 만족하는 대응으로 정의된다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pic>
        <p:nvPicPr>
          <p:cNvPr id="16691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288838"/>
            <a:ext cx="3400425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24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err="1" smtClean="0"/>
              <a:t>정의역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 어떤 함수의 공역</a:t>
            </a:r>
            <a:r>
              <a:rPr lang="en-US" altLang="ko-KR" dirty="0"/>
              <a:t>(</a:t>
            </a:r>
            <a:r>
              <a:rPr lang="ko-KR" altLang="en-US" dirty="0"/>
              <a:t>共域</a:t>
            </a:r>
            <a:r>
              <a:rPr lang="en-US" altLang="ko-KR" dirty="0"/>
              <a:t>, </a:t>
            </a:r>
            <a:r>
              <a:rPr lang="en-US" altLang="ko-KR" dirty="0" smtClean="0"/>
              <a:t>codomain</a:t>
            </a:r>
            <a:r>
              <a:rPr lang="en-US" altLang="ko-KR" dirty="0"/>
              <a:t>) </a:t>
            </a:r>
            <a:r>
              <a:rPr lang="ko-KR" altLang="en-US" dirty="0"/>
              <a:t>또는 </a:t>
            </a:r>
            <a:r>
              <a:rPr lang="ko-KR" altLang="en-US" dirty="0" err="1"/>
              <a:t>공변역</a:t>
            </a:r>
            <a:r>
              <a:rPr lang="en-US" altLang="ko-KR" dirty="0"/>
              <a:t>(</a:t>
            </a:r>
            <a:r>
              <a:rPr lang="ko-KR" altLang="en-US" dirty="0" err="1"/>
              <a:t>共變域</a:t>
            </a:r>
            <a:r>
              <a:rPr lang="en-US" altLang="ko-KR" dirty="0"/>
              <a:t>)</a:t>
            </a:r>
            <a:r>
              <a:rPr lang="ko-KR" altLang="en-US" dirty="0"/>
              <a:t>은 이 함수의 값들이 속하는 집합이다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148</a:t>
            </a:fld>
            <a:endParaRPr lang="ko-KR" altLang="en-US"/>
          </a:p>
        </p:txBody>
      </p:sp>
      <p:pic>
        <p:nvPicPr>
          <p:cNvPr id="264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326" y="3429000"/>
            <a:ext cx="3648075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064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공</a:t>
            </a:r>
            <a:r>
              <a:rPr lang="ko-KR" altLang="en-US" dirty="0" smtClean="0"/>
              <a:t>역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치역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ko-KR" altLang="en-US" dirty="0"/>
              <a:t> 어떤 함수의 </a:t>
            </a:r>
            <a:r>
              <a:rPr lang="ko-KR" altLang="en-US" dirty="0" err="1"/>
              <a:t>정의역</a:t>
            </a:r>
            <a:r>
              <a:rPr lang="en-US" altLang="ko-KR" dirty="0"/>
              <a:t>(</a:t>
            </a:r>
            <a:r>
              <a:rPr lang="ko-KR" altLang="en-US" dirty="0" err="1"/>
              <a:t>定義域</a:t>
            </a:r>
            <a:r>
              <a:rPr lang="en-US" altLang="ko-KR" dirty="0"/>
              <a:t>, </a:t>
            </a:r>
            <a:r>
              <a:rPr lang="en-US" altLang="ko-KR" dirty="0" smtClean="0"/>
              <a:t>domain</a:t>
            </a:r>
            <a:r>
              <a:rPr lang="en-US" altLang="ko-KR" dirty="0"/>
              <a:t>)</a:t>
            </a:r>
            <a:r>
              <a:rPr lang="ko-KR" altLang="en-US" dirty="0"/>
              <a:t>은 그 함수의 값이 정의된 집합이다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/>
              <a:t> 함수의 </a:t>
            </a:r>
            <a:r>
              <a:rPr lang="ko-KR" altLang="en-US" dirty="0" err="1"/>
              <a:t>치역</a:t>
            </a:r>
            <a:r>
              <a:rPr lang="en-US" altLang="ko-KR" dirty="0"/>
              <a:t>(</a:t>
            </a:r>
            <a:r>
              <a:rPr lang="ko-KR" altLang="en-US" dirty="0" err="1"/>
              <a:t>値域</a:t>
            </a:r>
            <a:r>
              <a:rPr lang="en-US" altLang="ko-KR" dirty="0"/>
              <a:t>, </a:t>
            </a:r>
            <a:r>
              <a:rPr lang="en-US" altLang="ko-KR" dirty="0" smtClean="0"/>
              <a:t>range</a:t>
            </a:r>
            <a:r>
              <a:rPr lang="en-US" altLang="ko-KR" dirty="0"/>
              <a:t>)</a:t>
            </a:r>
            <a:r>
              <a:rPr lang="ko-KR" altLang="en-US" dirty="0"/>
              <a:t>이라고 하는 것은 함수의 모든 </a:t>
            </a:r>
            <a:r>
              <a:rPr lang="en-US" altLang="ko-KR" dirty="0"/>
              <a:t>"</a:t>
            </a:r>
            <a:r>
              <a:rPr lang="ko-KR" altLang="en-US" dirty="0"/>
              <a:t>출력</a:t>
            </a:r>
            <a:r>
              <a:rPr lang="en-US" altLang="ko-KR" dirty="0"/>
              <a:t>"</a:t>
            </a:r>
            <a:r>
              <a:rPr lang="ko-KR" altLang="en-US" dirty="0"/>
              <a:t>값의 집합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149</a:t>
            </a:fld>
            <a:endParaRPr lang="ko-KR" altLang="en-US"/>
          </a:p>
        </p:txBody>
      </p:sp>
      <p:pic>
        <p:nvPicPr>
          <p:cNvPr id="265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681" y="3645024"/>
            <a:ext cx="3648075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160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무</a:t>
            </a:r>
            <a:r>
              <a:rPr lang="ko-KR" altLang="en-US" dirty="0" smtClean="0"/>
              <a:t>리</a:t>
            </a:r>
            <a:r>
              <a:rPr lang="ko-KR" altLang="en-US" dirty="0" smtClean="0"/>
              <a:t>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무리수</a:t>
            </a:r>
            <a:r>
              <a:rPr lang="en-US" altLang="ko-KR" dirty="0"/>
              <a:t>(</a:t>
            </a:r>
            <a:r>
              <a:rPr lang="ko-KR" altLang="en-US" dirty="0"/>
              <a:t>無理數</a:t>
            </a:r>
            <a:r>
              <a:rPr lang="en-US" altLang="ko-KR" dirty="0"/>
              <a:t>, irrational number)</a:t>
            </a:r>
            <a:r>
              <a:rPr lang="ko-KR" altLang="en-US" dirty="0"/>
              <a:t>는 두 정수의 비의 형태로 나타낼 수 없는 실수를 말한다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분수로 </a:t>
            </a:r>
            <a:r>
              <a:rPr lang="ko-KR" altLang="en-US" dirty="0" err="1"/>
              <a:t>나타낼수없는</a:t>
            </a:r>
            <a:r>
              <a:rPr lang="ko-KR" altLang="en-US" dirty="0"/>
              <a:t> 소수이다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02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함수의 종류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46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단사 함수란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단사</a:t>
            </a:r>
            <a:r>
              <a:rPr lang="en-US" altLang="ko-KR" dirty="0"/>
              <a:t>(injective) </a:t>
            </a:r>
            <a:r>
              <a:rPr lang="ko-KR" altLang="en-US" dirty="0"/>
              <a:t>또는 일대일</a:t>
            </a:r>
            <a:r>
              <a:rPr lang="en-US" altLang="ko-KR" dirty="0"/>
              <a:t>(one-to-one)</a:t>
            </a:r>
            <a:r>
              <a:rPr lang="ko-KR" altLang="en-US" dirty="0"/>
              <a:t>이라 하고 일대일인 함수를 단사함수</a:t>
            </a:r>
            <a:r>
              <a:rPr lang="en-US" altLang="ko-KR" dirty="0"/>
              <a:t>(injection) </a:t>
            </a:r>
            <a:r>
              <a:rPr lang="ko-KR" altLang="en-US" dirty="0"/>
              <a:t>또는 </a:t>
            </a:r>
            <a:r>
              <a:rPr lang="ko-KR" altLang="en-US" dirty="0" smtClean="0"/>
              <a:t>일대일 함수</a:t>
            </a:r>
            <a:r>
              <a:rPr lang="en-US" altLang="ko-KR" dirty="0"/>
              <a:t>(one-to-one function)</a:t>
            </a:r>
            <a:r>
              <a:rPr lang="ko-KR" altLang="en-US" dirty="0"/>
              <a:t>이라 한다</a:t>
            </a:r>
            <a:endParaRPr lang="en-US" altLang="ko-KR" dirty="0" smtClean="0"/>
          </a:p>
        </p:txBody>
      </p:sp>
      <p:pic>
        <p:nvPicPr>
          <p:cNvPr id="166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933056"/>
            <a:ext cx="198120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01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전</a:t>
            </a:r>
            <a:r>
              <a:rPr lang="ko-KR" altLang="en-US" dirty="0" smtClean="0"/>
              <a:t>사 함수란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공역의 모든 원소에게 </a:t>
            </a:r>
            <a:r>
              <a:rPr lang="ko-KR" altLang="en-US" dirty="0" err="1" smtClean="0"/>
              <a:t>정의역의</a:t>
            </a:r>
            <a:r>
              <a:rPr lang="ko-KR" altLang="en-US" dirty="0" smtClean="0"/>
              <a:t> 적어도 하나의 원소를 대응시킨다면</a:t>
            </a:r>
            <a:r>
              <a:rPr lang="en-US" altLang="ko-KR" dirty="0" smtClean="0"/>
              <a:t>(</a:t>
            </a:r>
            <a:r>
              <a:rPr lang="ko-KR" altLang="en-US" dirty="0" smtClean="0"/>
              <a:t>즉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치역이</a:t>
            </a:r>
            <a:r>
              <a:rPr lang="ko-KR" altLang="en-US" dirty="0" smtClean="0"/>
              <a:t> 공역과 같다면</a:t>
            </a:r>
            <a:r>
              <a:rPr lang="en-US" altLang="ko-KR" dirty="0" smtClean="0"/>
              <a:t>) </a:t>
            </a:r>
            <a:r>
              <a:rPr lang="ko-KR" altLang="en-US" dirty="0" smtClean="0"/>
              <a:t>전사</a:t>
            </a:r>
            <a:r>
              <a:rPr lang="en-US" altLang="ko-KR" dirty="0"/>
              <a:t>(</a:t>
            </a:r>
            <a:r>
              <a:rPr lang="en-US" altLang="ko-KR" dirty="0" err="1"/>
              <a:t>surjective</a:t>
            </a:r>
            <a:r>
              <a:rPr lang="en-US" altLang="ko-KR" dirty="0"/>
              <a:t>) </a:t>
            </a:r>
            <a:r>
              <a:rPr lang="ko-KR" altLang="en-US" dirty="0"/>
              <a:t>또는 </a:t>
            </a:r>
            <a:r>
              <a:rPr lang="en-US" altLang="ko-KR" dirty="0" smtClean="0"/>
              <a:t>X</a:t>
            </a:r>
            <a:r>
              <a:rPr lang="ko-KR" altLang="en-US" dirty="0" smtClean="0"/>
              <a:t>에서</a:t>
            </a:r>
            <a:r>
              <a:rPr lang="en-US" altLang="ko-KR" dirty="0" smtClean="0"/>
              <a:t> Y </a:t>
            </a:r>
            <a:r>
              <a:rPr lang="ko-KR" altLang="en-US" dirty="0" smtClean="0"/>
              <a:t>로</a:t>
            </a:r>
            <a:r>
              <a:rPr lang="en-US" altLang="ko-KR" dirty="0"/>
              <a:t>(onto)</a:t>
            </a:r>
            <a:r>
              <a:rPr lang="ko-KR" altLang="en-US" dirty="0"/>
              <a:t>의 함수라 한다</a:t>
            </a:r>
            <a:r>
              <a:rPr lang="en-US" altLang="ko-KR" dirty="0"/>
              <a:t>. </a:t>
            </a:r>
            <a:r>
              <a:rPr lang="ko-KR" altLang="en-US" dirty="0"/>
              <a:t>전사인 함수를 전사함수</a:t>
            </a:r>
            <a:r>
              <a:rPr lang="en-US" altLang="ko-KR" dirty="0"/>
              <a:t>(surjection)</a:t>
            </a:r>
            <a:r>
              <a:rPr lang="ko-KR" altLang="en-US" dirty="0"/>
              <a:t>이라 한다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661" y="3712840"/>
            <a:ext cx="207645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97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err="1" smtClean="0"/>
              <a:t>전단사</a:t>
            </a:r>
            <a:r>
              <a:rPr lang="ko-KR" altLang="en-US" dirty="0" smtClean="0"/>
              <a:t> 함수란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f:X→Y</a:t>
            </a:r>
            <a:r>
              <a:rPr lang="ko-KR" altLang="en-US" dirty="0"/>
              <a:t>가 전사이고 단사일 때 </a:t>
            </a:r>
            <a:r>
              <a:rPr lang="en-US" altLang="ko-KR" dirty="0" smtClean="0"/>
              <a:t>f</a:t>
            </a:r>
            <a:r>
              <a:rPr lang="ko-KR" altLang="en-US" dirty="0" smtClean="0"/>
              <a:t>를 </a:t>
            </a:r>
            <a:r>
              <a:rPr lang="ko-KR" altLang="en-US" dirty="0" err="1"/>
              <a:t>전단사</a:t>
            </a:r>
            <a:r>
              <a:rPr lang="en-US" altLang="ko-KR" dirty="0"/>
              <a:t>(</a:t>
            </a:r>
            <a:r>
              <a:rPr lang="en-US" altLang="ko-KR" dirty="0" err="1"/>
              <a:t>bijective</a:t>
            </a:r>
            <a:r>
              <a:rPr lang="en-US" altLang="ko-KR" dirty="0"/>
              <a:t>)</a:t>
            </a:r>
            <a:r>
              <a:rPr lang="ko-KR" altLang="en-US" dirty="0"/>
              <a:t>라 한다</a:t>
            </a:r>
            <a:r>
              <a:rPr lang="en-US" altLang="ko-KR" dirty="0"/>
              <a:t>. </a:t>
            </a:r>
            <a:r>
              <a:rPr lang="ko-KR" altLang="en-US" dirty="0"/>
              <a:t>전단사인 함수를 </a:t>
            </a:r>
            <a:r>
              <a:rPr lang="ko-KR" altLang="en-US" dirty="0" err="1"/>
              <a:t>전단사함수</a:t>
            </a:r>
            <a:r>
              <a:rPr lang="en-US" altLang="ko-KR" dirty="0"/>
              <a:t>(</a:t>
            </a:r>
            <a:r>
              <a:rPr lang="en-US" altLang="ko-KR" dirty="0" err="1"/>
              <a:t>bijection</a:t>
            </a:r>
            <a:r>
              <a:rPr lang="en-US" altLang="ko-KR" dirty="0"/>
              <a:t>) </a:t>
            </a:r>
            <a:r>
              <a:rPr lang="ko-KR" altLang="en-US" dirty="0"/>
              <a:t>또는 일대일 대응</a:t>
            </a:r>
            <a:r>
              <a:rPr lang="en-US" altLang="ko-KR" dirty="0"/>
              <a:t>(one-to-one correspondence)</a:t>
            </a:r>
            <a:r>
              <a:rPr lang="ko-KR" altLang="en-US" dirty="0"/>
              <a:t>라 한다</a:t>
            </a:r>
            <a:r>
              <a:rPr lang="en-US" altLang="ko-KR" dirty="0"/>
              <a:t>. one-to-one &amp; onto</a:t>
            </a:r>
            <a:r>
              <a:rPr lang="ko-KR" altLang="en-US" dirty="0"/>
              <a:t>라고도 많이 사용한다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745464"/>
            <a:ext cx="20288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17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초월함수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39604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초월함수</a:t>
            </a:r>
            <a:r>
              <a:rPr lang="en-US" altLang="ko-KR" dirty="0"/>
              <a:t>(</a:t>
            </a:r>
            <a:r>
              <a:rPr lang="ko-KR" altLang="en-US" dirty="0"/>
              <a:t>超越函數</a:t>
            </a:r>
            <a:r>
              <a:rPr lang="en-US" altLang="ko-KR" dirty="0"/>
              <a:t>)</a:t>
            </a:r>
            <a:r>
              <a:rPr lang="ko-KR" altLang="en-US" dirty="0"/>
              <a:t>란 대수함수와 대조적으로</a:t>
            </a:r>
            <a:r>
              <a:rPr lang="en-US" altLang="ko-KR" dirty="0"/>
              <a:t>, </a:t>
            </a:r>
            <a:r>
              <a:rPr lang="ko-KR" altLang="en-US" dirty="0"/>
              <a:t>계수만으로 이루어진 다항식을 만족시키지 않는 함수이다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초월함수란 </a:t>
            </a:r>
            <a:r>
              <a:rPr lang="ko-KR" altLang="en-US" dirty="0"/>
              <a:t>유한한 가감승제의 대수 연산으로 표현할 수 없기 때문에 대수적인 것을 초월하는 함수이다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초월함수의 예로 로그함수</a:t>
            </a:r>
            <a:r>
              <a:rPr lang="en-US" altLang="ko-KR" dirty="0"/>
              <a:t>, </a:t>
            </a:r>
            <a:r>
              <a:rPr lang="ko-KR" altLang="en-US" dirty="0"/>
              <a:t>삼각함수 등이 있다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31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역함</a:t>
            </a:r>
            <a:r>
              <a:rPr lang="ko-KR" altLang="en-US" dirty="0" smtClean="0"/>
              <a:t>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77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역함수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f:X→</a:t>
            </a:r>
            <a:r>
              <a:rPr lang="en-US" altLang="ko-KR" dirty="0" smtClean="0"/>
              <a:t>Y</a:t>
            </a:r>
            <a:r>
              <a:rPr lang="ko-KR" altLang="en-US" dirty="0"/>
              <a:t> </a:t>
            </a:r>
            <a:r>
              <a:rPr lang="ko-KR" altLang="en-US" dirty="0" smtClean="0"/>
              <a:t>함수에 대한 대응관계가 반대로 되는 것을 역함수 즉 </a:t>
            </a:r>
            <a:r>
              <a:rPr lang="en-US" altLang="ko-KR" dirty="0"/>
              <a:t>f </a:t>
            </a:r>
            <a:r>
              <a:rPr lang="en-US" altLang="ko-KR" baseline="30000" dirty="0"/>
              <a:t>-1</a:t>
            </a:r>
            <a:r>
              <a:rPr lang="en-US" altLang="ko-KR" dirty="0"/>
              <a:t>: Y → X.</a:t>
            </a:r>
          </a:p>
        </p:txBody>
      </p:sp>
      <p:pic>
        <p:nvPicPr>
          <p:cNvPr id="171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94112"/>
            <a:ext cx="2304256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10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594112"/>
            <a:ext cx="2376264" cy="2089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156</a:t>
            </a:fld>
            <a:endParaRPr lang="ko-KR" altLang="en-US"/>
          </a:p>
        </p:txBody>
      </p:sp>
      <p:pic>
        <p:nvPicPr>
          <p:cNvPr id="1853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846" y="3938537"/>
            <a:ext cx="1314450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163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err="1" smtClean="0"/>
              <a:t>항등함수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항등함수와</a:t>
            </a:r>
            <a:r>
              <a:rPr lang="ko-KR" altLang="en-US" dirty="0" smtClean="0"/>
              <a:t> 함수를 합성하면 결과는 함수와 같다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함수와 역함수를 합성하면 </a:t>
            </a:r>
            <a:r>
              <a:rPr lang="ko-KR" altLang="en-US" dirty="0" err="1" smtClean="0"/>
              <a:t>항등함수가</a:t>
            </a:r>
            <a:r>
              <a:rPr lang="ko-KR" altLang="en-US" dirty="0" smtClean="0"/>
              <a:t> 나옴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157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3131840" y="4742588"/>
            <a:ext cx="2910805" cy="571500"/>
            <a:chOff x="3131840" y="4221088"/>
            <a:chExt cx="2910805" cy="571500"/>
          </a:xfrm>
        </p:grpSpPr>
        <p:pic>
          <p:nvPicPr>
            <p:cNvPr id="18841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1840" y="4221088"/>
              <a:ext cx="704850" cy="514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841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3968" y="4221088"/>
              <a:ext cx="752475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842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021" y="4392538"/>
              <a:ext cx="26670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8422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120" y="4239369"/>
              <a:ext cx="390525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5283054" y="4279309"/>
              <a:ext cx="360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=</a:t>
              </a:r>
              <a:endParaRPr lang="ko-KR" altLang="en-US" dirty="0"/>
            </a:p>
          </p:txBody>
        </p:sp>
      </p:grpSp>
      <p:pic>
        <p:nvPicPr>
          <p:cNvPr id="18842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499" y="3717032"/>
            <a:ext cx="30003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287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함수의 합</a:t>
            </a:r>
            <a:r>
              <a:rPr lang="ko-KR" altLang="en-US" dirty="0"/>
              <a:t>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07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함수합성</a:t>
            </a:r>
            <a:r>
              <a:rPr lang="en-US" altLang="ko-KR" dirty="0"/>
              <a:t> function composition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함수의 </a:t>
            </a:r>
            <a:r>
              <a:rPr lang="ko-KR" altLang="en-US" dirty="0"/>
              <a:t>합성</a:t>
            </a:r>
            <a:r>
              <a:rPr lang="en-US" altLang="ko-KR" dirty="0"/>
              <a:t>(</a:t>
            </a:r>
            <a:r>
              <a:rPr lang="ko-KR" altLang="en-US" dirty="0" err="1"/>
              <a:t>函數의合成</a:t>
            </a:r>
            <a:r>
              <a:rPr lang="en-US" altLang="ko-KR" dirty="0"/>
              <a:t>, </a:t>
            </a:r>
            <a:r>
              <a:rPr lang="en-US" altLang="ko-KR" dirty="0" smtClean="0"/>
              <a:t>function </a:t>
            </a:r>
            <a:r>
              <a:rPr lang="en-US" altLang="ko-KR" dirty="0"/>
              <a:t>composition)</a:t>
            </a:r>
            <a:r>
              <a:rPr lang="ko-KR" altLang="en-US" dirty="0"/>
              <a:t>은 한 함수의 공역이 다른 함수의 </a:t>
            </a:r>
            <a:r>
              <a:rPr lang="ko-KR" altLang="en-US" dirty="0" err="1"/>
              <a:t>정의역과</a:t>
            </a:r>
            <a:r>
              <a:rPr lang="ko-KR" altLang="en-US" dirty="0"/>
              <a:t> 일치하는 경우 두 함수를 이어 하나의 함수로 만드는 연산이다</a:t>
            </a:r>
            <a:r>
              <a:rPr lang="en-US" altLang="ko-KR" dirty="0"/>
              <a:t>. </a:t>
            </a:r>
            <a:r>
              <a:rPr lang="ko-KR" altLang="en-US" dirty="0"/>
              <a:t>이렇게 얻어진 함수를 합성 함수</a:t>
            </a:r>
            <a:r>
              <a:rPr lang="en-US" altLang="ko-KR" dirty="0"/>
              <a:t>(</a:t>
            </a:r>
            <a:r>
              <a:rPr lang="ko-KR" altLang="en-US" dirty="0" smtClean="0"/>
              <a:t>合成函數</a:t>
            </a:r>
            <a:r>
              <a:rPr lang="en-US" altLang="ko-KR" dirty="0" smtClean="0"/>
              <a:t>composite </a:t>
            </a:r>
            <a:r>
              <a:rPr lang="en-US" altLang="ko-KR" dirty="0"/>
              <a:t>function)</a:t>
            </a:r>
            <a:r>
              <a:rPr lang="ko-KR" altLang="en-US" dirty="0"/>
              <a:t>라고 한다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pic>
        <p:nvPicPr>
          <p:cNvPr id="1699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861048"/>
            <a:ext cx="4524375" cy="2572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69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항등원</a:t>
            </a:r>
            <a:r>
              <a:rPr lang="en-US" altLang="ko-KR" dirty="0" smtClean="0"/>
              <a:t>,</a:t>
            </a:r>
            <a:r>
              <a:rPr lang="ko-KR" altLang="en-US" dirty="0" smtClean="0"/>
              <a:t>역수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67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교환</a:t>
            </a:r>
            <a:r>
              <a:rPr lang="ko-KR" altLang="en-US" dirty="0" smtClean="0"/>
              <a:t>법칙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함수의 교환법칙은 반드시 성립하지 않는다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160</a:t>
            </a:fld>
            <a:endParaRPr lang="ko-KR" altLang="en-US"/>
          </a:p>
        </p:txBody>
      </p:sp>
      <p:pic>
        <p:nvPicPr>
          <p:cNvPr id="187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429000"/>
            <a:ext cx="23241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924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결합법칙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함수합성의 결합법칙은 성립한다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161</a:t>
            </a:fld>
            <a:endParaRPr lang="ko-KR" altLang="en-US"/>
          </a:p>
        </p:txBody>
      </p:sp>
      <p:pic>
        <p:nvPicPr>
          <p:cNvPr id="186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924944"/>
            <a:ext cx="6038850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614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87624" y="4038600"/>
            <a:ext cx="7651576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/>
              <a:t>Python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mapping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data type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28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mapping Type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88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Mapping </a:t>
            </a:r>
            <a:r>
              <a:rPr lang="ko-KR" altLang="en-US" dirty="0" smtClean="0"/>
              <a:t>타입</a:t>
            </a:r>
            <a:r>
              <a:rPr lang="en-US" altLang="ko-KR" dirty="0" smtClean="0"/>
              <a:t>-dictionary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0460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 Key/Value</a:t>
            </a:r>
            <a:r>
              <a:rPr lang="ko-KR" altLang="en-US" dirty="0" smtClean="0"/>
              <a:t>로 원소를 관리하는 데이터 타입이</a:t>
            </a:r>
            <a:r>
              <a:rPr lang="ko-KR" altLang="en-US" dirty="0"/>
              <a:t>며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요소들은 </a:t>
            </a:r>
            <a:r>
              <a:rPr lang="ko-KR" altLang="en-US" dirty="0" err="1" smtClean="0"/>
              <a:t>변경가능함</a:t>
            </a:r>
            <a:endParaRPr lang="en-US" altLang="ko-KR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791581" y="3181548"/>
            <a:ext cx="3924436" cy="2664296"/>
            <a:chOff x="791580" y="3181548"/>
            <a:chExt cx="7006484" cy="2664296"/>
          </a:xfrm>
        </p:grpSpPr>
        <p:sp>
          <p:nvSpPr>
            <p:cNvPr id="3" name="직사각형 2"/>
            <p:cNvSpPr/>
            <p:nvPr/>
          </p:nvSpPr>
          <p:spPr>
            <a:xfrm>
              <a:off x="813288" y="3829620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참</a:t>
              </a:r>
              <a:r>
                <a:rPr lang="ko-KR" altLang="en-US" sz="1200" dirty="0"/>
                <a:t>조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109432" y="3808276"/>
              <a:ext cx="259228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container</a:t>
              </a:r>
              <a:endParaRPr lang="ko-KR" altLang="en-US" sz="12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082240" y="4837732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/>
                <a:t>Name 1</a:t>
              </a:r>
              <a:endParaRPr lang="ko-KR" altLang="en-US" sz="8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789952" y="4837732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/>
                <a:t>값</a:t>
              </a:r>
              <a:endParaRPr lang="ko-KR" altLang="en-US" sz="8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082240" y="5413796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/>
                <a:t>Name 2</a:t>
              </a:r>
              <a:endParaRPr lang="ko-KR" altLang="en-US" sz="8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789952" y="5404652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/>
                <a:t>container</a:t>
              </a:r>
              <a:endParaRPr lang="ko-KR" altLang="en-US" sz="800" dirty="0"/>
            </a:p>
          </p:txBody>
        </p:sp>
        <p:cxnSp>
          <p:nvCxnSpPr>
            <p:cNvPr id="6" name="꺾인 연결선 5"/>
            <p:cNvCxnSpPr>
              <a:stCxn id="15" idx="2"/>
              <a:endCxn id="16" idx="1"/>
            </p:cNvCxnSpPr>
            <p:nvPr/>
          </p:nvCxnSpPr>
          <p:spPr>
            <a:xfrm rot="16200000" flipH="1">
              <a:off x="3337192" y="4308708"/>
              <a:ext cx="813432" cy="676664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꺾인 연결선 7"/>
            <p:cNvCxnSpPr>
              <a:stCxn id="15" idx="2"/>
              <a:endCxn id="18" idx="1"/>
            </p:cNvCxnSpPr>
            <p:nvPr/>
          </p:nvCxnSpPr>
          <p:spPr>
            <a:xfrm rot="16200000" flipH="1">
              <a:off x="3049160" y="4596740"/>
              <a:ext cx="1389496" cy="676664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5649224" y="4846092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/>
                <a:t>참</a:t>
              </a:r>
              <a:r>
                <a:rPr lang="ko-KR" altLang="en-US" sz="800" dirty="0"/>
                <a:t>조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649224" y="5413012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/>
                <a:t>참조</a:t>
              </a:r>
              <a:endParaRPr lang="ko-KR" altLang="en-US" sz="800" dirty="0"/>
            </a:p>
          </p:txBody>
        </p:sp>
        <p:cxnSp>
          <p:nvCxnSpPr>
            <p:cNvPr id="10" name="직선 화살표 연결선 9"/>
            <p:cNvCxnSpPr>
              <a:stCxn id="16" idx="3"/>
              <a:endCxn id="25" idx="1"/>
            </p:cNvCxnSpPr>
            <p:nvPr/>
          </p:nvCxnSpPr>
          <p:spPr>
            <a:xfrm>
              <a:off x="5090352" y="5053756"/>
              <a:ext cx="558872" cy="836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꺾인 연결선 11"/>
            <p:cNvCxnSpPr>
              <a:stCxn id="18" idx="3"/>
              <a:endCxn id="27" idx="1"/>
            </p:cNvCxnSpPr>
            <p:nvPr/>
          </p:nvCxnSpPr>
          <p:spPr>
            <a:xfrm flipV="1">
              <a:off x="5090352" y="5629036"/>
              <a:ext cx="558872" cy="784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220072" y="4877450"/>
              <a:ext cx="299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:</a:t>
              </a:r>
              <a:endParaRPr lang="ko-KR" alt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214920" y="5430792"/>
              <a:ext cx="299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:</a:t>
              </a:r>
              <a:endParaRPr lang="ko-KR" alt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91580" y="3181548"/>
              <a:ext cx="4298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Dictionary Type</a:t>
              </a:r>
              <a:endParaRPr lang="ko-KR" altLang="en-US" dirty="0"/>
            </a:p>
          </p:txBody>
        </p:sp>
      </p:grpSp>
      <p:pic>
        <p:nvPicPr>
          <p:cNvPr id="45058" name="Picture 2" descr="dict with keys 'a' 'o' 'g'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550880"/>
            <a:ext cx="2808313" cy="289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17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Mapping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dict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046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속성과 </a:t>
            </a:r>
            <a:r>
              <a:rPr lang="ko-KR" altLang="en-US" dirty="0" err="1" smtClean="0"/>
              <a:t>메소드들</a:t>
            </a:r>
            <a:endParaRPr lang="en-US" altLang="ko-KR" dirty="0" smtClean="0"/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933056"/>
            <a:ext cx="6438900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20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Mapping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사용자 클래스 정의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046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사용자 클래스 내부에서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type </a:t>
            </a:r>
            <a:r>
              <a:rPr lang="ko-KR" altLang="en-US" dirty="0" smtClean="0"/>
              <a:t>사용하기</a:t>
            </a:r>
            <a:endParaRPr lang="en-US" altLang="ko-KR" dirty="0" smtClean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588" y="2708920"/>
            <a:ext cx="4314825" cy="391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06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Hash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22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key </a:t>
            </a:r>
            <a:r>
              <a:rPr lang="ko-KR" altLang="en-US" dirty="0" smtClean="0"/>
              <a:t>값은 </a:t>
            </a:r>
            <a:r>
              <a:rPr lang="en-US" altLang="ko-KR" dirty="0" smtClean="0"/>
              <a:t>hash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046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mapping </a:t>
            </a:r>
            <a:r>
              <a:rPr lang="ko-KR" altLang="en-US" dirty="0" smtClean="0"/>
              <a:t>타입은 기본 </a:t>
            </a:r>
            <a:r>
              <a:rPr lang="en-US" altLang="ko-KR" dirty="0" smtClean="0"/>
              <a:t>hash </a:t>
            </a:r>
            <a:r>
              <a:rPr lang="ko-KR" altLang="en-US" dirty="0" smtClean="0"/>
              <a:t>처리가 되는 경우만 </a:t>
            </a:r>
            <a:r>
              <a:rPr lang="ko-KR" altLang="en-US" dirty="0" err="1" smtClean="0"/>
              <a:t>키값을</a:t>
            </a:r>
            <a:r>
              <a:rPr lang="ko-KR" altLang="en-US" dirty="0" smtClean="0"/>
              <a:t> 사용</a:t>
            </a:r>
            <a:endParaRPr lang="en-US" altLang="ko-KR" dirty="0" smtClean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996952"/>
            <a:ext cx="5838825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619672" y="3645024"/>
            <a:ext cx="2736304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557395" y="3453100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tuple</a:t>
            </a:r>
            <a:r>
              <a:rPr lang="ko-KR" altLang="en-US" dirty="0"/>
              <a:t> </a:t>
            </a:r>
            <a:r>
              <a:rPr lang="ko-KR" altLang="en-US" dirty="0" smtClean="0"/>
              <a:t>내의 리스트 등 </a:t>
            </a:r>
            <a:r>
              <a:rPr lang="en-US" altLang="ko-KR" dirty="0" smtClean="0"/>
              <a:t>mutable</a:t>
            </a:r>
            <a:r>
              <a:rPr lang="ko-KR" altLang="en-US" dirty="0" smtClean="0"/>
              <a:t>이 들어오면 </a:t>
            </a:r>
            <a:r>
              <a:rPr lang="en-US" altLang="ko-KR" dirty="0" smtClean="0"/>
              <a:t>hash</a:t>
            </a:r>
            <a:r>
              <a:rPr lang="ko-KR" altLang="en-US" dirty="0" smtClean="0"/>
              <a:t>를 만들 수 없어 에러 처리됨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stCxn id="3" idx="3"/>
          </p:cNvCxnSpPr>
          <p:nvPr/>
        </p:nvCxnSpPr>
        <p:spPr>
          <a:xfrm>
            <a:off x="4355976" y="3861048"/>
            <a:ext cx="1201419" cy="2160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46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62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항등</a:t>
            </a:r>
            <a:r>
              <a:rPr lang="ko-KR" altLang="en-US" dirty="0" err="1"/>
              <a:t>원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160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항등원</a:t>
            </a:r>
            <a:r>
              <a:rPr lang="en-US" altLang="ko-KR" dirty="0"/>
              <a:t>(</a:t>
            </a:r>
            <a:r>
              <a:rPr lang="ko-KR" altLang="en-US" dirty="0" err="1"/>
              <a:t>恒等元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ko-KR" altLang="en-US" dirty="0" smtClean="0"/>
              <a:t>집합의 </a:t>
            </a:r>
            <a:r>
              <a:rPr lang="ko-KR" altLang="en-US" dirty="0"/>
              <a:t>어떤 원소와 연산을 취해도</a:t>
            </a:r>
            <a:r>
              <a:rPr lang="en-US" altLang="ko-KR" dirty="0"/>
              <a:t>, </a:t>
            </a:r>
            <a:r>
              <a:rPr lang="ko-KR" altLang="en-US" dirty="0"/>
              <a:t>자기 자신이 되는 원소를 말한다</a:t>
            </a:r>
            <a:r>
              <a:rPr lang="en-US" altLang="ko-KR" dirty="0"/>
              <a:t>. </a:t>
            </a:r>
            <a:r>
              <a:rPr lang="ko-KR" altLang="en-US" dirty="0" smtClean="0"/>
              <a:t>쉽게 </a:t>
            </a:r>
            <a:r>
              <a:rPr lang="ko-KR" altLang="en-US" dirty="0"/>
              <a:t>말해서</a:t>
            </a:r>
            <a:r>
              <a:rPr lang="en-US" altLang="ko-KR" dirty="0"/>
              <a:t>, 1</a:t>
            </a:r>
            <a:r>
              <a:rPr lang="ko-KR" altLang="en-US" dirty="0"/>
              <a:t>개의 양을 전혀 달라 보이는 다른 양과 같게 만드는 수학적 관계를 말한다고 생각하면 된다</a:t>
            </a:r>
            <a:r>
              <a:rPr lang="en-US" altLang="ko-KR" dirty="0"/>
              <a:t>. </a:t>
            </a:r>
            <a:endParaRPr lang="en-US" altLang="ko-KR" dirty="0"/>
          </a:p>
        </p:txBody>
      </p:sp>
      <p:pic>
        <p:nvPicPr>
          <p:cNvPr id="172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005065"/>
            <a:ext cx="4896544" cy="200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24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Map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046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직접 만들거나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생성자를</a:t>
            </a:r>
            <a:r>
              <a:rPr lang="ko-KR" altLang="en-US" dirty="0" smtClean="0"/>
              <a:t> 통해 생성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항상 </a:t>
            </a:r>
            <a:r>
              <a:rPr lang="en-US" altLang="ko-KR" dirty="0" smtClean="0"/>
              <a:t>key/value </a:t>
            </a:r>
            <a:r>
              <a:rPr lang="ko-KR" altLang="en-US" dirty="0" smtClean="0"/>
              <a:t>쌍을 구성해야 함</a:t>
            </a:r>
            <a:endParaRPr lang="en-US" altLang="ko-KR" dirty="0" smtClean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645024"/>
            <a:ext cx="3528392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67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접</a:t>
            </a:r>
            <a:r>
              <a:rPr lang="ko-KR" altLang="en-US" dirty="0"/>
              <a:t>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51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Mapping </a:t>
            </a:r>
            <a:r>
              <a:rPr lang="en-US" altLang="ko-KR" dirty="0" smtClean="0"/>
              <a:t>- </a:t>
            </a:r>
            <a:r>
              <a:rPr lang="en-US" altLang="ko-KR" dirty="0"/>
              <a:t>Accessing Elements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046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Key/Value</a:t>
            </a:r>
            <a:r>
              <a:rPr lang="ko-KR" altLang="en-US" dirty="0" smtClean="0"/>
              <a:t>로 원소를 관리하므로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로 원소를 검색 </a:t>
            </a:r>
            <a:endParaRPr lang="en-US" altLang="ko-KR" dirty="0" smtClean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645024"/>
            <a:ext cx="29908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49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92" y="3390974"/>
            <a:ext cx="4029075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Mapping - Updating Elements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새로운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에 할당하면 추가하고 기존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로 변경하면 기존 값을 변경함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683568" y="4147340"/>
            <a:ext cx="3024336" cy="50579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83568" y="4728654"/>
            <a:ext cx="3024336" cy="39604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652120" y="3501008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새로운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에 할당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기존에 없으므로 추가</a:t>
            </a:r>
            <a:endParaRPr lang="ko-KR" altLang="en-US" dirty="0"/>
          </a:p>
        </p:txBody>
      </p:sp>
      <p:cxnSp>
        <p:nvCxnSpPr>
          <p:cNvPr id="11" name="직선 화살표 연결선 10"/>
          <p:cNvCxnSpPr>
            <a:stCxn id="5" idx="3"/>
            <a:endCxn id="7" idx="1"/>
          </p:cNvCxnSpPr>
          <p:nvPr/>
        </p:nvCxnSpPr>
        <p:spPr>
          <a:xfrm flipV="1">
            <a:off x="3707904" y="3824174"/>
            <a:ext cx="1944216" cy="5760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652120" y="5333592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에 할당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기존에 있는 값을 변경</a:t>
            </a:r>
            <a:endParaRPr lang="ko-KR" altLang="en-US" dirty="0"/>
          </a:p>
        </p:txBody>
      </p:sp>
      <p:cxnSp>
        <p:nvCxnSpPr>
          <p:cNvPr id="21" name="직선 화살표 연결선 20"/>
          <p:cNvCxnSpPr>
            <a:stCxn id="20" idx="3"/>
            <a:endCxn id="26" idx="1"/>
          </p:cNvCxnSpPr>
          <p:nvPr/>
        </p:nvCxnSpPr>
        <p:spPr>
          <a:xfrm>
            <a:off x="3707904" y="4926676"/>
            <a:ext cx="1944216" cy="7300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00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9" y="2780928"/>
            <a:ext cx="4144832" cy="3919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Mapping - Delete </a:t>
            </a:r>
            <a:r>
              <a:rPr lang="en-US" altLang="ko-KR" dirty="0" smtClean="0"/>
              <a:t>Elements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원소 하나만 삭제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모든 원소들을 삭제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instance </a:t>
            </a:r>
            <a:r>
              <a:rPr lang="ko-KR" altLang="en-US" dirty="0" smtClean="0"/>
              <a:t>삭제 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683568" y="3870340"/>
            <a:ext cx="3024336" cy="3507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83568" y="4509120"/>
            <a:ext cx="3024336" cy="23151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652120" y="350100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원소 하나 삭제</a:t>
            </a:r>
            <a:endParaRPr lang="ko-KR" altLang="en-US" dirty="0"/>
          </a:p>
        </p:txBody>
      </p:sp>
      <p:cxnSp>
        <p:nvCxnSpPr>
          <p:cNvPr id="11" name="직선 화살표 연결선 10"/>
          <p:cNvCxnSpPr>
            <a:stCxn id="5" idx="3"/>
            <a:endCxn id="7" idx="1"/>
          </p:cNvCxnSpPr>
          <p:nvPr/>
        </p:nvCxnSpPr>
        <p:spPr>
          <a:xfrm flipV="1">
            <a:off x="3707904" y="3685674"/>
            <a:ext cx="1944216" cy="3600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652120" y="533359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삭제</a:t>
            </a:r>
            <a:endParaRPr lang="ko-KR" altLang="en-US" dirty="0"/>
          </a:p>
        </p:txBody>
      </p:sp>
      <p:cxnSp>
        <p:nvCxnSpPr>
          <p:cNvPr id="21" name="직선 화살표 연결선 20"/>
          <p:cNvCxnSpPr>
            <a:stCxn id="20" idx="3"/>
            <a:endCxn id="26" idx="1"/>
          </p:cNvCxnSpPr>
          <p:nvPr/>
        </p:nvCxnSpPr>
        <p:spPr>
          <a:xfrm>
            <a:off x="3707904" y="4624876"/>
            <a:ext cx="1944216" cy="8933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683568" y="4293096"/>
            <a:ext cx="3024336" cy="18059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742760" y="4444964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</a:t>
            </a:r>
            <a:r>
              <a:rPr lang="ko-KR" altLang="en-US" dirty="0"/>
              <a:t>든</a:t>
            </a:r>
            <a:r>
              <a:rPr lang="ko-KR" altLang="en-US" dirty="0" smtClean="0"/>
              <a:t> 원소 삭제</a:t>
            </a:r>
            <a:endParaRPr lang="ko-KR" altLang="en-US" dirty="0"/>
          </a:p>
        </p:txBody>
      </p:sp>
      <p:cxnSp>
        <p:nvCxnSpPr>
          <p:cNvPr id="9" name="직선 화살표 연결선 8"/>
          <p:cNvCxnSpPr>
            <a:stCxn id="13" idx="3"/>
            <a:endCxn id="14" idx="1"/>
          </p:cNvCxnSpPr>
          <p:nvPr/>
        </p:nvCxnSpPr>
        <p:spPr>
          <a:xfrm>
            <a:off x="3707904" y="4383392"/>
            <a:ext cx="2034856" cy="2462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30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내장함수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55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Mapping–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지원 내장함수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Dictionary </a:t>
            </a:r>
            <a:r>
              <a:rPr lang="ko-KR" altLang="en-US" dirty="0" smtClean="0"/>
              <a:t>타입에 원소 하나만 삭제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원소들을 삭제</a:t>
            </a:r>
            <a:r>
              <a:rPr lang="en-US" altLang="ko-KR" dirty="0" smtClean="0"/>
              <a:t>, dictionary instance </a:t>
            </a:r>
            <a:r>
              <a:rPr lang="ko-KR" altLang="en-US" dirty="0" smtClean="0"/>
              <a:t>삭제 </a:t>
            </a:r>
            <a:endParaRPr lang="en-US" altLang="ko-KR" dirty="0" smtClean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785764"/>
              </p:ext>
            </p:extLst>
          </p:nvPr>
        </p:nvGraphicFramePr>
        <p:xfrm>
          <a:off x="1115616" y="2996952"/>
          <a:ext cx="7200800" cy="2826888"/>
        </p:xfrm>
        <a:graphic>
          <a:graphicData uri="http://schemas.openxmlformats.org/drawingml/2006/table">
            <a:tbl>
              <a:tblPr/>
              <a:tblGrid>
                <a:gridCol w="1728192"/>
                <a:gridCol w="5472608"/>
              </a:tblGrid>
              <a:tr h="206324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Function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9385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cmp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(dict1, dict2)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Compares elements of both dict.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385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len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dict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Gives the total length of the dictionary. This would be equal to the number of items in the dictionary.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385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str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dict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Produces a printable string representation of a dictionary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385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type(</a:t>
                      </a:r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dict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type of the passed variable. If passed variable is dictionary, then it would return a dictionary type.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385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dict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(mapping)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smtClean="0">
                          <a:effectLst/>
                        </a:rPr>
                        <a:t>Converts </a:t>
                      </a:r>
                      <a:r>
                        <a:rPr lang="en-US" sz="1400" dirty="0">
                          <a:effectLst/>
                        </a:rPr>
                        <a:t>a </a:t>
                      </a:r>
                      <a:r>
                        <a:rPr lang="en-US" sz="1400" dirty="0" smtClean="0">
                          <a:effectLst/>
                        </a:rPr>
                        <a:t>map </a:t>
                      </a:r>
                      <a:r>
                        <a:rPr lang="en-US" sz="1400" dirty="0">
                          <a:effectLst/>
                        </a:rPr>
                        <a:t>into list.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11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Mapping -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class </a:t>
            </a:r>
            <a:r>
              <a:rPr lang="ko-KR" altLang="en-US" dirty="0" smtClean="0"/>
              <a:t>구조 확인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ko-KR" altLang="en-US" dirty="0"/>
              <a:t>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 </a:t>
            </a:r>
            <a:r>
              <a:rPr lang="ko-KR" altLang="en-US" dirty="0"/>
              <a:t>내의 </a:t>
            </a:r>
            <a:r>
              <a:rPr lang="ko-KR" altLang="en-US" dirty="0" err="1"/>
              <a:t>스페셜</a:t>
            </a:r>
            <a:r>
              <a:rPr lang="ko-KR" altLang="en-US" dirty="0"/>
              <a:t> </a:t>
            </a:r>
            <a:r>
              <a:rPr lang="ko-KR" altLang="en-US" dirty="0" err="1"/>
              <a:t>메소드를</a:t>
            </a:r>
            <a:r>
              <a:rPr lang="ko-KR" altLang="en-US" dirty="0"/>
              <a:t> 제외한 내장 속성 확인</a:t>
            </a:r>
          </a:p>
        </p:txBody>
      </p:sp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041" y="2924944"/>
            <a:ext cx="3752850" cy="3283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81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58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Mapping -</a:t>
            </a:r>
            <a:r>
              <a:rPr lang="en-US" altLang="ko-KR" dirty="0" smtClean="0"/>
              <a:t>dictionary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9995212"/>
              </p:ext>
            </p:extLst>
          </p:nvPr>
        </p:nvGraphicFramePr>
        <p:xfrm>
          <a:off x="755576" y="1700808"/>
          <a:ext cx="7560840" cy="4726488"/>
        </p:xfrm>
        <a:graphic>
          <a:graphicData uri="http://schemas.openxmlformats.org/drawingml/2006/table">
            <a:tbl>
              <a:tblPr/>
              <a:tblGrid>
                <a:gridCol w="2016224"/>
                <a:gridCol w="5544616"/>
              </a:tblGrid>
              <a:tr h="24133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dict.clear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Removes all elements of dictionary </a:t>
                      </a:r>
                      <a:r>
                        <a:rPr kumimoji="0" lang="en-US" altLang="ko-KR" sz="12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dict.copy</a:t>
                      </a:r>
                      <a:r>
                        <a:rPr kumimoji="0"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 shallow copy of dictionary </a:t>
                      </a:r>
                      <a:r>
                        <a:rPr kumimoji="0" lang="en-US" altLang="ko-KR" sz="12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dict.fromkeys</a:t>
                      </a:r>
                      <a:r>
                        <a:rPr kumimoji="0" lang="en-US" sz="12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 a new dictionary with keys from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seq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values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to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dict.get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(key, default=None)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returns value or default if key not in dictionary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dict.has_key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(key)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if key in dictionary </a:t>
                      </a:r>
                      <a:r>
                        <a:rPr kumimoji="0" lang="en-US" altLang="ko-KR" sz="12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otherwise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dict.items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 list of </a:t>
                      </a:r>
                      <a:r>
                        <a:rPr kumimoji="0" lang="en-US" altLang="ko-KR" sz="12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's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(key, value) tuple pairs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dict.keys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list of dictionary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dict's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keys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dict.setdefault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(key, default=None)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Similar to get(), but will set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[key]=default if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is not already in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dict.update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(dict2)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Adds dictionary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dict2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's key-values pairs to </a:t>
                      </a:r>
                      <a:r>
                        <a:rPr kumimoji="0" lang="en-US" altLang="ko-KR" sz="12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dict.values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()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list of dictionary </a:t>
                      </a:r>
                      <a:r>
                        <a:rPr kumimoji="0" lang="en-US" altLang="ko-KR" sz="12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's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values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2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dict.iteritems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()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Iterable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한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items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를 만들기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반수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덧셈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39604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반수</a:t>
            </a:r>
            <a:r>
              <a:rPr lang="en-US" altLang="ko-KR" dirty="0"/>
              <a:t>(</a:t>
            </a:r>
            <a:r>
              <a:rPr lang="ko-KR" altLang="en-US" dirty="0"/>
              <a:t>反數</a:t>
            </a:r>
            <a:r>
              <a:rPr lang="en-US" altLang="ko-KR" dirty="0"/>
              <a:t>)</a:t>
            </a:r>
            <a:r>
              <a:rPr lang="ko-KR" altLang="en-US" dirty="0"/>
              <a:t>는 그 수를 더했을 때 </a:t>
            </a:r>
            <a:r>
              <a:rPr lang="en-US" altLang="ko-KR" dirty="0"/>
              <a:t>0</a:t>
            </a:r>
            <a:r>
              <a:rPr lang="ko-KR" altLang="en-US" dirty="0"/>
              <a:t>이 되는 수를 말한다</a:t>
            </a:r>
            <a:r>
              <a:rPr lang="en-US" altLang="ko-KR" dirty="0"/>
              <a:t>. </a:t>
            </a:r>
            <a:r>
              <a:rPr lang="ko-KR" altLang="en-US" dirty="0"/>
              <a:t>예를 들면 </a:t>
            </a:r>
            <a:r>
              <a:rPr lang="en-US" altLang="ko-KR" dirty="0"/>
              <a:t>7</a:t>
            </a:r>
            <a:r>
              <a:rPr lang="ko-KR" altLang="en-US" dirty="0"/>
              <a:t>의 경우 </a:t>
            </a:r>
            <a:r>
              <a:rPr lang="en-US" altLang="ko-KR" dirty="0"/>
              <a:t>-7</a:t>
            </a:r>
            <a:r>
              <a:rPr lang="ko-KR" altLang="en-US" dirty="0"/>
              <a:t>에 </a:t>
            </a:r>
            <a:r>
              <a:rPr lang="en-US" altLang="ko-KR" dirty="0"/>
              <a:t>7</a:t>
            </a:r>
            <a:r>
              <a:rPr lang="ko-KR" altLang="en-US" dirty="0"/>
              <a:t>을 더하면 </a:t>
            </a:r>
            <a:r>
              <a:rPr lang="en-US" altLang="ko-KR" dirty="0"/>
              <a:t>0</a:t>
            </a:r>
            <a:r>
              <a:rPr lang="ko-KR" altLang="en-US" dirty="0"/>
              <a:t>이 되므로 </a:t>
            </a:r>
            <a:r>
              <a:rPr lang="en-US" altLang="ko-KR" dirty="0"/>
              <a:t>7</a:t>
            </a:r>
            <a:r>
              <a:rPr lang="ko-KR" altLang="en-US" dirty="0"/>
              <a:t>의 반수는 </a:t>
            </a:r>
            <a:r>
              <a:rPr lang="en-US" altLang="ko-KR" dirty="0"/>
              <a:t>-7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다르게 </a:t>
            </a:r>
            <a:r>
              <a:rPr lang="ko-KR" altLang="en-US" dirty="0"/>
              <a:t>말하면 어떤 양수 </a:t>
            </a:r>
            <a:r>
              <a:rPr lang="en-US" altLang="ko-KR" dirty="0"/>
              <a:t>n</a:t>
            </a:r>
            <a:r>
              <a:rPr lang="ko-KR" altLang="en-US" dirty="0"/>
              <a:t>의 반수는 그와 절댓값이 같은 음수라고 할 수 있으며 그 역도 성립한다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정수</a:t>
            </a:r>
            <a:r>
              <a:rPr lang="en-US" altLang="ko-KR" dirty="0"/>
              <a:t>, </a:t>
            </a:r>
            <a:r>
              <a:rPr lang="ko-KR" altLang="en-US" dirty="0"/>
              <a:t>유리수</a:t>
            </a:r>
            <a:r>
              <a:rPr lang="en-US" altLang="ko-KR" dirty="0"/>
              <a:t>, </a:t>
            </a:r>
            <a:r>
              <a:rPr lang="ko-KR" altLang="en-US" dirty="0"/>
              <a:t>실수</a:t>
            </a:r>
            <a:r>
              <a:rPr lang="en-US" altLang="ko-KR" dirty="0"/>
              <a:t>, </a:t>
            </a:r>
            <a:r>
              <a:rPr lang="ko-KR" altLang="en-US" dirty="0"/>
              <a:t>복소수는 음수가 있기 때문에 모두 반수가 있다</a:t>
            </a:r>
            <a:r>
              <a:rPr lang="en-US" altLang="ko-KR" dirty="0"/>
              <a:t>.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32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dict.get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내부의 키가 없을 경우 </a:t>
            </a:r>
            <a:r>
              <a:rPr lang="en-US" altLang="ko-KR" dirty="0" err="1" smtClean="0"/>
              <a:t>KeyError</a:t>
            </a:r>
            <a:r>
              <a:rPr lang="ko-KR" altLang="en-US" dirty="0" smtClean="0"/>
              <a:t>가 발생하므로 </a:t>
            </a:r>
            <a:r>
              <a:rPr lang="en-US" altLang="ko-KR" dirty="0" smtClean="0"/>
              <a:t>get()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읽어서 처리하면 오류발생을 막을 수 있</a:t>
            </a:r>
            <a:r>
              <a:rPr lang="ko-KR" altLang="en-US" dirty="0"/>
              <a:t>음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138" y="3068960"/>
            <a:ext cx="6181725" cy="3356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04248" y="3789040"/>
            <a:ext cx="1872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Key </a:t>
            </a:r>
            <a:r>
              <a:rPr lang="ko-KR" altLang="en-US" dirty="0" err="1" smtClean="0"/>
              <a:t>조회시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default </a:t>
            </a:r>
            <a:r>
              <a:rPr lang="ko-KR" altLang="en-US" dirty="0" smtClean="0"/>
              <a:t>값을 설정할 수 있음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187624" y="3717032"/>
            <a:ext cx="3168352" cy="55882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6" idx="3"/>
            <a:endCxn id="5" idx="1"/>
          </p:cNvCxnSpPr>
          <p:nvPr/>
        </p:nvCxnSpPr>
        <p:spPr>
          <a:xfrm>
            <a:off x="4355976" y="3996445"/>
            <a:ext cx="2448272" cy="2542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83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dict.setdefault</a:t>
            </a:r>
            <a:r>
              <a:rPr lang="en-US" altLang="ko-KR" dirty="0" smtClean="0"/>
              <a:t>()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에 내의 원소를 추가하거나 갱신할 때 </a:t>
            </a:r>
            <a:r>
              <a:rPr lang="en-US" altLang="ko-KR" dirty="0" smtClean="0"/>
              <a:t>default </a:t>
            </a:r>
            <a:r>
              <a:rPr lang="ko-KR" altLang="en-US" dirty="0" smtClean="0"/>
              <a:t>값을 지정해서 처리 가능</a:t>
            </a:r>
            <a:endParaRPr lang="ko-KR" altLang="en-US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140968"/>
            <a:ext cx="5543550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99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dict.get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setdefault</a:t>
            </a:r>
            <a:r>
              <a:rPr lang="en-US" altLang="ko-KR" dirty="0" smtClean="0"/>
              <a:t>()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에 내의 원소를 추가하거나 갱신하고 이를 </a:t>
            </a:r>
            <a:r>
              <a:rPr lang="en-US" altLang="ko-KR" dirty="0" smtClean="0"/>
              <a:t>[] </a:t>
            </a:r>
            <a:r>
              <a:rPr lang="ko-KR" altLang="en-US" dirty="0" smtClean="0"/>
              <a:t>연산자나 </a:t>
            </a:r>
            <a:r>
              <a:rPr lang="en-US" altLang="ko-KR" dirty="0" smtClean="0"/>
              <a:t>get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호출해서 처리 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639" y="2924944"/>
            <a:ext cx="455295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97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dict.update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연결할때</a:t>
            </a:r>
            <a:r>
              <a:rPr lang="ko-KR" altLang="en-US" dirty="0" smtClean="0"/>
              <a:t> 사용하면 </a:t>
            </a:r>
            <a:r>
              <a:rPr lang="ko-KR" altLang="en-US" dirty="0" err="1" smtClean="0"/>
              <a:t>키값이</a:t>
            </a:r>
            <a:r>
              <a:rPr lang="ko-KR" altLang="en-US" dirty="0" smtClean="0"/>
              <a:t> 겹칠 경우는 인자로 전달 받은 값으로 갱신됨</a:t>
            </a:r>
            <a:endParaRPr lang="ko-KR" altLang="en-US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62" y="3284984"/>
            <a:ext cx="6010275" cy="310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57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iteritems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iterkeys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itervalues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타입을 </a:t>
            </a:r>
            <a:r>
              <a:rPr lang="en-US" altLang="ko-KR" dirty="0" err="1" smtClean="0"/>
              <a:t>iterable</a:t>
            </a:r>
            <a:r>
              <a:rPr lang="ko-KR" altLang="en-US" dirty="0" smtClean="0"/>
              <a:t>로 전환해서 처리하는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293096"/>
            <a:ext cx="54006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420888"/>
            <a:ext cx="3555783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53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ko-KR" altLang="en-US" dirty="0" smtClean="0"/>
              <a:t>버전 변경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68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버전변</a:t>
            </a:r>
            <a:r>
              <a:rPr lang="ko-KR" altLang="en-US" dirty="0"/>
              <a:t>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 </a:t>
            </a:r>
            <a:r>
              <a:rPr lang="en-US" altLang="ko-KR" dirty="0" err="1" smtClean="0"/>
              <a:t>keys,items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등이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결과가 리스트 타입에서 객체타입으로 변경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847701"/>
              </p:ext>
            </p:extLst>
          </p:nvPr>
        </p:nvGraphicFramePr>
        <p:xfrm>
          <a:off x="612775" y="3225783"/>
          <a:ext cx="8153400" cy="2723496"/>
        </p:xfrm>
        <a:graphic>
          <a:graphicData uri="http://schemas.openxmlformats.org/drawingml/2006/table">
            <a:tbl>
              <a:tblPr/>
              <a:tblGrid>
                <a:gridCol w="764808"/>
                <a:gridCol w="3696572"/>
                <a:gridCol w="3692020"/>
              </a:tblGrid>
              <a:tr h="45391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Notes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Python 2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Python 3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53916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①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a_dictionary</a:t>
                      </a:r>
                      <a:r>
                        <a:rPr lang="en-US" sz="1000" dirty="0" err="1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keys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()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list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a_dictionary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keys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())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3916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②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a_dictionary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items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list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a_dictionary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items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())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3916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③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a_dictionary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iterkeys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iter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a_dictionary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keys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())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3916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④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[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i </a:t>
                      </a:r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for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i </a:t>
                      </a:r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in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a_dictionary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iterkeys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()]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[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i </a:t>
                      </a:r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for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i </a:t>
                      </a:r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in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a_dictionary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keys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()]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3916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⑤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min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a_dictionary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keys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())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i="1" dirty="0">
                          <a:effectLst/>
                        </a:rPr>
                        <a:t>no change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18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결과 타입 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keys, values, items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리턴타입이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변경</a:t>
            </a:r>
            <a:endParaRPr lang="ko-KR" altLang="en-US" dirty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005064"/>
            <a:ext cx="3146673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179506"/>
            <a:ext cx="2862470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24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dict.key</a:t>
            </a:r>
            <a:r>
              <a:rPr lang="en-US" altLang="ko-KR" dirty="0" smtClean="0"/>
              <a:t>/values/items()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python </a:t>
            </a:r>
            <a:r>
              <a:rPr lang="ko-KR" altLang="en-US" dirty="0" smtClean="0"/>
              <a:t>버전 변경에서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타입이 </a:t>
            </a:r>
            <a:r>
              <a:rPr lang="en-US" altLang="ko-KR" dirty="0" err="1" smtClean="0"/>
              <a:t>dict_keys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values,items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변경되어 동일한 결과를 인지하려면 </a:t>
            </a:r>
            <a:r>
              <a:rPr lang="en-US" altLang="ko-KR" dirty="0" smtClean="0"/>
              <a:t>list()</a:t>
            </a:r>
            <a:r>
              <a:rPr lang="ko-KR" altLang="en-US" dirty="0" smtClean="0"/>
              <a:t>로 변환 필요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804468"/>
            <a:ext cx="1994977" cy="163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884" y="3251734"/>
            <a:ext cx="220980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659" y="5180721"/>
            <a:ext cx="2000250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3995936" y="4399886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923928" y="5438006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버전에 따른 변경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9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dict.key</a:t>
            </a:r>
            <a:r>
              <a:rPr lang="en-US" altLang="ko-KR" dirty="0" smtClean="0"/>
              <a:t>/values/items: for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python 3. </a:t>
            </a:r>
            <a:r>
              <a:rPr lang="ko-KR" altLang="en-US" dirty="0" smtClean="0"/>
              <a:t>대에서도 </a:t>
            </a:r>
            <a:r>
              <a:rPr lang="en-US" altLang="ko-KR" dirty="0" smtClean="0"/>
              <a:t>for</a:t>
            </a:r>
            <a:r>
              <a:rPr lang="ko-KR" altLang="en-US" dirty="0" smtClean="0"/>
              <a:t>문에서는 실제 값만 처리됨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861048"/>
            <a:ext cx="2304256" cy="1592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664" y="5589240"/>
            <a:ext cx="2285392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45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역수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곱셈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160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어떤 수의 역수</a:t>
            </a:r>
            <a:r>
              <a:rPr lang="en-US" altLang="ko-KR" dirty="0"/>
              <a:t>(</a:t>
            </a:r>
            <a:r>
              <a:rPr lang="ko-KR" altLang="en-US" dirty="0"/>
              <a:t>逆數</a:t>
            </a:r>
            <a:r>
              <a:rPr lang="en-US" altLang="ko-KR" dirty="0" smtClean="0"/>
              <a:t>,reciprocal</a:t>
            </a:r>
            <a:r>
              <a:rPr lang="en-US" altLang="ko-KR" dirty="0"/>
              <a:t>) </a:t>
            </a:r>
            <a:r>
              <a:rPr lang="ko-KR" altLang="en-US" dirty="0"/>
              <a:t>또는 곱셈 역원</a:t>
            </a:r>
            <a:r>
              <a:rPr lang="en-US" altLang="ko-KR" dirty="0"/>
              <a:t>(-</a:t>
            </a:r>
            <a:r>
              <a:rPr lang="ko-KR" altLang="en-US" dirty="0"/>
              <a:t>逆元</a:t>
            </a:r>
            <a:r>
              <a:rPr lang="en-US" altLang="ko-KR" dirty="0"/>
              <a:t>, </a:t>
            </a:r>
            <a:r>
              <a:rPr lang="ko-KR" altLang="en-US" dirty="0"/>
              <a:t>영어</a:t>
            </a:r>
            <a:r>
              <a:rPr lang="en-US" altLang="ko-KR" dirty="0"/>
              <a:t>: multiplicative inverse)</a:t>
            </a:r>
            <a:r>
              <a:rPr lang="ko-KR" altLang="en-US" dirty="0"/>
              <a:t>은 그 수와 곱해서 </a:t>
            </a:r>
            <a:r>
              <a:rPr lang="en-US" altLang="ko-KR" dirty="0"/>
              <a:t>1, </a:t>
            </a:r>
            <a:r>
              <a:rPr lang="ko-KR" altLang="en-US" dirty="0" smtClean="0"/>
              <a:t>즉 </a:t>
            </a:r>
            <a:r>
              <a:rPr lang="ko-KR" altLang="en-US" dirty="0"/>
              <a:t>곱셈 </a:t>
            </a:r>
            <a:r>
              <a:rPr lang="ko-KR" altLang="en-US" dirty="0" err="1"/>
              <a:t>항등원이</a:t>
            </a:r>
            <a:r>
              <a:rPr lang="ko-KR" altLang="en-US" dirty="0"/>
              <a:t> 되는 수를 말한다</a:t>
            </a:r>
            <a:r>
              <a:rPr lang="en-US" altLang="ko-KR" dirty="0"/>
              <a:t>.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691680" y="4005064"/>
            <a:ext cx="5736502" cy="1368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</a:t>
            </a:r>
            <a:r>
              <a:rPr lang="ko-KR" altLang="en-US" dirty="0">
                <a:solidFill>
                  <a:schemeClr val="tx1"/>
                </a:solidFill>
              </a:rPr>
              <a:t>의 역수는  </a:t>
            </a:r>
            <a:r>
              <a:rPr lang="en-US" altLang="ko-KR" dirty="0">
                <a:solidFill>
                  <a:schemeClr val="tx1"/>
                </a:solidFill>
              </a:rPr>
              <a:t>1/x 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또는 </a:t>
            </a:r>
            <a:r>
              <a:rPr lang="en-US" altLang="ko-KR" dirty="0">
                <a:solidFill>
                  <a:schemeClr val="tx1"/>
                </a:solidFill>
              </a:rPr>
              <a:t>x</a:t>
            </a:r>
            <a:r>
              <a:rPr lang="en-US" altLang="ko-KR" baseline="30000" dirty="0">
                <a:solidFill>
                  <a:schemeClr val="tx1"/>
                </a:solidFill>
              </a:rPr>
              <a:t> -1</a:t>
            </a:r>
            <a:r>
              <a:rPr lang="ko-KR" altLang="en-US" dirty="0">
                <a:solidFill>
                  <a:schemeClr val="tx1"/>
                </a:solidFill>
              </a:rPr>
              <a:t>로 표기한다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곱해서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이 되는 두 수를 서로 역수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73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dict.key</a:t>
            </a:r>
            <a:r>
              <a:rPr lang="en-US" altLang="ko-KR" dirty="0" smtClean="0"/>
              <a:t>:  set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python 3. </a:t>
            </a:r>
            <a:r>
              <a:rPr lang="ko-KR" altLang="en-US" dirty="0" smtClean="0"/>
              <a:t>대에서도</a:t>
            </a:r>
            <a:r>
              <a:rPr lang="en-US" altLang="ko-KR" dirty="0"/>
              <a:t> </a:t>
            </a:r>
            <a:r>
              <a:rPr lang="en-US" altLang="ko-KR" dirty="0" smtClean="0"/>
              <a:t>set </a:t>
            </a:r>
            <a:r>
              <a:rPr lang="ko-KR" altLang="en-US" dirty="0" smtClean="0"/>
              <a:t>연산을 이용해서 처리 가능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005064"/>
            <a:ext cx="38290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498" y="4347964"/>
            <a:ext cx="235267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75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ko-KR" dirty="0" smtClean="0"/>
              <a:t> </a:t>
            </a:r>
            <a:r>
              <a:rPr lang="en-US" altLang="ko-KR" dirty="0" err="1" smtClean="0"/>
              <a:t>viewitems</a:t>
            </a:r>
            <a:r>
              <a:rPr lang="en-US" altLang="ko-KR" dirty="0" smtClean="0"/>
              <a:t>/keys/values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58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dict.viewitems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 내의 키와 값을 </a:t>
            </a:r>
            <a:r>
              <a:rPr lang="en-US" altLang="ko-KR" dirty="0" smtClean="0"/>
              <a:t>view </a:t>
            </a:r>
            <a:r>
              <a:rPr lang="ko-KR" altLang="en-US" dirty="0" smtClean="0"/>
              <a:t>타입으로 처리하는 객체 버전</a:t>
            </a:r>
            <a:r>
              <a:rPr lang="en-US" altLang="ko-KR" dirty="0" smtClean="0"/>
              <a:t>3</a:t>
            </a:r>
            <a:r>
              <a:rPr lang="ko-KR" altLang="en-US" dirty="0" smtClean="0"/>
              <a:t>에서</a:t>
            </a:r>
            <a:r>
              <a:rPr lang="en-US" altLang="ko-KR" dirty="0"/>
              <a:t> </a:t>
            </a:r>
            <a:r>
              <a:rPr lang="ko-KR" altLang="en-US" dirty="0" smtClean="0"/>
              <a:t>통합 됨 </a:t>
            </a:r>
            <a:endParaRPr lang="ko-KR" alt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200525"/>
            <a:ext cx="301942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40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viewitems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viewkeys</a:t>
            </a:r>
            <a:r>
              <a:rPr lang="en-US" altLang="ko-KR" dirty="0" smtClean="0"/>
              <a:t>()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타입에서 </a:t>
            </a:r>
            <a:r>
              <a:rPr lang="en-US" altLang="ko-KR" dirty="0" err="1" smtClean="0"/>
              <a:t>viewitems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viewkeys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처리함 결과로 </a:t>
            </a:r>
            <a:r>
              <a:rPr lang="en-US" altLang="ko-KR" dirty="0" smtClean="0"/>
              <a:t>set </a:t>
            </a:r>
            <a:r>
              <a:rPr lang="ko-KR" altLang="en-US" dirty="0" smtClean="0"/>
              <a:t>연산을 처리할 수 있음</a:t>
            </a:r>
            <a:r>
              <a:rPr lang="en-US" altLang="ko-KR" dirty="0" smtClean="0"/>
              <a:t>(3</a:t>
            </a:r>
            <a:r>
              <a:rPr lang="ko-KR" altLang="en-US" dirty="0" smtClean="0"/>
              <a:t>버전에서는 </a:t>
            </a:r>
            <a:r>
              <a:rPr lang="en-US" altLang="ko-KR" dirty="0" smtClean="0"/>
              <a:t>keys()/items() </a:t>
            </a:r>
            <a:r>
              <a:rPr lang="ko-KR" altLang="en-US" dirty="0" smtClean="0"/>
              <a:t>동일함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8" y="2996952"/>
            <a:ext cx="5915025" cy="3476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52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comprehension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79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Dict</a:t>
            </a:r>
            <a:r>
              <a:rPr lang="en-US" altLang="ko-KR" dirty="0" smtClean="0"/>
              <a:t> Comprehension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33285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사전 </a:t>
            </a:r>
            <a:r>
              <a:rPr lang="ko-KR" altLang="en-US" dirty="0" err="1" smtClean="0"/>
              <a:t>정의시</a:t>
            </a:r>
            <a:r>
              <a:rPr lang="ko-KR" altLang="en-US" dirty="0" smtClean="0"/>
              <a:t> 값을 정하지 않고  호출 시 사</a:t>
            </a:r>
            <a:r>
              <a:rPr lang="ko-KR" altLang="en-US" dirty="0"/>
              <a:t>전</a:t>
            </a:r>
            <a:r>
              <a:rPr lang="ko-KR" altLang="en-US" dirty="0" smtClean="0"/>
              <a:t> 내의 값들이 처리되도록 구성 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 smtClean="0"/>
              <a:t>A = </a:t>
            </a:r>
            <a:r>
              <a:rPr lang="en-US" altLang="ko-KR" dirty="0"/>
              <a:t>{</a:t>
            </a:r>
            <a:r>
              <a:rPr lang="ko-KR" altLang="en-US" dirty="0" err="1" smtClean="0"/>
              <a:t>표현식</a:t>
            </a:r>
            <a:r>
              <a:rPr lang="en-US" altLang="ko-KR" dirty="0" smtClean="0"/>
              <a:t> for (</a:t>
            </a:r>
            <a:r>
              <a:rPr lang="en-US" altLang="ko-KR" dirty="0" err="1" smtClean="0"/>
              <a:t>k,v</a:t>
            </a:r>
            <a:r>
              <a:rPr lang="en-US" altLang="ko-KR" dirty="0" smtClean="0"/>
              <a:t>) in sequence if </a:t>
            </a:r>
            <a:r>
              <a:rPr lang="ko-KR" altLang="en-US" dirty="0" smtClean="0"/>
              <a:t>논리식</a:t>
            </a:r>
            <a:r>
              <a:rPr lang="en-US" altLang="ko-KR" dirty="0"/>
              <a:t>}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4525373"/>
            <a:ext cx="3240359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699688"/>
            <a:ext cx="3672408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오른쪽 화살표 4"/>
          <p:cNvSpPr/>
          <p:nvPr/>
        </p:nvSpPr>
        <p:spPr>
          <a:xfrm>
            <a:off x="4067945" y="4997432"/>
            <a:ext cx="648072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27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Dict</a:t>
            </a:r>
            <a:r>
              <a:rPr lang="en-US" altLang="ko-KR" dirty="0"/>
              <a:t> </a:t>
            </a:r>
            <a:r>
              <a:rPr lang="en-US" altLang="ko-KR" dirty="0" smtClean="0"/>
              <a:t>Comprehension :  </a:t>
            </a:r>
            <a:r>
              <a:rPr lang="ko-KR" altLang="en-US" dirty="0" smtClean="0"/>
              <a:t>단</a:t>
            </a:r>
            <a:r>
              <a:rPr lang="ko-KR" altLang="en-US" dirty="0"/>
              <a:t>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타입에 대한 </a:t>
            </a:r>
            <a:r>
              <a:rPr lang="en-US" altLang="ko-KR" dirty="0" smtClean="0"/>
              <a:t>comprehension </a:t>
            </a:r>
            <a:r>
              <a:rPr lang="ko-KR" altLang="en-US" dirty="0" smtClean="0"/>
              <a:t>생</a:t>
            </a:r>
            <a:r>
              <a:rPr lang="ko-KR" altLang="en-US" dirty="0"/>
              <a:t>성</a:t>
            </a:r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861048"/>
            <a:ext cx="4295775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581128"/>
            <a:ext cx="225742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691680" y="2852936"/>
            <a:ext cx="59046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base"/>
            <a:r>
              <a:rPr lang="en-US" altLang="ko-KR" dirty="0"/>
              <a:t>A = {</a:t>
            </a:r>
            <a:r>
              <a:rPr lang="ko-KR" altLang="en-US" dirty="0" err="1"/>
              <a:t>표현식</a:t>
            </a:r>
            <a:r>
              <a:rPr lang="en-US" altLang="ko-KR" dirty="0"/>
              <a:t> for </a:t>
            </a:r>
            <a:r>
              <a:rPr lang="en-US" altLang="ko-KR" dirty="0" err="1"/>
              <a:t>i</a:t>
            </a:r>
            <a:r>
              <a:rPr lang="en-US" altLang="ko-KR" dirty="0"/>
              <a:t> in sequence </a:t>
            </a:r>
            <a:r>
              <a:rPr lang="en-US" altLang="ko-KR" dirty="0" smtClean="0"/>
              <a:t>if </a:t>
            </a:r>
            <a:r>
              <a:rPr lang="ko-KR" altLang="en-US" dirty="0"/>
              <a:t>논리식</a:t>
            </a:r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44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dict</a:t>
            </a:r>
            <a:r>
              <a:rPr lang="en-US" altLang="ko-KR" dirty="0" smtClean="0"/>
              <a:t> Comprehension : </a:t>
            </a:r>
            <a:r>
              <a:rPr lang="ko-KR" altLang="en-US" dirty="0" smtClean="0"/>
              <a:t>다중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33285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dict</a:t>
            </a:r>
            <a:r>
              <a:rPr lang="ko-KR" altLang="en-US" dirty="0" smtClean="0"/>
              <a:t> 내의 다중 </a:t>
            </a:r>
            <a:r>
              <a:rPr lang="en-US" altLang="ko-KR" dirty="0" smtClean="0"/>
              <a:t>for</a:t>
            </a:r>
            <a:r>
              <a:rPr lang="ko-KR" altLang="en-US" dirty="0" smtClean="0"/>
              <a:t>문을 이용해서 처리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 smtClean="0"/>
              <a:t>A = {</a:t>
            </a:r>
            <a:r>
              <a:rPr lang="ko-KR" altLang="en-US" dirty="0" err="1" smtClean="0"/>
              <a:t>표현식</a:t>
            </a:r>
            <a:r>
              <a:rPr lang="en-US" altLang="ko-KR" dirty="0" smtClean="0"/>
              <a:t> for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in sequence for j in sequence if </a:t>
            </a:r>
            <a:r>
              <a:rPr lang="ko-KR" altLang="en-US" dirty="0" smtClean="0"/>
              <a:t>논리식</a:t>
            </a:r>
            <a:r>
              <a:rPr lang="en-US" altLang="ko-KR" dirty="0"/>
              <a:t>}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645024"/>
            <a:ext cx="542925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10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/>
              <a:t>3</a:t>
            </a:r>
            <a:r>
              <a:rPr lang="en-US" altLang="ko-KR" sz="9600" dirty="0" smtClean="0"/>
              <a:t>.</a:t>
            </a:r>
            <a:r>
              <a:rPr lang="ko-KR" altLang="en-US" sz="9600" dirty="0" smtClean="0"/>
              <a:t>선형대수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기초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58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6700" dirty="0" err="1" smtClean="0"/>
              <a:t>Numpy</a:t>
            </a:r>
            <a:r>
              <a:rPr lang="en-US" altLang="ko-KR" sz="6700" dirty="0"/>
              <a:t> 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en-US" altLang="ko-KR" sz="6700" dirty="0" smtClean="0"/>
              <a:t>class</a:t>
            </a: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83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548680"/>
            <a:ext cx="7939608" cy="5112568"/>
          </a:xfrm>
        </p:spPr>
        <p:txBody>
          <a:bodyPr>
            <a:normAutofit/>
          </a:bodyPr>
          <a:lstStyle/>
          <a:p>
            <a:pPr algn="r"/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4000" dirty="0"/>
              <a:t>1</a:t>
            </a:r>
            <a:r>
              <a:rPr lang="en-US" altLang="ko-KR" sz="4000" dirty="0" smtClean="0"/>
              <a:t>. </a:t>
            </a:r>
            <a:r>
              <a:rPr lang="ko-KR" altLang="en-US" sz="4000" dirty="0" smtClean="0"/>
              <a:t>대수 기초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4000" dirty="0"/>
              <a:t>2</a:t>
            </a:r>
            <a:r>
              <a:rPr lang="en-US" altLang="ko-KR" sz="4000" dirty="0" smtClean="0"/>
              <a:t>.</a:t>
            </a:r>
            <a:r>
              <a:rPr lang="ko-KR" altLang="en-US" sz="4000" dirty="0" smtClean="0"/>
              <a:t>함수 기초</a:t>
            </a:r>
            <a:r>
              <a:rPr lang="en-US" altLang="ko-KR" sz="4000" dirty="0" smtClean="0"/>
              <a:t> </a:t>
            </a:r>
            <a:br>
              <a:rPr lang="en-US" altLang="ko-KR" sz="4000" dirty="0" smtClean="0"/>
            </a:br>
            <a:r>
              <a:rPr lang="en-US" altLang="ko-KR" sz="4000" dirty="0" smtClean="0"/>
              <a:t>3. </a:t>
            </a:r>
            <a:r>
              <a:rPr lang="ko-KR" altLang="en-US" sz="4000" dirty="0" smtClean="0"/>
              <a:t>선형대수 </a:t>
            </a:r>
            <a:r>
              <a:rPr lang="ko-KR" altLang="en-US" sz="4000" dirty="0" smtClean="0"/>
              <a:t>기초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4000" dirty="0" smtClean="0"/>
              <a:t>4. </a:t>
            </a:r>
            <a:r>
              <a:rPr lang="ko-KR" altLang="en-US" sz="4000" dirty="0" smtClean="0"/>
              <a:t>삼각함수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4000" dirty="0" smtClean="0"/>
              <a:t>5. </a:t>
            </a:r>
            <a:r>
              <a:rPr lang="ko-KR" altLang="en-US" sz="4000" dirty="0" smtClean="0"/>
              <a:t>지수</a:t>
            </a:r>
            <a:r>
              <a:rPr lang="en-US" altLang="ko-KR" sz="4000" dirty="0" smtClean="0"/>
              <a:t>/</a:t>
            </a:r>
            <a:r>
              <a:rPr lang="ko-KR" altLang="en-US" sz="4000" dirty="0" smtClean="0"/>
              <a:t>로그</a:t>
            </a:r>
            <a:r>
              <a:rPr lang="en-US" altLang="ko-KR" sz="4000" dirty="0" smtClean="0"/>
              <a:t>/</a:t>
            </a:r>
            <a:r>
              <a:rPr lang="ko-KR" altLang="en-US" sz="4000" dirty="0" smtClean="0"/>
              <a:t>수열</a:t>
            </a:r>
            <a:r>
              <a:rPr lang="en-US" altLang="ko-KR" sz="4000" dirty="0" smtClean="0"/>
              <a:t> </a:t>
            </a:r>
            <a:r>
              <a:rPr lang="ko-KR" altLang="en-US" sz="4000" dirty="0" smtClean="0"/>
              <a:t> 기초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ko-KR" altLang="en-US" dirty="0" smtClean="0"/>
              <a:t>목</a:t>
            </a:r>
            <a:r>
              <a:rPr lang="ko-KR" altLang="en-US" dirty="0"/>
              <a:t>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0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절대값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93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ndarray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matrix </a:t>
            </a:r>
            <a:r>
              <a:rPr lang="ko-KR" altLang="en-US" dirty="0" smtClean="0"/>
              <a:t>구분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66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ndarray</a:t>
            </a:r>
            <a:r>
              <a:rPr lang="ko-KR" altLang="en-US" dirty="0"/>
              <a:t>와 </a:t>
            </a:r>
            <a:r>
              <a:rPr lang="en-US" altLang="ko-KR" dirty="0"/>
              <a:t>matrix </a:t>
            </a:r>
            <a:r>
              <a:rPr lang="ko-KR" altLang="en-US" dirty="0"/>
              <a:t>구분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05728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다차원 배열을 생성하지만 </a:t>
            </a:r>
            <a:r>
              <a:rPr lang="en-US" altLang="ko-KR" dirty="0" smtClean="0"/>
              <a:t>matrix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MATLAB </a:t>
            </a:r>
            <a:r>
              <a:rPr lang="ko-KR" altLang="en-US" dirty="0" smtClean="0"/>
              <a:t>기능을 지원</a:t>
            </a:r>
            <a:endParaRPr lang="en-US" altLang="ko-KR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064662"/>
              </p:ext>
            </p:extLst>
          </p:nvPr>
        </p:nvGraphicFramePr>
        <p:xfrm>
          <a:off x="899592" y="3068960"/>
          <a:ext cx="7416825" cy="2949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275"/>
                <a:gridCol w="2472275"/>
                <a:gridCol w="2472275"/>
              </a:tblGrid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solidFill>
                            <a:schemeClr val="tx1"/>
                          </a:solidFill>
                        </a:rPr>
                        <a:t>ndarray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matrix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53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차원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다차원 가능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 차원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* </a:t>
                      </a:r>
                      <a:r>
                        <a:rPr lang="ko-KR" altLang="en-US" dirty="0" smtClean="0"/>
                        <a:t>연산자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요소간 곱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행렬곱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numpy.multiply</a:t>
                      </a:r>
                      <a:r>
                        <a:rPr kumimoji="0" lang="en-US" altLang="ko-KR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요소간 곱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요소간 곱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90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numpy.dot() </a:t>
                      </a:r>
                      <a:endParaRPr lang="ko-KR" altLang="en-US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행렬곱</a:t>
                      </a:r>
                      <a:endParaRPr lang="ko-KR" altLang="en-US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행렬곱</a:t>
                      </a:r>
                      <a:endParaRPr lang="ko-KR" altLang="en-US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37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배열과 </a:t>
            </a:r>
            <a:r>
              <a:rPr lang="en-US" altLang="ko-KR" dirty="0" smtClean="0"/>
              <a:t>vector </a:t>
            </a:r>
            <a:r>
              <a:rPr lang="ko-KR" altLang="en-US" dirty="0" smtClean="0"/>
              <a:t>구분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Array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vector </a:t>
            </a:r>
            <a:r>
              <a:rPr lang="ko-KR" altLang="en-US" dirty="0" smtClean="0"/>
              <a:t>구분 생성</a:t>
            </a:r>
            <a:endParaRPr lang="en-US" altLang="ko-KR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348880"/>
            <a:ext cx="4176464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40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ndarray</a:t>
            </a:r>
            <a:r>
              <a:rPr lang="ko-KR" altLang="en-US" dirty="0"/>
              <a:t>와 </a:t>
            </a:r>
            <a:r>
              <a:rPr lang="en-US" altLang="ko-KR" dirty="0" smtClean="0"/>
              <a:t>matrix </a:t>
            </a:r>
            <a:r>
              <a:rPr lang="ko-KR" altLang="en-US" dirty="0" smtClean="0"/>
              <a:t>연산 비교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Matrix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dot/* </a:t>
            </a:r>
            <a:r>
              <a:rPr lang="ko-KR" altLang="en-US" dirty="0" smtClean="0"/>
              <a:t>처리가 동일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ndarry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*/multiply</a:t>
            </a:r>
            <a:r>
              <a:rPr lang="ko-KR" altLang="en-US" dirty="0" smtClean="0"/>
              <a:t>가 동일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636912"/>
            <a:ext cx="4176464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52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 fontScale="90000"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6700" dirty="0" smtClean="0"/>
              <a:t>벡터</a:t>
            </a:r>
            <a:r>
              <a:rPr lang="en-US" altLang="ko-KR" sz="6700" dirty="0"/>
              <a:t> 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ko-KR" altLang="en-US" sz="6700" dirty="0" smtClean="0"/>
              <a:t>이해하기</a:t>
            </a: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45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벡터</a:t>
            </a:r>
            <a:r>
              <a:rPr lang="ko-KR" altLang="en-US" dirty="0"/>
              <a:t>란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66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스칼라</a:t>
            </a:r>
            <a:r>
              <a:rPr lang="en-US" altLang="ko-KR" dirty="0" smtClean="0"/>
              <a:t>/</a:t>
            </a:r>
            <a:r>
              <a:rPr lang="ko-KR" altLang="en-US" dirty="0" smtClean="0"/>
              <a:t>벡터</a:t>
            </a:r>
            <a:r>
              <a:rPr lang="en-US" altLang="ko-KR" dirty="0" smtClean="0"/>
              <a:t>/</a:t>
            </a:r>
            <a:r>
              <a:rPr lang="ko-KR" altLang="en-US" dirty="0" smtClean="0"/>
              <a:t>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49744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스칼라는 </a:t>
            </a:r>
            <a:r>
              <a:rPr lang="en-US" altLang="ko-KR" dirty="0" smtClean="0"/>
              <a:t>number, vector</a:t>
            </a:r>
            <a:r>
              <a:rPr lang="ko-KR" altLang="en-US" dirty="0" smtClean="0"/>
              <a:t>는 숫자들의 </a:t>
            </a:r>
            <a:r>
              <a:rPr lang="en-US" altLang="ko-KR" dirty="0" smtClean="0"/>
              <a:t>list(row or column), matrix</a:t>
            </a:r>
            <a:r>
              <a:rPr lang="ko-KR" altLang="en-US" dirty="0" smtClean="0"/>
              <a:t>는 숫자들의 </a:t>
            </a:r>
            <a:r>
              <a:rPr lang="en-US" altLang="ko-KR" dirty="0" smtClean="0"/>
              <a:t>array( rows, columns)</a:t>
            </a:r>
          </a:p>
          <a:p>
            <a:pPr marL="457200" lvl="1" indent="0" fontAlgn="base">
              <a:buNone/>
            </a:pPr>
            <a:r>
              <a:rPr lang="ko-KR" altLang="en-US" dirty="0" smtClean="0"/>
              <a:t>그리고 </a:t>
            </a:r>
            <a:r>
              <a:rPr lang="en-US" altLang="ko-KR" dirty="0" smtClean="0"/>
              <a:t>vector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Matrix</a:t>
            </a:r>
            <a:endParaRPr lang="ko-KR" altLang="en-US" dirty="0"/>
          </a:p>
        </p:txBody>
      </p:sp>
      <p:pic>
        <p:nvPicPr>
          <p:cNvPr id="30722" name="Picture 2" descr="https://www.mathsisfun.com/algebra/images/scalar-vector-matrix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861048"/>
            <a:ext cx="6336704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3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배열과 </a:t>
            </a:r>
            <a:r>
              <a:rPr lang="en-US" altLang="ko-KR" dirty="0" err="1" smtClean="0"/>
              <a:t>vertor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구분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/>
              <a:t>는 벡터 </a:t>
            </a:r>
            <a:r>
              <a:rPr lang="en-US" altLang="ko-KR" dirty="0"/>
              <a:t>1xN, Nx1, </a:t>
            </a:r>
            <a:r>
              <a:rPr lang="ko-KR" altLang="en-US" dirty="0"/>
              <a:t>그리고 </a:t>
            </a:r>
            <a:r>
              <a:rPr lang="en-US" altLang="ko-KR" dirty="0"/>
              <a:t>N</a:t>
            </a:r>
            <a:r>
              <a:rPr lang="ko-KR" altLang="en-US" dirty="0"/>
              <a:t>크기의 </a:t>
            </a:r>
            <a:r>
              <a:rPr lang="en-US" altLang="ko-KR" dirty="0"/>
              <a:t>1</a:t>
            </a:r>
            <a:r>
              <a:rPr lang="ko-KR" altLang="en-US" dirty="0"/>
              <a:t>차원 배열이 모두 각각 </a:t>
            </a:r>
            <a:r>
              <a:rPr lang="ko-KR" altLang="en-US" dirty="0" smtClean="0"/>
              <a:t>다르며</a:t>
            </a:r>
            <a:r>
              <a:rPr lang="en-US" altLang="ko-KR" dirty="0" smtClean="0"/>
              <a:t>, </a:t>
            </a:r>
            <a:r>
              <a:rPr lang="ko-KR" altLang="en-US" dirty="0"/>
              <a:t>벡터는 그 자체로 특정 좌표를 나타내기도 하지만 방향을 나타냄</a:t>
            </a: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862347"/>
              </p:ext>
            </p:extLst>
          </p:nvPr>
        </p:nvGraphicFramePr>
        <p:xfrm>
          <a:off x="755576" y="3429000"/>
          <a:ext cx="7416825" cy="235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275"/>
                <a:gridCol w="2472275"/>
                <a:gridCol w="2472275"/>
              </a:tblGrid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scalar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배열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vector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53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양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정적 위치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양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정적 위치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변위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속도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힘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방향성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차원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차원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단순 값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행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열 구분 없음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행벡터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err="1" smtClean="0"/>
                        <a:t>열벡터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0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스칼라</a:t>
            </a:r>
            <a:r>
              <a:rPr lang="en-US" altLang="ko-KR" dirty="0"/>
              <a:t>/</a:t>
            </a:r>
            <a:r>
              <a:rPr lang="ko-KR" altLang="en-US" dirty="0"/>
              <a:t>벡터</a:t>
            </a:r>
            <a:r>
              <a:rPr lang="en-US" altLang="ko-KR" dirty="0"/>
              <a:t>/</a:t>
            </a:r>
            <a:r>
              <a:rPr lang="ko-KR" altLang="en-US" dirty="0" smtClean="0"/>
              <a:t>행렬 예</a:t>
            </a:r>
            <a:r>
              <a:rPr lang="ko-KR" altLang="en-US" dirty="0"/>
              <a:t>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스칼라</a:t>
            </a:r>
            <a:r>
              <a:rPr lang="en-US" altLang="ko-KR" sz="2800" dirty="0"/>
              <a:t>/</a:t>
            </a:r>
            <a:r>
              <a:rPr lang="ko-KR" altLang="en-US" sz="2800" dirty="0"/>
              <a:t>벡터</a:t>
            </a:r>
            <a:r>
              <a:rPr lang="en-US" altLang="ko-KR" sz="2800" dirty="0"/>
              <a:t>/</a:t>
            </a:r>
            <a:r>
              <a:rPr lang="ko-KR" altLang="en-US" sz="2800" dirty="0"/>
              <a:t>행렬</a:t>
            </a:r>
            <a:endParaRPr lang="en-US" altLang="ko-KR" sz="2800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15" y="3269709"/>
            <a:ext cx="3571875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88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벡터</a:t>
            </a:r>
            <a:r>
              <a:rPr lang="ko-KR" altLang="en-US" dirty="0"/>
              <a:t>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크기</a:t>
            </a:r>
            <a:r>
              <a:rPr lang="en-US" altLang="ko-KR" dirty="0" smtClean="0"/>
              <a:t>(magnitude)</a:t>
            </a:r>
            <a:r>
              <a:rPr lang="ko-KR" altLang="en-US" dirty="0" smtClean="0"/>
              <a:t>와 방향</a:t>
            </a:r>
            <a:r>
              <a:rPr lang="en-US" altLang="ko-KR" dirty="0" smtClean="0"/>
              <a:t>(direction)</a:t>
            </a:r>
            <a:r>
              <a:rPr lang="ko-KR" altLang="en-US" dirty="0" smtClean="0"/>
              <a:t>을 표시</a:t>
            </a:r>
            <a:endParaRPr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3563888" y="378904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ko-KR" dirty="0"/>
          </a:p>
          <a:p>
            <a:r>
              <a:rPr lang="ko-KR" altLang="en-US" dirty="0"/>
              <a:t>벡터는 </a:t>
            </a:r>
            <a:r>
              <a:rPr lang="en-US" altLang="ko-KR" dirty="0"/>
              <a:t>tail</a:t>
            </a:r>
            <a:r>
              <a:rPr lang="ko-KR" altLang="en-US" dirty="0"/>
              <a:t>부터 </a:t>
            </a:r>
            <a:r>
              <a:rPr lang="en-US" altLang="ko-KR" dirty="0"/>
              <a:t>head</a:t>
            </a:r>
            <a:r>
              <a:rPr lang="ko-KR" altLang="en-US" dirty="0"/>
              <a:t>까지의 유향선분으로 표시 </a:t>
            </a:r>
          </a:p>
        </p:txBody>
      </p:sp>
      <p:pic>
        <p:nvPicPr>
          <p:cNvPr id="19464" name="Picture 8" descr="https://www.mathsisfun.com/algebra/images/vector-notation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784" y="3789040"/>
            <a:ext cx="1804055" cy="96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2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15616" y="3429000"/>
            <a:ext cx="7056784" cy="26642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절댓값은 거리의 개념이므로 반드시 </a:t>
            </a:r>
            <a:r>
              <a:rPr lang="en-US" altLang="ko-KR" dirty="0">
                <a:solidFill>
                  <a:schemeClr val="tx1"/>
                </a:solidFill>
              </a:rPr>
              <a:t>0</a:t>
            </a:r>
            <a:r>
              <a:rPr lang="ko-KR" altLang="en-US" dirty="0">
                <a:solidFill>
                  <a:schemeClr val="tx1"/>
                </a:solidFill>
              </a:rPr>
              <a:t>또는 </a:t>
            </a:r>
            <a:r>
              <a:rPr lang="ko-KR" altLang="en-US" dirty="0" err="1">
                <a:solidFill>
                  <a:schemeClr val="tx1"/>
                </a:solidFill>
              </a:rPr>
              <a:t>양수이어야하며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만약 실수 </a:t>
            </a:r>
            <a:r>
              <a:rPr lang="en-US" altLang="ko-KR" dirty="0">
                <a:solidFill>
                  <a:schemeClr val="tx1"/>
                </a:solidFill>
              </a:rPr>
              <a:t>a</a:t>
            </a:r>
            <a:r>
              <a:rPr lang="ko-KR" altLang="en-US" dirty="0">
                <a:solidFill>
                  <a:schemeClr val="tx1"/>
                </a:solidFill>
              </a:rPr>
              <a:t>가 음수라면</a:t>
            </a:r>
            <a:r>
              <a:rPr lang="en-US" altLang="ko-KR" dirty="0">
                <a:solidFill>
                  <a:schemeClr val="tx1"/>
                </a:solidFill>
              </a:rPr>
              <a:t>, a</a:t>
            </a:r>
            <a:r>
              <a:rPr lang="ko-KR" altLang="en-US" dirty="0">
                <a:solidFill>
                  <a:schemeClr val="tx1"/>
                </a:solidFill>
              </a:rPr>
              <a:t>에 </a:t>
            </a:r>
            <a:r>
              <a:rPr lang="en-US" altLang="ko-KR" dirty="0">
                <a:solidFill>
                  <a:schemeClr val="tx1"/>
                </a:solidFill>
              </a:rPr>
              <a:t>(-1)</a:t>
            </a:r>
            <a:r>
              <a:rPr lang="ko-KR" altLang="en-US" dirty="0">
                <a:solidFill>
                  <a:schemeClr val="tx1"/>
                </a:solidFill>
              </a:rPr>
              <a:t>을 곱해 </a:t>
            </a:r>
            <a:r>
              <a:rPr lang="ko-KR" altLang="en-US" dirty="0" smtClean="0">
                <a:solidFill>
                  <a:schemeClr val="tx1"/>
                </a:solidFill>
              </a:rPr>
              <a:t>양수화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절대값 </a:t>
            </a:r>
            <a:r>
              <a:rPr lang="en-US" altLang="ko-KR" dirty="0"/>
              <a:t>absolute value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어떤 </a:t>
            </a:r>
            <a:r>
              <a:rPr lang="ko-KR" altLang="en-US" dirty="0"/>
              <a:t>실수 </a:t>
            </a:r>
            <a:r>
              <a:rPr lang="en-US" altLang="ko-KR" dirty="0"/>
              <a:t>a</a:t>
            </a:r>
            <a:r>
              <a:rPr lang="ko-KR" altLang="en-US" dirty="0"/>
              <a:t>를 수직선에 대응시켰을 때</a:t>
            </a:r>
            <a:r>
              <a:rPr lang="en-US" altLang="ko-KR" dirty="0"/>
              <a:t>, </a:t>
            </a:r>
            <a:r>
              <a:rPr lang="ko-KR" altLang="en-US" dirty="0"/>
              <a:t>수직선의 원점에서 실수 </a:t>
            </a:r>
            <a:r>
              <a:rPr lang="en-US" altLang="ko-KR" dirty="0"/>
              <a:t>a</a:t>
            </a:r>
            <a:r>
              <a:rPr lang="ko-KR" altLang="en-US" dirty="0"/>
              <a:t>까지의 거리를 의미한다</a:t>
            </a:r>
            <a:r>
              <a:rPr lang="en-US" altLang="ko-KR" dirty="0"/>
              <a:t>. </a:t>
            </a:r>
            <a:r>
              <a:rPr lang="ko-KR" altLang="en-US" dirty="0"/>
              <a:t>이것을 기호로 </a:t>
            </a:r>
            <a:r>
              <a:rPr lang="en-US" altLang="ko-KR" dirty="0" smtClean="0"/>
              <a:t>|</a:t>
            </a:r>
            <a:r>
              <a:rPr lang="en-US" altLang="ko-KR" dirty="0"/>
              <a:t>a|</a:t>
            </a:r>
            <a:r>
              <a:rPr lang="ko-KR" altLang="en-US" dirty="0"/>
              <a:t>로 </a:t>
            </a:r>
            <a:r>
              <a:rPr lang="ko-KR" altLang="en-US" dirty="0" smtClean="0"/>
              <a:t>표</a:t>
            </a:r>
            <a:r>
              <a:rPr lang="ko-KR" altLang="en-US" dirty="0"/>
              <a:t>시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73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941168"/>
            <a:ext cx="1847850" cy="8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53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벡터 크기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44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벡터 크기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벡터의 크기는 </a:t>
            </a:r>
            <a:r>
              <a:rPr lang="en-US" altLang="ko-KR" dirty="0"/>
              <a:t>||v|| =  </a:t>
            </a:r>
            <a:r>
              <a:rPr lang="en-US" altLang="ko-KR" dirty="0" err="1"/>
              <a:t>sqrt</a:t>
            </a:r>
            <a:r>
              <a:rPr lang="en-US" altLang="ko-KR" dirty="0"/>
              <a:t>(v0^2 + v1^2 + v2^2... + vn^2</a:t>
            </a:r>
            <a:r>
              <a:rPr lang="en-US" altLang="ko-KR" dirty="0" smtClean="0"/>
              <a:t>) </a:t>
            </a:r>
            <a:r>
              <a:rPr lang="ko-KR" altLang="en-US" dirty="0" smtClean="0"/>
              <a:t>로 표현</a:t>
            </a:r>
            <a:endParaRPr lang="ko-KR" altLang="en-US" dirty="0"/>
          </a:p>
        </p:txBody>
      </p:sp>
      <p:pic>
        <p:nvPicPr>
          <p:cNvPr id="19458" name="Picture 2" descr="https://www.mathsisfun.com/algebra/images/vector-mag-di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114768"/>
            <a:ext cx="253365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499992" y="5157192"/>
            <a:ext cx="41703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벡터 </a:t>
            </a:r>
            <a:r>
              <a:rPr lang="en-US" altLang="ko-KR" dirty="0"/>
              <a:t> </a:t>
            </a:r>
            <a:r>
              <a:rPr lang="en-US" altLang="ko-KR" b="1" dirty="0"/>
              <a:t>b</a:t>
            </a:r>
            <a:r>
              <a:rPr lang="en-US" altLang="ko-KR" dirty="0"/>
              <a:t> = (6,8) </a:t>
            </a:r>
            <a:r>
              <a:rPr lang="ko-KR" altLang="en-US" dirty="0" smtClean="0"/>
              <a:t>의 크기</a:t>
            </a:r>
            <a:endParaRPr lang="en-US" altLang="ko-KR" dirty="0"/>
          </a:p>
          <a:p>
            <a:r>
              <a:rPr lang="en-US" altLang="ko-KR" dirty="0"/>
              <a:t>|</a:t>
            </a:r>
            <a:r>
              <a:rPr lang="en-US" altLang="ko-KR" b="1" dirty="0"/>
              <a:t>b</a:t>
            </a:r>
            <a:r>
              <a:rPr lang="en-US" altLang="ko-KR" dirty="0"/>
              <a:t>| = √( 6</a:t>
            </a:r>
            <a:r>
              <a:rPr lang="en-US" altLang="ko-KR" baseline="30000" dirty="0"/>
              <a:t>2</a:t>
            </a:r>
            <a:r>
              <a:rPr lang="en-US" altLang="ko-KR" dirty="0"/>
              <a:t> + 8</a:t>
            </a:r>
            <a:r>
              <a:rPr lang="en-US" altLang="ko-KR" baseline="30000" dirty="0"/>
              <a:t>2 </a:t>
            </a:r>
            <a:r>
              <a:rPr lang="en-US" altLang="ko-KR" dirty="0"/>
              <a:t>) = √( 36+64</a:t>
            </a:r>
            <a:r>
              <a:rPr lang="en-US" altLang="ko-KR" baseline="30000" dirty="0"/>
              <a:t> </a:t>
            </a:r>
            <a:r>
              <a:rPr lang="en-US" altLang="ko-KR" dirty="0"/>
              <a:t>) = √100 = 10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718686"/>
            <a:ext cx="3312368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86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</a:t>
            </a:r>
            <a:r>
              <a:rPr lang="ko-KR" altLang="en-US" dirty="0" smtClean="0"/>
              <a:t>크기 계산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9339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벡터의 크기</a:t>
            </a:r>
            <a:r>
              <a:rPr lang="en-US" altLang="ko-KR" sz="2800" dirty="0" smtClean="0"/>
              <a:t>(Magnitude)</a:t>
            </a:r>
            <a:r>
              <a:rPr lang="ko-KR" altLang="en-US" sz="2800" dirty="0" smtClean="0"/>
              <a:t>는 원소들의 제곱을 더하고 이에 대한 제곱근의 값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ko-KR" altLang="en-US" sz="2800" dirty="0" smtClean="0"/>
              <a:t>벡터의 </a:t>
            </a:r>
            <a:r>
              <a:rPr lang="ko-KR" altLang="en-US" sz="2800" dirty="0"/>
              <a:t>크기는 </a:t>
            </a:r>
            <a:r>
              <a:rPr lang="en-US" altLang="ko-KR" sz="2800" dirty="0"/>
              <a:t>x</a:t>
            </a:r>
            <a:r>
              <a:rPr lang="ko-KR" altLang="en-US" sz="2800" dirty="0"/>
              <a:t>축의 변위와 </a:t>
            </a:r>
            <a:r>
              <a:rPr lang="en-US" altLang="ko-KR" sz="2800" dirty="0"/>
              <a:t>y</a:t>
            </a:r>
            <a:r>
              <a:rPr lang="ko-KR" altLang="en-US" sz="2800" dirty="0"/>
              <a:t>축의 변위를 이용하여 피타고라스 </a:t>
            </a:r>
            <a:r>
              <a:rPr lang="ko-KR" altLang="en-US" sz="2800" dirty="0" smtClean="0"/>
              <a:t>정리</a:t>
            </a:r>
            <a:endParaRPr lang="en-US" altLang="ko-KR" sz="2800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861480"/>
            <a:ext cx="415290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69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단위벡터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87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단위벡터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단위벡터</a:t>
            </a:r>
            <a:r>
              <a:rPr lang="en-US" altLang="ko-KR" dirty="0" smtClean="0"/>
              <a:t>(unit vector)</a:t>
            </a:r>
            <a:r>
              <a:rPr lang="ko-KR" altLang="en-US" dirty="0" smtClean="0"/>
              <a:t>는 크기가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 벡터</a:t>
            </a:r>
            <a:endParaRPr lang="ko-KR" altLang="en-US" dirty="0"/>
          </a:p>
        </p:txBody>
      </p:sp>
      <p:pic>
        <p:nvPicPr>
          <p:cNvPr id="31746" name="Picture 2" descr="https://www.mathsisfun.com/algebra/images/vector-uni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660366"/>
            <a:ext cx="19716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7" name="Picture 3" descr="https://www.mathsisfun.com/algebra/images/vector-unit-ha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900" y="3980751"/>
            <a:ext cx="90487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27984" y="2708920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크기가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 벡터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427984" y="4077072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표기법은 문자에 모자</a:t>
            </a:r>
            <a:r>
              <a:rPr lang="en-US" altLang="ko-KR" dirty="0" smtClean="0"/>
              <a:t>(hat)</a:t>
            </a:r>
            <a:r>
              <a:rPr lang="ko-KR" altLang="en-US" dirty="0" smtClean="0"/>
              <a:t>을 사용해서 표시</a:t>
            </a:r>
            <a:endParaRPr lang="ko-KR" altLang="en-US" dirty="0"/>
          </a:p>
        </p:txBody>
      </p:sp>
      <p:pic>
        <p:nvPicPr>
          <p:cNvPr id="12" name="Picture 5" descr="https://www.mathsisfun.com/algebra/images/vector-unit-scal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5085184"/>
            <a:ext cx="2098797" cy="131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417842" y="5517232"/>
            <a:ext cx="3754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fontAlgn="base"/>
            <a:r>
              <a:rPr lang="ko-KR" altLang="en-US" dirty="0"/>
              <a:t>모든 벡터는 단위벡터에 대해 </a:t>
            </a:r>
            <a:r>
              <a:rPr lang="en-US" altLang="ko-KR" dirty="0" err="1"/>
              <a:t>sclae</a:t>
            </a:r>
            <a:r>
              <a:rPr lang="en-US" altLang="ko-KR" dirty="0"/>
              <a:t> </a:t>
            </a:r>
            <a:r>
              <a:rPr lang="ko-KR" altLang="en-US" dirty="0"/>
              <a:t>배수 만큼의 크기를 가진 벡터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44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단위벡터  정규화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해당 벡터를 </a:t>
            </a:r>
            <a:r>
              <a:rPr lang="en-US" altLang="ko-KR" dirty="0" smtClean="0"/>
              <a:t>0 ~ 1</a:t>
            </a:r>
            <a:r>
              <a:rPr lang="ko-KR" altLang="en-US" dirty="0" smtClean="0"/>
              <a:t>의 값으로 정규화</a:t>
            </a:r>
            <a:endParaRPr lang="ko-KR" altLang="en-US" dirty="0"/>
          </a:p>
        </p:txBody>
      </p:sp>
      <p:pic>
        <p:nvPicPr>
          <p:cNvPr id="31751" name="Picture 7" descr="http://snipd.net/wp-content/uploads/2011/05/Normalize_vec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466" y="3212976"/>
            <a:ext cx="2333625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531939"/>
            <a:ext cx="4791075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72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산술연산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90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벡터</a:t>
            </a:r>
            <a:r>
              <a:rPr lang="en-US" altLang="ko-KR" dirty="0" smtClean="0"/>
              <a:t>: +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353432"/>
          </a:xfrm>
        </p:spPr>
        <p:txBody>
          <a:bodyPr>
            <a:normAutofit fontScale="925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The vector (8,13) and the vector (26,7) add up to the vector (34,20)</a:t>
            </a:r>
          </a:p>
          <a:p>
            <a:pPr marL="457200" lvl="1" indent="0" fontAlgn="base">
              <a:buNone/>
            </a:pPr>
            <a:r>
              <a:rPr lang="en-US" altLang="ko-KR" dirty="0"/>
              <a:t>Example: add the vectors a = (8,13) and b = (26,7)</a:t>
            </a:r>
          </a:p>
          <a:p>
            <a:pPr marL="457200" lvl="1" indent="0" fontAlgn="base">
              <a:buNone/>
            </a:pPr>
            <a:r>
              <a:rPr lang="en-US" altLang="ko-KR" dirty="0"/>
              <a:t>c = a + b</a:t>
            </a:r>
          </a:p>
          <a:p>
            <a:pPr marL="457200" lvl="1" indent="0" fontAlgn="base">
              <a:buNone/>
            </a:pPr>
            <a:r>
              <a:rPr lang="en-US" altLang="ko-KR" dirty="0"/>
              <a:t>c = (8,13) + (26,7) = (8+26,13+7) = (34,20)</a:t>
            </a:r>
          </a:p>
        </p:txBody>
      </p:sp>
      <p:pic>
        <p:nvPicPr>
          <p:cNvPr id="19460" name="Picture 4" descr="https://www.mathsisfun.com/algebra/images/vector-add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436856"/>
            <a:ext cx="4610100" cy="123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79712" y="5055981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15816" y="425219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20766" y="5208381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36096" y="425936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01140" y="4871315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05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+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두 벡터 평행 이동해 </a:t>
            </a:r>
            <a:r>
              <a:rPr lang="ko-KR" altLang="en-US" dirty="0" err="1" smtClean="0"/>
              <a:t>평행사변형을</a:t>
            </a:r>
            <a:r>
              <a:rPr lang="ko-KR" altLang="en-US" dirty="0" smtClean="0"/>
              <a:t> 만든 후 가운데 벡터가 실제 덧셈한 벡터를 표시 </a:t>
            </a:r>
            <a:endParaRPr lang="en-US" altLang="ko-KR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6185874" y="5138142"/>
            <a:ext cx="92087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V="1">
            <a:off x="6184565" y="4323152"/>
            <a:ext cx="375270" cy="814990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6196304" y="4355552"/>
            <a:ext cx="1215422" cy="7825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936142" y="4618439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e</a:t>
            </a:r>
            <a:endParaRPr lang="ko-KR" altLang="en-US" sz="1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502944" y="5301208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d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6528665" y="4543449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f</a:t>
            </a:r>
            <a:endParaRPr lang="ko-KR" altLang="en-US" sz="1200" b="1" dirty="0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7106748" y="4355552"/>
            <a:ext cx="375270" cy="814990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473465" y="4730647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e</a:t>
            </a:r>
            <a:endParaRPr lang="ko-KR" altLang="en-US" sz="1200" b="1" dirty="0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6523831" y="4323152"/>
            <a:ext cx="92087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751835" y="3933056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d</a:t>
            </a:r>
            <a:endParaRPr lang="ko-KR" altLang="en-US" sz="1200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497878"/>
            <a:ext cx="3024336" cy="257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42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벡터 </a:t>
            </a:r>
            <a:r>
              <a:rPr lang="en-US" altLang="ko-KR" dirty="0" smtClean="0"/>
              <a:t>: -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벡터의 방향성을 반대로 이동한  실제 벡터를 처리</a:t>
            </a:r>
            <a:endParaRPr lang="ko-KR" altLang="en-US" dirty="0"/>
          </a:p>
        </p:txBody>
      </p:sp>
      <p:pic>
        <p:nvPicPr>
          <p:cNvPr id="20482" name="Picture 2" descr="https://www.mathsisfun.com/algebra/images/vector-subtrac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573016"/>
            <a:ext cx="2514600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923928" y="407707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Example: subtract </a:t>
            </a:r>
            <a:r>
              <a:rPr lang="en-US" altLang="ko-KR" b="1" dirty="0"/>
              <a:t>k</a:t>
            </a:r>
            <a:r>
              <a:rPr lang="en-US" altLang="ko-KR" dirty="0"/>
              <a:t> = (4,5) from </a:t>
            </a:r>
            <a:r>
              <a:rPr lang="en-US" altLang="ko-KR" b="1" dirty="0"/>
              <a:t>v</a:t>
            </a:r>
            <a:r>
              <a:rPr lang="en-US" altLang="ko-KR" dirty="0"/>
              <a:t> = (12,2)</a:t>
            </a:r>
          </a:p>
          <a:p>
            <a:r>
              <a:rPr lang="en-US" altLang="ko-KR" b="1" dirty="0"/>
              <a:t>a</a:t>
            </a:r>
            <a:r>
              <a:rPr lang="en-US" altLang="ko-KR" dirty="0"/>
              <a:t> = </a:t>
            </a:r>
            <a:r>
              <a:rPr lang="en-US" altLang="ko-KR" b="1" dirty="0"/>
              <a:t>v</a:t>
            </a:r>
            <a:r>
              <a:rPr lang="en-US" altLang="ko-KR" dirty="0"/>
              <a:t> + −</a:t>
            </a:r>
            <a:r>
              <a:rPr lang="en-US" altLang="ko-KR" b="1" dirty="0"/>
              <a:t>k</a:t>
            </a:r>
            <a:endParaRPr lang="en-US" altLang="ko-KR" dirty="0"/>
          </a:p>
          <a:p>
            <a:r>
              <a:rPr lang="en-US" altLang="ko-KR" b="1" dirty="0"/>
              <a:t>a</a:t>
            </a:r>
            <a:r>
              <a:rPr lang="en-US" altLang="ko-KR" dirty="0"/>
              <a:t> = (12,2) + −(4,5) = (12,2) + (−4,−5) = (12−4,2−5) = (8,−3)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76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비율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12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-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두 벡터 </a:t>
            </a:r>
            <a:r>
              <a:rPr lang="ko-KR" altLang="en-US" dirty="0" smtClean="0"/>
              <a:t>반대 방향으로 평행 </a:t>
            </a:r>
            <a:r>
              <a:rPr lang="ko-KR" altLang="en-US" dirty="0"/>
              <a:t>이동해 </a:t>
            </a:r>
            <a:r>
              <a:rPr lang="ko-KR" altLang="en-US" dirty="0" err="1"/>
              <a:t>평행사변형을</a:t>
            </a:r>
            <a:r>
              <a:rPr lang="ko-KR" altLang="en-US" dirty="0"/>
              <a:t> 만든 후 가운데 벡터가 실제 덧셈한 벡터를 표시 </a:t>
            </a:r>
            <a:endParaRPr lang="en-US" altLang="ko-KR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7164288" y="4956315"/>
            <a:ext cx="920874" cy="0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V="1">
            <a:off x="7164288" y="4141325"/>
            <a:ext cx="375270" cy="8149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H="1" flipV="1">
            <a:off x="7539558" y="4221088"/>
            <a:ext cx="545604" cy="73522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>
            <a:off x="6243414" y="4956315"/>
            <a:ext cx="920874" cy="0"/>
          </a:xfrm>
          <a:prstGeom prst="straightConnector1">
            <a:avLst/>
          </a:prstGeom>
          <a:ln>
            <a:solidFill>
              <a:srgbClr val="7030A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 flipV="1">
            <a:off x="6310343" y="4135582"/>
            <a:ext cx="375270" cy="8149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 flipH="1" flipV="1">
            <a:off x="6624432" y="4215345"/>
            <a:ext cx="545604" cy="73522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372697" y="506713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e</a:t>
            </a:r>
            <a:endParaRPr lang="ko-KR" altLang="en-US" sz="10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6962971" y="4303388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d</a:t>
            </a:r>
            <a:endParaRPr lang="ko-KR" altLang="en-US" sz="10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7871455" y="4370918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g</a:t>
            </a:r>
            <a:endParaRPr lang="ko-KR" altLang="en-US" sz="10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6480212" y="506713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-e</a:t>
            </a:r>
            <a:endParaRPr lang="ko-KR" altLang="en-US" sz="1000" b="1" dirty="0"/>
          </a:p>
        </p:txBody>
      </p:sp>
      <p:cxnSp>
        <p:nvCxnSpPr>
          <p:cNvPr id="58" name="직선 화살표 연결선 57"/>
          <p:cNvCxnSpPr/>
          <p:nvPr/>
        </p:nvCxnSpPr>
        <p:spPr>
          <a:xfrm>
            <a:off x="6618684" y="4182893"/>
            <a:ext cx="920874" cy="0"/>
          </a:xfrm>
          <a:prstGeom prst="straightConnector1">
            <a:avLst/>
          </a:prstGeom>
          <a:ln>
            <a:solidFill>
              <a:srgbClr val="7030A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921288" y="3890146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-e</a:t>
            </a:r>
            <a:endParaRPr lang="ko-KR" altLang="en-US" sz="1000" b="1" dirty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614389"/>
            <a:ext cx="2952328" cy="2509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35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벡터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스칼라곱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벡터의 각 원소에 </a:t>
            </a:r>
            <a:r>
              <a:rPr lang="ko-KR" altLang="en-US" dirty="0" err="1" smtClean="0"/>
              <a:t>스칼라값만큼</a:t>
            </a:r>
            <a:r>
              <a:rPr lang="ko-KR" altLang="en-US" dirty="0" smtClean="0"/>
              <a:t> 곱하여 표시</a:t>
            </a:r>
            <a:endParaRPr lang="ko-KR" altLang="en-US" dirty="0"/>
          </a:p>
        </p:txBody>
      </p:sp>
      <p:pic>
        <p:nvPicPr>
          <p:cNvPr id="19462" name="Picture 6" descr="https://www.mathsisfun.com/algebra/images/vector-scaling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448" y="4006645"/>
            <a:ext cx="175260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51920" y="3933056"/>
            <a:ext cx="4104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벡터 </a:t>
            </a:r>
            <a:r>
              <a:rPr lang="en-US" altLang="ko-KR" dirty="0" smtClean="0"/>
              <a:t>m = [7,3]</a:t>
            </a:r>
          </a:p>
          <a:p>
            <a:endParaRPr lang="en-US" altLang="ko-KR" dirty="0"/>
          </a:p>
          <a:p>
            <a:r>
              <a:rPr lang="en-US" altLang="ko-KR" dirty="0" smtClean="0"/>
              <a:t>A = 3m= [21,9]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69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스칼</a:t>
            </a:r>
            <a:r>
              <a:rPr lang="ko-KR" altLang="en-US" dirty="0" err="1"/>
              <a:t>라</a:t>
            </a:r>
            <a:r>
              <a:rPr lang="ko-KR" altLang="en-US" dirty="0" err="1" smtClean="0"/>
              <a:t>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스칼라 배수 만큼  벡터 내의 </a:t>
            </a:r>
            <a:r>
              <a:rPr lang="ko-KR" altLang="en-US" dirty="0" err="1" smtClean="0"/>
              <a:t>원소값이</a:t>
            </a:r>
            <a:r>
              <a:rPr lang="ko-KR" altLang="en-US" dirty="0" smtClean="0"/>
              <a:t> 커짐</a:t>
            </a:r>
            <a:endParaRPr lang="en-US" altLang="ko-KR" dirty="0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6156176" y="4443000"/>
            <a:ext cx="451521" cy="5341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6607697" y="3645024"/>
            <a:ext cx="700607" cy="797976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516216" y="4797152"/>
            <a:ext cx="288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d</a:t>
            </a:r>
            <a:endParaRPr lang="ko-KR" altLang="en-US" sz="10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237920" y="4057238"/>
            <a:ext cx="422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3d</a:t>
            </a:r>
            <a:endParaRPr lang="ko-KR" altLang="en-US" sz="1000" b="1" dirty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628612"/>
            <a:ext cx="3168352" cy="2371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4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내적과 외적 비교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96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내적 </a:t>
            </a:r>
            <a:r>
              <a:rPr lang="en-US" altLang="ko-KR" dirty="0" smtClean="0"/>
              <a:t>vs </a:t>
            </a:r>
            <a:r>
              <a:rPr lang="ko-KR" altLang="en-US" dirty="0" smtClean="0"/>
              <a:t>외적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772457"/>
              </p:ext>
            </p:extLst>
          </p:nvPr>
        </p:nvGraphicFramePr>
        <p:xfrm>
          <a:off x="971600" y="2420888"/>
          <a:ext cx="7344817" cy="3816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373"/>
                <a:gridCol w="2894722"/>
                <a:gridCol w="2894722"/>
              </a:tblGrid>
              <a:tr h="511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내적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외적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302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명칭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Inner product,</a:t>
                      </a:r>
                      <a:r>
                        <a:rPr lang="en-US" altLang="ko-KR" sz="1200" baseline="0" dirty="0" smtClean="0"/>
                        <a:t> dot product, scalar product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Outer product, vector product, cross product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1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표기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.(Dot)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X(cross)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1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대상 벡터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 smtClean="0"/>
                        <a:t> n </a:t>
                      </a:r>
                      <a:r>
                        <a:rPr lang="ko-KR" altLang="en-US" sz="1200" baseline="0" dirty="0" smtClean="0"/>
                        <a:t>차원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 3 </a:t>
                      </a:r>
                      <a:r>
                        <a:rPr lang="ko-KR" altLang="en-US" sz="1200" dirty="0" smtClean="0"/>
                        <a:t>차원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3023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공식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 a</a:t>
                      </a:r>
                      <a:r>
                        <a:rPr lang="en-US" altLang="ko-KR" sz="700" dirty="0" smtClean="0"/>
                        <a:t>1 </a:t>
                      </a:r>
                      <a:r>
                        <a:rPr lang="en-US" altLang="ko-KR" sz="1200" dirty="0" smtClean="0"/>
                        <a:t>b</a:t>
                      </a:r>
                      <a:r>
                        <a:rPr lang="en-US" altLang="ko-KR" sz="700" dirty="0" smtClean="0"/>
                        <a:t>1 +</a:t>
                      </a:r>
                      <a:r>
                        <a:rPr lang="en-US" altLang="ko-KR" sz="700" baseline="-25000" dirty="0" smtClean="0"/>
                        <a:t> </a:t>
                      </a:r>
                      <a:r>
                        <a:rPr lang="en-US" altLang="ko-KR" sz="1200" dirty="0" smtClean="0"/>
                        <a:t>a</a:t>
                      </a:r>
                      <a:r>
                        <a:rPr lang="en-US" altLang="ko-KR" sz="700" dirty="0" smtClean="0"/>
                        <a:t>2 </a:t>
                      </a:r>
                      <a:r>
                        <a:rPr lang="en-US" altLang="ko-KR" sz="1200" dirty="0" smtClean="0"/>
                        <a:t>b</a:t>
                      </a:r>
                      <a:r>
                        <a:rPr lang="en-US" altLang="ko-KR" sz="700" dirty="0" smtClean="0"/>
                        <a:t>2 + …. + </a:t>
                      </a:r>
                      <a:r>
                        <a:rPr lang="en-US" altLang="ko-KR" sz="1200" dirty="0" smtClean="0"/>
                        <a:t>a</a:t>
                      </a:r>
                      <a:r>
                        <a:rPr lang="en-US" altLang="ko-KR" sz="700" dirty="0" smtClean="0"/>
                        <a:t>n </a:t>
                      </a:r>
                      <a:r>
                        <a:rPr lang="en-US" altLang="ko-KR" sz="1200" dirty="0" err="1" smtClean="0"/>
                        <a:t>b</a:t>
                      </a:r>
                      <a:r>
                        <a:rPr lang="en-US" altLang="ko-KR" sz="700" dirty="0" err="1" smtClean="0"/>
                        <a:t>n</a:t>
                      </a:r>
                      <a:r>
                        <a:rPr lang="en-US" altLang="ko-KR" sz="700" dirty="0" smtClean="0"/>
                        <a:t>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 (a</a:t>
                      </a:r>
                      <a:r>
                        <a:rPr lang="en-US" altLang="ko-KR" sz="700" dirty="0" smtClean="0"/>
                        <a:t>2</a:t>
                      </a:r>
                      <a:r>
                        <a:rPr lang="en-US" altLang="ko-KR" sz="1200" dirty="0" smtClean="0"/>
                        <a:t> b</a:t>
                      </a:r>
                      <a:r>
                        <a:rPr lang="en-US" altLang="ko-KR" sz="700" dirty="0" smtClean="0"/>
                        <a:t>3</a:t>
                      </a:r>
                      <a:r>
                        <a:rPr lang="en-US" altLang="ko-KR" sz="1200" dirty="0" smtClean="0"/>
                        <a:t> – a</a:t>
                      </a:r>
                      <a:r>
                        <a:rPr lang="en-US" altLang="ko-KR" sz="700" dirty="0" smtClean="0"/>
                        <a:t>3</a:t>
                      </a:r>
                      <a:r>
                        <a:rPr lang="en-US" altLang="ko-KR" sz="1200" dirty="0" smtClean="0"/>
                        <a:t> b</a:t>
                      </a:r>
                      <a:r>
                        <a:rPr lang="en-US" altLang="ko-KR" sz="700" dirty="0" smtClean="0"/>
                        <a:t>2,</a:t>
                      </a:r>
                      <a:r>
                        <a:rPr lang="en-US" altLang="ko-KR" sz="1200" dirty="0" smtClean="0"/>
                        <a:t> a</a:t>
                      </a:r>
                      <a:r>
                        <a:rPr lang="en-US" altLang="ko-KR" sz="700" dirty="0" smtClean="0"/>
                        <a:t>3</a:t>
                      </a:r>
                      <a:r>
                        <a:rPr lang="en-US" altLang="ko-KR" sz="1200" dirty="0" smtClean="0"/>
                        <a:t> b</a:t>
                      </a:r>
                      <a:r>
                        <a:rPr lang="en-US" altLang="ko-KR" sz="700" dirty="0" smtClean="0"/>
                        <a:t>1</a:t>
                      </a:r>
                      <a:r>
                        <a:rPr lang="en-US" altLang="ko-KR" sz="1200" dirty="0" smtClean="0"/>
                        <a:t> – a</a:t>
                      </a:r>
                      <a:r>
                        <a:rPr lang="en-US" altLang="ko-KR" sz="700" dirty="0" smtClean="0"/>
                        <a:t>1</a:t>
                      </a:r>
                      <a:r>
                        <a:rPr lang="en-US" altLang="ko-KR" sz="1200" dirty="0" smtClean="0"/>
                        <a:t> b</a:t>
                      </a:r>
                      <a:r>
                        <a:rPr lang="en-US" altLang="ko-KR" sz="700" dirty="0" smtClean="0"/>
                        <a:t>3,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en-US" altLang="ko-KR" sz="1200" dirty="0" smtClean="0"/>
                        <a:t>a</a:t>
                      </a:r>
                      <a:r>
                        <a:rPr lang="en-US" altLang="ko-KR" sz="700" dirty="0" smtClean="0"/>
                        <a:t>1</a:t>
                      </a:r>
                      <a:r>
                        <a:rPr lang="en-US" altLang="ko-KR" sz="1200" dirty="0" smtClean="0"/>
                        <a:t> b</a:t>
                      </a:r>
                      <a:r>
                        <a:rPr lang="en-US" altLang="ko-KR" sz="700" dirty="0" smtClean="0"/>
                        <a:t>2</a:t>
                      </a:r>
                      <a:r>
                        <a:rPr lang="en-US" altLang="ko-KR" sz="1200" dirty="0" smtClean="0"/>
                        <a:t> – a</a:t>
                      </a:r>
                      <a:r>
                        <a:rPr lang="en-US" altLang="ko-KR" sz="700" dirty="0" smtClean="0"/>
                        <a:t>2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en-US" altLang="ko-KR" sz="1200" baseline="0" dirty="0" smtClean="0"/>
                        <a:t>b</a:t>
                      </a:r>
                      <a:r>
                        <a:rPr lang="en-US" altLang="ko-KR" sz="700" baseline="0" dirty="0" smtClean="0"/>
                        <a:t>1)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119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|a||b| cos </a:t>
                      </a:r>
                      <a:r>
                        <a:rPr lang="ko-KR" altLang="en-US" sz="1200" dirty="0" smtClean="0"/>
                        <a:t>각도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|a||b|</a:t>
                      </a:r>
                      <a:r>
                        <a:rPr lang="en-US" altLang="ko-KR" sz="1200" baseline="0" dirty="0" smtClean="0"/>
                        <a:t> sin</a:t>
                      </a:r>
                      <a:r>
                        <a:rPr lang="ko-KR" altLang="en-US" sz="1200" baseline="0" dirty="0" smtClean="0"/>
                        <a:t>각도 </a:t>
                      </a:r>
                      <a:r>
                        <a:rPr lang="en-US" altLang="ko-KR" sz="1200" baseline="0" dirty="0" smtClean="0"/>
                        <a:t>n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1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결과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 scalar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 vector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63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스칼라</a:t>
            </a:r>
            <a:r>
              <a:rPr lang="ko-KR" altLang="en-US" dirty="0" err="1"/>
              <a:t>곱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23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내적 산식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내적</a:t>
            </a:r>
            <a:r>
              <a:rPr lang="en-US" altLang="ko-KR" dirty="0"/>
              <a:t>(Inner </a:t>
            </a:r>
            <a:r>
              <a:rPr lang="en-US" altLang="ko-KR" dirty="0" smtClean="0"/>
              <a:t>Product)</a:t>
            </a:r>
            <a:r>
              <a:rPr lang="ko-KR" altLang="en-US" dirty="0" smtClean="0"/>
              <a:t>산식은 </a:t>
            </a:r>
            <a:r>
              <a:rPr lang="ko-KR" altLang="en-US" dirty="0" err="1" smtClean="0"/>
              <a:t>두벡터의</a:t>
            </a:r>
            <a:r>
              <a:rPr lang="ko-KR" altLang="en-US" dirty="0" smtClean="0"/>
              <a:t> 크기에 </a:t>
            </a:r>
            <a:r>
              <a:rPr lang="en-US" altLang="ko-KR" dirty="0" smtClean="0"/>
              <a:t>cos</a:t>
            </a:r>
            <a:r>
              <a:rPr lang="ko-KR" altLang="en-US" dirty="0" smtClean="0"/>
              <a:t>각을 곱한 결과 또는 </a:t>
            </a:r>
            <a:r>
              <a:rPr lang="ko-KR" altLang="en-US" dirty="0" err="1" smtClean="0"/>
              <a:t>두벡터간의</a:t>
            </a:r>
            <a:r>
              <a:rPr lang="ko-KR" altLang="en-US" dirty="0" smtClean="0"/>
              <a:t> 원소들이 곱의 합산과 같은 결과 </a:t>
            </a:r>
            <a:endParaRPr lang="en-US" altLang="ko-KR" dirty="0"/>
          </a:p>
          <a:p>
            <a:pPr marL="457200" lvl="1" indent="0" fontAlgn="base">
              <a:buNone/>
            </a:pPr>
            <a:endParaRPr lang="ko-KR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744538" y="5165023"/>
            <a:ext cx="3888432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 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|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× |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× cos(θ)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Where: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</a:t>
            </a: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:</a:t>
            </a:r>
            <a:r>
              <a:rPr kumimoji="1" lang="en-US" altLang="ko-KR" sz="11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vector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</a:t>
            </a:r>
            <a:r>
              <a:rPr kumimoji="1" lang="en-US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en-US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크기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</a:t>
            </a: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:</a:t>
            </a:r>
            <a:r>
              <a:rPr kumimoji="1" lang="en-US" altLang="ko-KR" sz="11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vector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b</a:t>
            </a:r>
            <a:r>
              <a:rPr kumimoji="1" lang="en-US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en-US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크기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θ</a:t>
            </a: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: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and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b</a:t>
            </a:r>
            <a:r>
              <a:rPr kumimoji="1" lang="en-US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en-US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사이의 각</a:t>
            </a:r>
            <a:endParaRPr kumimoji="1" lang="ko-KR" altLang="ko-KR" sz="83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Verdana" pitchFamily="34" charset="0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22530" name="Picture 2" descr="https://www.mathsisfun.com/algebra/images/dot-product-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573016"/>
            <a:ext cx="156210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788024" y="5482390"/>
            <a:ext cx="374441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 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a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x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× b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x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+ a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y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× b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y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7" name="Picture 2" descr="https://www.mathsisfun.com/algebra/images/dot-product-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419577"/>
            <a:ext cx="15906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8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내적 수학적 예시 </a:t>
            </a:r>
            <a:r>
              <a:rPr lang="en-US" altLang="ko-KR" dirty="0" smtClean="0"/>
              <a:t>: 2 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두벡터에</a:t>
            </a:r>
            <a:r>
              <a:rPr lang="ko-KR" altLang="en-US" dirty="0" smtClean="0"/>
              <a:t> 내적 연산에 대한 수학적 처리 예시</a:t>
            </a:r>
            <a:endParaRPr lang="ko-KR" alt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779912" y="3573016"/>
            <a:ext cx="4608512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 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|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× |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× cos(θ)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10 × 13 × cos(59.5°)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10 × 13 × 0.5075...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65.98... = 66 (rounded)</a:t>
            </a:r>
            <a:endParaRPr kumimoji="1" lang="en-US" altLang="ko-KR" sz="1300" b="0" i="0" u="none" strike="noStrike" cap="none" normalizeH="0" baseline="0" dirty="0" smtClean="0">
              <a:ln>
                <a:noFill/>
              </a:ln>
              <a:solidFill>
                <a:srgbClr val="000088"/>
              </a:solidFill>
              <a:effectLst/>
              <a:latin typeface="Verdana" pitchFamily="34" charset="0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300" dirty="0">
              <a:solidFill>
                <a:srgbClr val="000088"/>
              </a:solidFill>
              <a:latin typeface="Verdana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a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x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× b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x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+ a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y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× b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y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-6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× 5 + 8 × 12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-30 + 96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66</a:t>
            </a:r>
            <a:endParaRPr kumimoji="1" lang="ko-KR" altLang="ko-KR" sz="121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Verdana" pitchFamily="34" charset="0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24580" name="Picture 4" descr="https://www.mathsisfun.com/algebra/images/dot-product-ex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429000"/>
            <a:ext cx="203835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50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차원 내적 예시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Dot </a:t>
            </a:r>
            <a:r>
              <a:rPr lang="ko-KR" altLang="en-US" dirty="0" smtClean="0"/>
              <a:t>연산을 통한 계산</a:t>
            </a:r>
            <a:endParaRPr lang="ko-KR" altLang="en-US" dirty="0"/>
          </a:p>
        </p:txBody>
      </p:sp>
      <p:pic>
        <p:nvPicPr>
          <p:cNvPr id="25602" name="Picture 2" descr="https://www.mathsisfun.com/algebra/images/dot-product-ex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73016"/>
            <a:ext cx="3019425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355976" y="414908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/>
              <a:t>a · b</a:t>
            </a:r>
            <a:r>
              <a:rPr lang="en-US" altLang="ko-KR" dirty="0"/>
              <a:t> = a</a:t>
            </a:r>
            <a:r>
              <a:rPr lang="en-US" altLang="ko-KR" baseline="-25000" dirty="0"/>
              <a:t>x</a:t>
            </a:r>
            <a:r>
              <a:rPr lang="en-US" altLang="ko-KR" dirty="0"/>
              <a:t> × </a:t>
            </a:r>
            <a:r>
              <a:rPr lang="en-US" altLang="ko-KR" dirty="0" err="1"/>
              <a:t>b</a:t>
            </a:r>
            <a:r>
              <a:rPr lang="en-US" altLang="ko-KR" baseline="-25000" dirty="0" err="1"/>
              <a:t>x</a:t>
            </a:r>
            <a:r>
              <a:rPr lang="en-US" altLang="ko-KR" dirty="0"/>
              <a:t> + a</a:t>
            </a:r>
            <a:r>
              <a:rPr lang="en-US" altLang="ko-KR" baseline="-25000" dirty="0"/>
              <a:t>y</a:t>
            </a:r>
            <a:r>
              <a:rPr lang="en-US" altLang="ko-KR" dirty="0"/>
              <a:t> × b</a:t>
            </a:r>
            <a:r>
              <a:rPr lang="en-US" altLang="ko-KR" baseline="-25000" dirty="0"/>
              <a:t>y</a:t>
            </a:r>
            <a:r>
              <a:rPr lang="en-US" altLang="ko-KR" dirty="0"/>
              <a:t> + </a:t>
            </a:r>
            <a:r>
              <a:rPr lang="en-US" altLang="ko-KR" dirty="0" err="1"/>
              <a:t>a</a:t>
            </a:r>
            <a:r>
              <a:rPr lang="en-US" altLang="ko-KR" baseline="-25000" dirty="0" err="1"/>
              <a:t>z</a:t>
            </a:r>
            <a:r>
              <a:rPr lang="en-US" altLang="ko-KR" dirty="0"/>
              <a:t> × </a:t>
            </a:r>
            <a:r>
              <a:rPr lang="en-US" altLang="ko-KR" dirty="0" err="1"/>
              <a:t>b</a:t>
            </a:r>
            <a:r>
              <a:rPr lang="en-US" altLang="ko-KR" baseline="-25000" dirty="0" err="1"/>
              <a:t>z</a:t>
            </a:r>
            <a:endParaRPr lang="en-US" altLang="ko-KR" dirty="0"/>
          </a:p>
          <a:p>
            <a:r>
              <a:rPr lang="en-US" altLang="ko-KR" b="1" dirty="0"/>
              <a:t>a · b</a:t>
            </a:r>
            <a:r>
              <a:rPr lang="en-US" altLang="ko-KR" dirty="0"/>
              <a:t> = 9 × 4 + 2 × 8 + 7 × 10</a:t>
            </a:r>
          </a:p>
          <a:p>
            <a:r>
              <a:rPr lang="en-US" altLang="ko-KR" b="1" dirty="0"/>
              <a:t>a · b</a:t>
            </a:r>
            <a:r>
              <a:rPr lang="en-US" altLang="ko-KR" dirty="0"/>
              <a:t> = 36 + 16 + 70</a:t>
            </a:r>
          </a:p>
          <a:p>
            <a:r>
              <a:rPr lang="en-US" altLang="ko-KR" b="1" dirty="0"/>
              <a:t>a · b</a:t>
            </a:r>
            <a:r>
              <a:rPr lang="en-US" altLang="ko-KR" dirty="0"/>
              <a:t> = 122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차원 내적 </a:t>
            </a:r>
            <a:r>
              <a:rPr lang="ko-KR" altLang="en-US" dirty="0" smtClean="0"/>
              <a:t>예시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두벡터</a:t>
            </a:r>
            <a:r>
              <a:rPr lang="ko-KR" altLang="en-US" dirty="0" smtClean="0"/>
              <a:t> 사이의 각 구하기</a:t>
            </a:r>
            <a:endParaRPr lang="ko-KR" altLang="en-US" dirty="0"/>
          </a:p>
        </p:txBody>
      </p:sp>
      <p:pic>
        <p:nvPicPr>
          <p:cNvPr id="25602" name="Picture 2" descr="https://www.mathsisfun.com/algebra/images/dot-product-ex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73016"/>
            <a:ext cx="3019425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211960" y="2852936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 smtClean="0"/>
              <a:t>a</a:t>
            </a:r>
            <a:r>
              <a:rPr lang="ko-KR" altLang="en-US" sz="1200" dirty="0" smtClean="0"/>
              <a:t>벡터의 크기</a:t>
            </a:r>
            <a:endParaRPr lang="en-US" altLang="ko-KR" sz="1200" dirty="0" smtClean="0"/>
          </a:p>
          <a:p>
            <a:r>
              <a:rPr lang="en-US" altLang="ko-KR" sz="1200" dirty="0" smtClean="0"/>
              <a:t>  |</a:t>
            </a:r>
            <a:r>
              <a:rPr lang="en-US" altLang="ko-KR" sz="1200" b="1" dirty="0"/>
              <a:t>a</a:t>
            </a:r>
            <a:r>
              <a:rPr lang="en-US" altLang="ko-KR" sz="1200" dirty="0"/>
              <a:t>| = √(4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 + 8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 + 10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 smtClean="0"/>
              <a:t>        = </a:t>
            </a:r>
            <a:r>
              <a:rPr lang="en-US" altLang="ko-KR" sz="1200" dirty="0"/>
              <a:t>√(16 + 64 + 100)</a:t>
            </a:r>
          </a:p>
          <a:p>
            <a:r>
              <a:rPr lang="en-US" altLang="ko-KR" sz="1200" dirty="0" smtClean="0"/>
              <a:t>        = </a:t>
            </a:r>
            <a:r>
              <a:rPr lang="en-US" altLang="ko-KR" sz="1200" dirty="0"/>
              <a:t>√</a:t>
            </a:r>
            <a:r>
              <a:rPr lang="en-US" altLang="ko-KR" sz="1200" dirty="0" smtClean="0"/>
              <a:t>180</a:t>
            </a:r>
          </a:p>
          <a:p>
            <a:r>
              <a:rPr lang="en-US" altLang="ko-KR" sz="1200" dirty="0" smtClean="0"/>
              <a:t>b</a:t>
            </a:r>
            <a:r>
              <a:rPr lang="ko-KR" altLang="en-US" sz="1200" dirty="0" smtClean="0"/>
              <a:t>벡터의 크기</a:t>
            </a:r>
            <a:endParaRPr lang="en-US" altLang="ko-KR" sz="1200" dirty="0"/>
          </a:p>
          <a:p>
            <a:r>
              <a:rPr lang="en-US" altLang="ko-KR" sz="1200" dirty="0" smtClean="0"/>
              <a:t>  |</a:t>
            </a:r>
            <a:r>
              <a:rPr lang="en-US" altLang="ko-KR" sz="1200" b="1" dirty="0" smtClean="0"/>
              <a:t>b</a:t>
            </a:r>
            <a:r>
              <a:rPr lang="en-US" altLang="ko-KR" sz="1200" dirty="0"/>
              <a:t>| = √(9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 + 2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 + 7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 smtClean="0"/>
              <a:t>       = </a:t>
            </a:r>
            <a:r>
              <a:rPr lang="en-US" altLang="ko-KR" sz="1200" dirty="0"/>
              <a:t>√(81 + 4 + 49)</a:t>
            </a:r>
          </a:p>
          <a:p>
            <a:r>
              <a:rPr lang="en-US" altLang="ko-KR" sz="1200" dirty="0" smtClean="0"/>
              <a:t>       = </a:t>
            </a:r>
            <a:r>
              <a:rPr lang="en-US" altLang="ko-KR" sz="1200" dirty="0"/>
              <a:t>√</a:t>
            </a:r>
            <a:r>
              <a:rPr lang="en-US" altLang="ko-KR" sz="1200" dirty="0" smtClean="0"/>
              <a:t>134</a:t>
            </a:r>
          </a:p>
          <a:p>
            <a:r>
              <a:rPr lang="ko-KR" altLang="en-US" sz="1200" dirty="0" smtClean="0"/>
              <a:t>내적 구하기</a:t>
            </a:r>
            <a:endParaRPr lang="en-US" altLang="ko-KR" sz="1200" dirty="0"/>
          </a:p>
          <a:p>
            <a:r>
              <a:rPr lang="en-US" altLang="ko-KR" sz="1200" dirty="0"/>
              <a:t> </a:t>
            </a:r>
            <a:r>
              <a:rPr lang="en-US" altLang="ko-KR" sz="1200" b="1" dirty="0"/>
              <a:t>a · b</a:t>
            </a:r>
            <a:r>
              <a:rPr lang="en-US" altLang="ko-KR" sz="1200" dirty="0"/>
              <a:t> = </a:t>
            </a:r>
            <a:r>
              <a:rPr lang="en-US" altLang="ko-KR" sz="1200" dirty="0" smtClean="0"/>
              <a:t>9*4+ 2*8+ 7*10 = 36+16+70 = 122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각 구하기</a:t>
            </a:r>
            <a:endParaRPr lang="en-US" altLang="ko-KR" sz="1200" dirty="0"/>
          </a:p>
          <a:p>
            <a:r>
              <a:rPr lang="en-US" altLang="ko-KR" sz="1200" b="1" dirty="0"/>
              <a:t>a · b</a:t>
            </a:r>
            <a:r>
              <a:rPr lang="en-US" altLang="ko-KR" sz="1200" dirty="0"/>
              <a:t> = |</a:t>
            </a:r>
            <a:r>
              <a:rPr lang="en-US" altLang="ko-KR" sz="1200" b="1" dirty="0"/>
              <a:t>a</a:t>
            </a:r>
            <a:r>
              <a:rPr lang="en-US" altLang="ko-KR" sz="1200" dirty="0"/>
              <a:t>| × |</a:t>
            </a:r>
            <a:r>
              <a:rPr lang="en-US" altLang="ko-KR" sz="1200" b="1" dirty="0"/>
              <a:t>b</a:t>
            </a:r>
            <a:r>
              <a:rPr lang="en-US" altLang="ko-KR" sz="1200" dirty="0"/>
              <a:t>| × cos(</a:t>
            </a:r>
            <a:r>
              <a:rPr lang="el-GR" altLang="ko-KR" sz="1200" dirty="0"/>
              <a:t>θ</a:t>
            </a:r>
            <a:r>
              <a:rPr lang="el-GR" altLang="ko-KR" sz="1200" dirty="0" smtClean="0"/>
              <a:t>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산식에 대입</a:t>
            </a:r>
            <a:endParaRPr lang="en-US" altLang="ko-KR" sz="1200" dirty="0" smtClean="0"/>
          </a:p>
          <a:p>
            <a:endParaRPr lang="el-GR" altLang="ko-KR" sz="1200" dirty="0"/>
          </a:p>
          <a:p>
            <a:r>
              <a:rPr lang="el-GR" altLang="ko-KR" sz="1200" dirty="0"/>
              <a:t>122 = √180 × √134 × </a:t>
            </a:r>
            <a:r>
              <a:rPr lang="en-US" altLang="ko-KR" sz="1200" dirty="0"/>
              <a:t>cos(</a:t>
            </a:r>
            <a:r>
              <a:rPr lang="el-GR" altLang="ko-KR" sz="1200" dirty="0"/>
              <a:t>θ)</a:t>
            </a:r>
          </a:p>
          <a:p>
            <a:r>
              <a:rPr lang="en-US" altLang="ko-KR" sz="1200" dirty="0"/>
              <a:t>cos(</a:t>
            </a:r>
            <a:r>
              <a:rPr lang="el-GR" altLang="ko-KR" sz="1200" dirty="0"/>
              <a:t>θ) = 122 / (√180 × √134)</a:t>
            </a:r>
          </a:p>
          <a:p>
            <a:r>
              <a:rPr lang="en-US" altLang="ko-KR" sz="1200" dirty="0"/>
              <a:t>cos(</a:t>
            </a:r>
            <a:r>
              <a:rPr lang="el-GR" altLang="ko-KR" sz="1200" dirty="0"/>
              <a:t>θ) = 0.7855...</a:t>
            </a:r>
          </a:p>
          <a:p>
            <a:r>
              <a:rPr lang="el-GR" altLang="ko-KR" sz="1200" dirty="0"/>
              <a:t>θ = </a:t>
            </a:r>
            <a:r>
              <a:rPr lang="en-US" altLang="ko-KR" sz="1200" dirty="0"/>
              <a:t>cos</a:t>
            </a:r>
            <a:r>
              <a:rPr lang="en-US" altLang="ko-KR" sz="1200" baseline="30000" dirty="0"/>
              <a:t>-1</a:t>
            </a:r>
            <a:r>
              <a:rPr lang="en-US" altLang="ko-KR" sz="1200" dirty="0"/>
              <a:t>(0.7855...) = 38.2...°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87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비율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160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비</a:t>
            </a:r>
            <a:r>
              <a:rPr lang="en-US" altLang="ko-KR" dirty="0"/>
              <a:t>(</a:t>
            </a:r>
            <a:r>
              <a:rPr lang="ko-KR" altLang="en-US" dirty="0"/>
              <a:t>比</a:t>
            </a:r>
            <a:r>
              <a:rPr lang="en-US" altLang="ko-KR" dirty="0"/>
              <a:t>, </a:t>
            </a:r>
            <a:r>
              <a:rPr lang="en-US" altLang="ko-KR" dirty="0" smtClean="0"/>
              <a:t>ratio</a:t>
            </a:r>
            <a:r>
              <a:rPr lang="en-US" altLang="ko-KR" dirty="0"/>
              <a:t>)</a:t>
            </a:r>
            <a:r>
              <a:rPr lang="ko-KR" altLang="en-US" dirty="0"/>
              <a:t>는 어떤 수가 다른 한 수의 몇 배인지를 나타내는 관계이다</a:t>
            </a:r>
            <a:r>
              <a:rPr lang="en-US" altLang="ko-KR" dirty="0"/>
              <a:t>. </a:t>
            </a:r>
            <a:r>
              <a:rPr lang="ko-KR" altLang="en-US" dirty="0"/>
              <a:t>이 배수를 비율</a:t>
            </a:r>
            <a:r>
              <a:rPr lang="en-US" altLang="ko-KR" dirty="0"/>
              <a:t>(</a:t>
            </a:r>
            <a:r>
              <a:rPr lang="ko-KR" altLang="en-US" dirty="0"/>
              <a:t>比率</a:t>
            </a:r>
            <a:r>
              <a:rPr lang="en-US" altLang="ko-KR" dirty="0"/>
              <a:t>, </a:t>
            </a:r>
            <a:r>
              <a:rPr lang="en-US" altLang="ko-KR" dirty="0" smtClean="0"/>
              <a:t>ratio</a:t>
            </a:r>
            <a:r>
              <a:rPr lang="en-US" altLang="ko-KR" dirty="0"/>
              <a:t>)</a:t>
            </a:r>
            <a:r>
              <a:rPr lang="ko-KR" altLang="en-US" dirty="0"/>
              <a:t>이라고 한다</a:t>
            </a:r>
            <a:r>
              <a:rPr lang="en-US" altLang="ko-KR" dirty="0"/>
              <a:t>.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1691680" y="3645024"/>
            <a:ext cx="5736502" cy="17281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dirty="0">
                <a:solidFill>
                  <a:schemeClr val="tx1"/>
                </a:solidFill>
              </a:rPr>
              <a:t>원주율</a:t>
            </a:r>
          </a:p>
          <a:p>
            <a:pPr lvl="2"/>
            <a:r>
              <a:rPr lang="ko-KR" altLang="en-US" dirty="0">
                <a:solidFill>
                  <a:schemeClr val="tx1"/>
                </a:solidFill>
              </a:rPr>
              <a:t>원의 지름에 대한 원주의 비율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</a:rPr>
              <a:t>백분율</a:t>
            </a:r>
          </a:p>
          <a:p>
            <a:pPr lvl="2"/>
            <a:r>
              <a:rPr lang="ko-KR" altLang="en-US" dirty="0">
                <a:solidFill>
                  <a:schemeClr val="tx1"/>
                </a:solidFill>
              </a:rPr>
              <a:t>수를 </a:t>
            </a:r>
            <a:r>
              <a:rPr lang="en-US" altLang="ko-KR" dirty="0">
                <a:solidFill>
                  <a:schemeClr val="tx1"/>
                </a:solidFill>
              </a:rPr>
              <a:t>100</a:t>
            </a:r>
            <a:r>
              <a:rPr lang="ko-KR" altLang="en-US" dirty="0">
                <a:solidFill>
                  <a:schemeClr val="tx1"/>
                </a:solidFill>
              </a:rPr>
              <a:t>과의 비로 나타내는 것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88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내적</a:t>
            </a:r>
            <a:r>
              <a:rPr lang="en-US" altLang="ko-KR" dirty="0" smtClean="0"/>
              <a:t>(dot)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9339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두벡터에</a:t>
            </a:r>
            <a:r>
              <a:rPr lang="ko-KR" altLang="en-US" sz="2800" dirty="0" smtClean="0"/>
              <a:t> 대한 내적</a:t>
            </a:r>
            <a:r>
              <a:rPr lang="en-US" altLang="ko-KR" sz="2800" dirty="0" smtClean="0"/>
              <a:t>(dot) </a:t>
            </a:r>
            <a:r>
              <a:rPr lang="ko-KR" altLang="en-US" sz="2800" dirty="0" smtClean="0"/>
              <a:t>연산은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같은 위치의 원소를 곱해서 합산함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ko-KR" altLang="en-US" sz="2800" dirty="0" err="1" smtClean="0"/>
              <a:t>두벡터의</a:t>
            </a:r>
            <a:r>
              <a:rPr lang="ko-KR" altLang="en-US" sz="2800" dirty="0" smtClean="0"/>
              <a:t> 곱셈은 단순히 원소를 곱해서 벡터를 유지</a:t>
            </a:r>
            <a:endParaRPr lang="en-US" altLang="ko-KR" sz="2800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645024"/>
            <a:ext cx="3672408" cy="2704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98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vdot</a:t>
            </a:r>
            <a:r>
              <a:rPr lang="en-US" altLang="ko-KR" dirty="0" smtClean="0"/>
              <a:t>: vector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벡터</a:t>
            </a:r>
            <a:r>
              <a:rPr lang="en-US" altLang="ko-KR" sz="2800" dirty="0" smtClean="0"/>
              <a:t>(2</a:t>
            </a:r>
            <a:r>
              <a:rPr lang="ko-KR" altLang="en-US" sz="2800" dirty="0" smtClean="0"/>
              <a:t>차원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일 경우도 스칼라</a:t>
            </a:r>
            <a:r>
              <a:rPr lang="en-US" altLang="ko-KR" sz="2800" dirty="0" smtClean="0"/>
              <a:t>(dot)</a:t>
            </a:r>
            <a:r>
              <a:rPr lang="ko-KR" altLang="en-US" sz="2800" dirty="0" smtClean="0"/>
              <a:t>로 처리</a:t>
            </a:r>
            <a:endParaRPr lang="en-US" altLang="ko-KR" sz="2800" dirty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380792"/>
            <a:ext cx="4320480" cy="256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7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Vector product(</a:t>
            </a:r>
            <a:r>
              <a:rPr lang="ko-KR" altLang="en-US" dirty="0" smtClean="0"/>
              <a:t>외적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70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</a:t>
            </a:r>
            <a:r>
              <a:rPr lang="ko-KR" altLang="en-US" dirty="0" smtClean="0"/>
              <a:t>외</a:t>
            </a:r>
            <a:r>
              <a:rPr lang="ko-KR" altLang="en-US" dirty="0"/>
              <a:t>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63335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벡터 </a:t>
            </a:r>
            <a:r>
              <a:rPr lang="en-US" altLang="ko-KR" dirty="0"/>
              <a:t>a </a:t>
            </a:r>
            <a:r>
              <a:rPr lang="ko-KR" altLang="en-US" dirty="0"/>
              <a:t>와 </a:t>
            </a:r>
            <a:r>
              <a:rPr lang="en-US" altLang="ko-KR" dirty="0"/>
              <a:t>b </a:t>
            </a:r>
            <a:r>
              <a:rPr lang="ko-KR" altLang="en-US" dirty="0"/>
              <a:t>의 외적은 </a:t>
            </a:r>
            <a:r>
              <a:rPr lang="en-US" altLang="ko-KR" dirty="0"/>
              <a:t>a × b </a:t>
            </a:r>
            <a:r>
              <a:rPr lang="ko-KR" altLang="en-US" dirty="0"/>
              <a:t>로 정의된다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457200" lvl="1" indent="0" fontAlgn="base">
              <a:buNone/>
            </a:pPr>
            <a:r>
              <a:rPr lang="ko-KR" altLang="en-US" dirty="0"/>
              <a:t>외적의 결과로 나온 벡터 </a:t>
            </a:r>
            <a:r>
              <a:rPr lang="en-US" altLang="ko-KR" dirty="0"/>
              <a:t>c </a:t>
            </a:r>
            <a:r>
              <a:rPr lang="ko-KR" altLang="en-US" dirty="0"/>
              <a:t>는 벡터 </a:t>
            </a:r>
            <a:r>
              <a:rPr lang="en-US" altLang="ko-KR" dirty="0"/>
              <a:t>a </a:t>
            </a:r>
            <a:r>
              <a:rPr lang="ko-KR" altLang="en-US" dirty="0"/>
              <a:t>와 </a:t>
            </a:r>
            <a:r>
              <a:rPr lang="en-US" altLang="ko-KR" dirty="0"/>
              <a:t>b </a:t>
            </a:r>
            <a:r>
              <a:rPr lang="ko-KR" altLang="en-US" dirty="0"/>
              <a:t>의 수직인 벡터로 오른손 법칙의 </a:t>
            </a:r>
            <a:r>
              <a:rPr lang="ko-KR" altLang="en-US" dirty="0" smtClean="0"/>
              <a:t>방향</a:t>
            </a:r>
            <a:endParaRPr lang="en-US" altLang="ko-KR" dirty="0"/>
          </a:p>
        </p:txBody>
      </p:sp>
      <p:pic>
        <p:nvPicPr>
          <p:cNvPr id="26626" name="Picture 2" descr="https://www.mathsisfun.com/algebra/images/vectors-ab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316303"/>
            <a:ext cx="11049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 descr="https://www.mathsisfun.com/algebra/images/cross-product-simpl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194026"/>
            <a:ext cx="154305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오른쪽 화살표 5"/>
          <p:cNvSpPr/>
          <p:nvPr/>
        </p:nvSpPr>
        <p:spPr>
          <a:xfrm>
            <a:off x="4139952" y="5013176"/>
            <a:ext cx="978408" cy="484632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91880" y="4283360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Vector product</a:t>
            </a:r>
          </a:p>
          <a:p>
            <a:pPr algn="ctr"/>
            <a:r>
              <a:rPr lang="en-US" altLang="ko-KR" dirty="0" smtClean="0"/>
              <a:t>Cross product</a:t>
            </a:r>
            <a:endParaRPr lang="ko-KR" altLang="en-US" dirty="0"/>
          </a:p>
        </p:txBody>
      </p:sp>
      <p:pic>
        <p:nvPicPr>
          <p:cNvPr id="26629" name="Picture 5" descr="A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6021288"/>
            <a:ext cx="20574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76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</a:t>
            </a:r>
            <a:r>
              <a:rPr lang="ko-KR" altLang="en-US" dirty="0" smtClean="0"/>
              <a:t>외적 산식 </a:t>
            </a:r>
            <a:r>
              <a:rPr lang="en-US" altLang="ko-KR" dirty="0" smtClean="0"/>
              <a:t>: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69724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벡터의 원소간의 </a:t>
            </a:r>
            <a:r>
              <a:rPr lang="en-US" altLang="ko-KR" dirty="0" smtClean="0"/>
              <a:t>cross </a:t>
            </a:r>
            <a:r>
              <a:rPr lang="ko-KR" altLang="en-US" dirty="0" smtClean="0"/>
              <a:t>적을 처리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1068962" y="2206605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v = [a1,a2]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u = [b1,b2]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01010" y="3502749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a1  a2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92288" y="4104732"/>
            <a:ext cx="199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b1  b2</a:t>
            </a:r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789042" y="3825914"/>
            <a:ext cx="360040" cy="3231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789042" y="3825914"/>
            <a:ext cx="288032" cy="255262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32044" y="4870901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a1*b2 – a2*b1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4716016" y="5013176"/>
            <a:ext cx="40324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Example: The cross product of </a:t>
            </a:r>
            <a:r>
              <a:rPr lang="en-US" altLang="ko-KR" sz="1000" b="1" dirty="0"/>
              <a:t>a</a:t>
            </a:r>
            <a:r>
              <a:rPr lang="en-US" altLang="ko-KR" sz="1000" dirty="0"/>
              <a:t> = (</a:t>
            </a:r>
            <a:r>
              <a:rPr lang="en-US" altLang="ko-KR" sz="1000" dirty="0" smtClean="0"/>
              <a:t>2,3) </a:t>
            </a:r>
            <a:r>
              <a:rPr lang="en-US" altLang="ko-KR" sz="1000" dirty="0"/>
              <a:t>and </a:t>
            </a:r>
            <a:r>
              <a:rPr lang="en-US" altLang="ko-KR" sz="1000" b="1" dirty="0"/>
              <a:t>b</a:t>
            </a:r>
            <a:r>
              <a:rPr lang="en-US" altLang="ko-KR" sz="1000" dirty="0"/>
              <a:t> = (</a:t>
            </a:r>
            <a:r>
              <a:rPr lang="en-US" altLang="ko-KR" sz="1000" dirty="0" smtClean="0"/>
              <a:t>5,6)</a:t>
            </a:r>
            <a:endParaRPr lang="en-US" altLang="ko-KR" sz="1000" dirty="0"/>
          </a:p>
          <a:p>
            <a:r>
              <a:rPr lang="en-US" altLang="ko-KR" sz="1000" dirty="0" smtClean="0"/>
              <a:t>c</a:t>
            </a:r>
            <a:r>
              <a:rPr lang="en-US" altLang="ko-KR" sz="1000" dirty="0"/>
              <a:t> = </a:t>
            </a:r>
            <a:r>
              <a:rPr lang="en-US" altLang="ko-KR" sz="1000" dirty="0" smtClean="0"/>
              <a:t>a</a:t>
            </a:r>
            <a:r>
              <a:rPr lang="en-US" altLang="ko-KR" sz="1000" baseline="-25000" dirty="0" smtClean="0"/>
              <a:t>1</a:t>
            </a:r>
            <a:r>
              <a:rPr lang="en-US" altLang="ko-KR" sz="1000" dirty="0" smtClean="0"/>
              <a:t>b</a:t>
            </a:r>
            <a:r>
              <a:rPr lang="en-US" altLang="ko-KR" sz="1000" baseline="-25000" dirty="0"/>
              <a:t>2</a:t>
            </a:r>
            <a:r>
              <a:rPr lang="en-US" altLang="ko-KR" sz="1000" dirty="0"/>
              <a:t> − </a:t>
            </a:r>
            <a:r>
              <a:rPr lang="en-US" altLang="ko-KR" sz="1000" dirty="0" smtClean="0"/>
              <a:t>a</a:t>
            </a:r>
            <a:r>
              <a:rPr lang="en-US" altLang="ko-KR" sz="1000" baseline="-25000" dirty="0" smtClean="0"/>
              <a:t>2</a:t>
            </a:r>
            <a:r>
              <a:rPr lang="en-US" altLang="ko-KR" sz="1000" dirty="0" smtClean="0"/>
              <a:t>b</a:t>
            </a:r>
            <a:r>
              <a:rPr lang="en-US" altLang="ko-KR" sz="1000" baseline="-25000" dirty="0"/>
              <a:t>1</a:t>
            </a:r>
            <a:r>
              <a:rPr lang="en-US" altLang="ko-KR" sz="1000" dirty="0"/>
              <a:t> = </a:t>
            </a:r>
            <a:r>
              <a:rPr lang="en-US" altLang="ko-KR" sz="1000" dirty="0" smtClean="0"/>
              <a:t>2×6− 3×5 </a:t>
            </a:r>
            <a:r>
              <a:rPr lang="en-US" altLang="ko-KR" sz="1000" dirty="0"/>
              <a:t>= </a:t>
            </a:r>
            <a:r>
              <a:rPr lang="en-US" altLang="ko-KR" sz="1000" dirty="0" smtClean="0"/>
              <a:t>−3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Answer: </a:t>
            </a:r>
            <a:r>
              <a:rPr lang="en-US" altLang="ko-KR" sz="1000" b="1" dirty="0"/>
              <a:t>a × b</a:t>
            </a:r>
            <a:r>
              <a:rPr lang="en-US" altLang="ko-KR" sz="1000" dirty="0"/>
              <a:t> = </a:t>
            </a:r>
            <a:r>
              <a:rPr lang="en-US" altLang="ko-KR" sz="1000" dirty="0" smtClean="0"/>
              <a:t>-3</a:t>
            </a:r>
            <a:endParaRPr lang="en-US" altLang="ko-KR" sz="1000" dirty="0"/>
          </a:p>
        </p:txBody>
      </p:sp>
      <p:pic>
        <p:nvPicPr>
          <p:cNvPr id="22" name="Picture 2" descr="https://www.mathsisfun.com/algebra/images/vectors-ab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340" y="3458245"/>
            <a:ext cx="11049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0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</a:t>
            </a:r>
            <a:r>
              <a:rPr lang="ko-KR" altLang="en-US" dirty="0" smtClean="0"/>
              <a:t>외적 산식 </a:t>
            </a:r>
            <a:r>
              <a:rPr lang="en-US" altLang="ko-KR" dirty="0" smtClean="0"/>
              <a:t>: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69724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벡터의 원소간의 </a:t>
            </a:r>
            <a:r>
              <a:rPr lang="en-US" altLang="ko-KR" dirty="0" smtClean="0"/>
              <a:t>cross </a:t>
            </a:r>
            <a:r>
              <a:rPr lang="ko-KR" altLang="en-US" dirty="0" smtClean="0"/>
              <a:t>적을 처리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1068962" y="2206605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v = [a1,a2,a3]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u = [b1,b2,b3]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01010" y="3502749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a2  a3  a1  a2</a:t>
            </a:r>
          </a:p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92288" y="4104732"/>
            <a:ext cx="1995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b2  b3  b1  b2</a:t>
            </a:r>
          </a:p>
          <a:p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789042" y="3825914"/>
            <a:ext cx="360040" cy="3231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789042" y="3825914"/>
            <a:ext cx="288032" cy="255262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297830" y="3825914"/>
            <a:ext cx="360040" cy="3231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H="1">
            <a:off x="2297830" y="3825914"/>
            <a:ext cx="283300" cy="278818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797154" y="3802358"/>
            <a:ext cx="360040" cy="3231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2797154" y="3802358"/>
            <a:ext cx="288032" cy="278818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32044" y="4870901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 </a:t>
            </a:r>
            <a:r>
              <a:rPr lang="ko-KR" altLang="en-US" dirty="0" smtClean="0"/>
              <a:t>측 </a:t>
            </a:r>
            <a:r>
              <a:rPr lang="en-US" altLang="ko-KR" dirty="0" smtClean="0"/>
              <a:t>: a2*b3 – a3*b2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332044" y="5252995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 </a:t>
            </a:r>
            <a:r>
              <a:rPr lang="ko-KR" altLang="en-US" dirty="0" smtClean="0"/>
              <a:t>측 </a:t>
            </a:r>
            <a:r>
              <a:rPr lang="en-US" altLang="ko-KR" dirty="0" smtClean="0"/>
              <a:t>: a3*b1 – a1*b2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332044" y="5692606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</a:t>
            </a:r>
            <a:r>
              <a:rPr lang="en-US" altLang="ko-KR" dirty="0" smtClean="0"/>
              <a:t> </a:t>
            </a:r>
            <a:r>
              <a:rPr lang="ko-KR" altLang="en-US" dirty="0" smtClean="0"/>
              <a:t>측 </a:t>
            </a:r>
            <a:r>
              <a:rPr lang="en-US" altLang="ko-KR" dirty="0" smtClean="0"/>
              <a:t>: a1*b2 – a2*b1</a:t>
            </a:r>
            <a:endParaRPr lang="ko-KR" altLang="en-US" dirty="0"/>
          </a:p>
        </p:txBody>
      </p:sp>
      <p:pic>
        <p:nvPicPr>
          <p:cNvPr id="28" name="Picture 2" descr="https://www.mathsisfun.com/algebra/images/cross-product-component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420888"/>
            <a:ext cx="2592288" cy="183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4716016" y="5013176"/>
            <a:ext cx="403244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Example: The cross product of </a:t>
            </a:r>
            <a:r>
              <a:rPr lang="en-US" altLang="ko-KR" sz="1000" b="1" dirty="0"/>
              <a:t>a</a:t>
            </a:r>
            <a:r>
              <a:rPr lang="en-US" altLang="ko-KR" sz="1000" dirty="0"/>
              <a:t> = (2,3,4) and </a:t>
            </a:r>
            <a:r>
              <a:rPr lang="en-US" altLang="ko-KR" sz="1000" b="1" dirty="0"/>
              <a:t>b</a:t>
            </a:r>
            <a:r>
              <a:rPr lang="en-US" altLang="ko-KR" sz="1000" dirty="0"/>
              <a:t> = (5,6,7)</a:t>
            </a:r>
          </a:p>
          <a:p>
            <a:r>
              <a:rPr lang="en-US" altLang="ko-KR" sz="1000" dirty="0"/>
              <a:t>c</a:t>
            </a:r>
            <a:r>
              <a:rPr lang="en-US" altLang="ko-KR" sz="1000" baseline="-25000" dirty="0"/>
              <a:t>x</a:t>
            </a:r>
            <a:r>
              <a:rPr lang="en-US" altLang="ko-KR" sz="1000" dirty="0"/>
              <a:t> =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y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z</a:t>
            </a:r>
            <a:r>
              <a:rPr lang="en-US" altLang="ko-KR" sz="1000" dirty="0"/>
              <a:t> −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z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y</a:t>
            </a:r>
            <a:r>
              <a:rPr lang="en-US" altLang="ko-KR" sz="1000" dirty="0"/>
              <a:t> = 3×7 − 4×6 = −3</a:t>
            </a:r>
          </a:p>
          <a:p>
            <a:r>
              <a:rPr lang="en-US" altLang="ko-KR" sz="1000" dirty="0"/>
              <a:t>c</a:t>
            </a:r>
            <a:r>
              <a:rPr lang="en-US" altLang="ko-KR" sz="1000" baseline="-25000" dirty="0"/>
              <a:t>y</a:t>
            </a:r>
            <a:r>
              <a:rPr lang="en-US" altLang="ko-KR" sz="1000" dirty="0"/>
              <a:t> =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z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x</a:t>
            </a:r>
            <a:r>
              <a:rPr lang="en-US" altLang="ko-KR" sz="1000" dirty="0"/>
              <a:t> −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x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z</a:t>
            </a:r>
            <a:r>
              <a:rPr lang="en-US" altLang="ko-KR" sz="1000" dirty="0"/>
              <a:t> = 4×5 − 2×7 = 6</a:t>
            </a:r>
          </a:p>
          <a:p>
            <a:r>
              <a:rPr lang="en-US" altLang="ko-KR" sz="1000" dirty="0" err="1"/>
              <a:t>c</a:t>
            </a:r>
            <a:r>
              <a:rPr lang="en-US" altLang="ko-KR" sz="1000" baseline="-25000" dirty="0" err="1"/>
              <a:t>z</a:t>
            </a:r>
            <a:r>
              <a:rPr lang="en-US" altLang="ko-KR" sz="1000" dirty="0"/>
              <a:t> =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x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y</a:t>
            </a:r>
            <a:r>
              <a:rPr lang="en-US" altLang="ko-KR" sz="1000" dirty="0"/>
              <a:t> −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y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x</a:t>
            </a:r>
            <a:r>
              <a:rPr lang="en-US" altLang="ko-KR" sz="1000" dirty="0"/>
              <a:t> = 2×6 − 3×5 = −3</a:t>
            </a:r>
          </a:p>
          <a:p>
            <a:r>
              <a:rPr lang="en-US" altLang="ko-KR" sz="1000" dirty="0"/>
              <a:t>Answer: </a:t>
            </a:r>
            <a:r>
              <a:rPr lang="en-US" altLang="ko-KR" sz="1000" b="1" dirty="0"/>
              <a:t>a × b</a:t>
            </a:r>
            <a:r>
              <a:rPr lang="en-US" altLang="ko-KR" sz="1000" dirty="0"/>
              <a:t> = (−3,6,−3)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79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외적 </a:t>
            </a:r>
            <a:r>
              <a:rPr lang="ko-KR" altLang="en-US" dirty="0" smtClean="0"/>
              <a:t>산식예</a:t>
            </a:r>
            <a:r>
              <a:rPr lang="ko-KR" altLang="en-US" dirty="0"/>
              <a:t>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9339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/>
              <a:t>두벡터에</a:t>
            </a:r>
            <a:r>
              <a:rPr lang="ko-KR" altLang="en-US" sz="2800" dirty="0"/>
              <a:t> 대한 </a:t>
            </a:r>
            <a:r>
              <a:rPr lang="ko-KR" altLang="en-US" sz="2800" dirty="0" smtClean="0"/>
              <a:t>외적</a:t>
            </a:r>
            <a:r>
              <a:rPr lang="en-US" altLang="ko-KR" sz="2800" dirty="0" smtClean="0"/>
              <a:t>(cross) </a:t>
            </a:r>
            <a:r>
              <a:rPr lang="ko-KR" altLang="en-US" sz="2800" dirty="0"/>
              <a:t>연산은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다</a:t>
            </a:r>
            <a:r>
              <a:rPr lang="ko-KR" altLang="en-US" sz="2800" dirty="0"/>
              <a:t>른</a:t>
            </a:r>
            <a:r>
              <a:rPr lang="ko-KR" altLang="en-US" sz="2800" dirty="0" smtClean="0"/>
              <a:t> </a:t>
            </a:r>
            <a:r>
              <a:rPr lang="ko-KR" altLang="en-US" sz="2800" dirty="0"/>
              <a:t>위치의 원소를 곱해서 </a:t>
            </a:r>
            <a:r>
              <a:rPr lang="ko-KR" altLang="en-US" sz="2800" dirty="0" smtClean="0"/>
              <a:t>뺄셈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en-US" altLang="ko-KR" sz="2800" dirty="0" smtClean="0"/>
              <a:t>2</a:t>
            </a:r>
            <a:r>
              <a:rPr lang="ko-KR" altLang="en-US" sz="2800" dirty="0" smtClean="0"/>
              <a:t>차원 벡터는 스칼라 값으로 나옴 </a:t>
            </a:r>
            <a:r>
              <a:rPr lang="en-US" altLang="ko-KR" sz="2800" dirty="0" smtClean="0"/>
              <a:t>3</a:t>
            </a:r>
            <a:r>
              <a:rPr lang="ko-KR" altLang="en-US" sz="2800" dirty="0" smtClean="0"/>
              <a:t>차원 </a:t>
            </a:r>
            <a:r>
              <a:rPr lang="ko-KR" altLang="en-US" sz="2800" dirty="0" smtClean="0"/>
              <a:t>벡터이상 </a:t>
            </a:r>
            <a:r>
              <a:rPr lang="ko-KR" altLang="en-US" sz="2800" dirty="0" smtClean="0"/>
              <a:t>표시 됨</a:t>
            </a:r>
            <a:endParaRPr lang="en-US" altLang="ko-KR" sz="2800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683201"/>
            <a:ext cx="4104456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72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Inner/outer </a:t>
            </a:r>
            <a:r>
              <a:rPr lang="ko-KR" altLang="en-US" dirty="0" smtClean="0"/>
              <a:t>함수 이해하기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18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inner </a:t>
            </a:r>
            <a:r>
              <a:rPr lang="en-US" altLang="ko-KR" dirty="0"/>
              <a:t> </a:t>
            </a:r>
            <a:r>
              <a:rPr lang="ko-KR" altLang="en-US" dirty="0" smtClean="0"/>
              <a:t>계산 방식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41847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400" dirty="0" smtClean="0"/>
              <a:t>A </a:t>
            </a:r>
            <a:r>
              <a:rPr lang="en-US" altLang="ko-KR" sz="2400" dirty="0"/>
              <a:t>= [[a1,b1</a:t>
            </a:r>
            <a:r>
              <a:rPr lang="en-US" altLang="ko-KR" sz="2400" dirty="0" smtClean="0"/>
              <a:t>] B </a:t>
            </a:r>
            <a:r>
              <a:rPr lang="en-US" altLang="ko-KR" sz="2400" dirty="0"/>
              <a:t>= [[a2,b2</a:t>
            </a:r>
            <a:r>
              <a:rPr lang="en-US" altLang="ko-KR" sz="2400" dirty="0" smtClean="0"/>
              <a:t>]]</a:t>
            </a:r>
          </a:p>
          <a:p>
            <a:pPr marL="457200" lvl="1" indent="0" fontAlgn="base">
              <a:buNone/>
            </a:pPr>
            <a:r>
              <a:rPr lang="en-US" altLang="ko-KR" sz="2400" dirty="0" err="1" smtClean="0"/>
              <a:t>numpy.inner</a:t>
            </a:r>
            <a:r>
              <a:rPr lang="en-US" altLang="ko-KR" sz="2400" dirty="0" smtClean="0"/>
              <a:t>(A,B</a:t>
            </a:r>
            <a:r>
              <a:rPr lang="en-US" altLang="ko-KR" sz="2400" dirty="0"/>
              <a:t>) </a:t>
            </a:r>
            <a:endParaRPr lang="en-US" altLang="ko-KR" sz="2400" dirty="0" smtClean="0"/>
          </a:p>
          <a:p>
            <a:pPr marL="457200" lvl="1" indent="0" fontAlgn="base">
              <a:buNone/>
            </a:pPr>
            <a:r>
              <a:rPr lang="en-US" altLang="ko-KR" sz="2400" dirty="0" smtClean="0"/>
              <a:t>array</a:t>
            </a:r>
            <a:r>
              <a:rPr lang="en-US" altLang="ko-KR" sz="2400" dirty="0"/>
              <a:t>([[a1*a2 + </a:t>
            </a:r>
            <a:r>
              <a:rPr lang="en-US" altLang="ko-KR" sz="2400" dirty="0" smtClean="0"/>
              <a:t>b1*b2]])</a:t>
            </a:r>
          </a:p>
          <a:p>
            <a:pPr marL="457200" lvl="1" indent="0" fontAlgn="base">
              <a:buNone/>
            </a:pPr>
            <a:r>
              <a:rPr lang="en-US" altLang="ko-KR" sz="2400" dirty="0" smtClean="0">
                <a:sym typeface="Wingdings" panose="05000000000000000000" pitchFamily="2" charset="2"/>
              </a:rPr>
              <a:t>[[1*4+0*1]]</a:t>
            </a:r>
            <a:endParaRPr lang="en-US" altLang="ko-KR" sz="2400" dirty="0"/>
          </a:p>
        </p:txBody>
      </p:sp>
      <p:sp>
        <p:nvSpPr>
          <p:cNvPr id="39" name="직사각형 38"/>
          <p:cNvSpPr/>
          <p:nvPr/>
        </p:nvSpPr>
        <p:spPr>
          <a:xfrm>
            <a:off x="1148071" y="4841164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1828598" y="4841164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059832" y="4841164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3740359" y="4841164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pSp>
        <p:nvGrpSpPr>
          <p:cNvPr id="51" name="그룹 50"/>
          <p:cNvGrpSpPr/>
          <p:nvPr/>
        </p:nvGrpSpPr>
        <p:grpSpPr>
          <a:xfrm>
            <a:off x="5733803" y="5233292"/>
            <a:ext cx="1119455" cy="402790"/>
            <a:chOff x="1763688" y="4221088"/>
            <a:chExt cx="1925214" cy="914400"/>
          </a:xfrm>
        </p:grpSpPr>
        <p:sp>
          <p:nvSpPr>
            <p:cNvPr id="66" name="직사각형 65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7412985" y="3979490"/>
            <a:ext cx="1119455" cy="402790"/>
            <a:chOff x="1763688" y="4221088"/>
            <a:chExt cx="1925214" cy="914400"/>
          </a:xfrm>
          <a:solidFill>
            <a:schemeClr val="bg2">
              <a:lumMod val="75000"/>
            </a:schemeClr>
          </a:solidFill>
        </p:grpSpPr>
        <p:sp>
          <p:nvSpPr>
            <p:cNvPr id="62" name="직사각형 61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sp>
        <p:nvSpPr>
          <p:cNvPr id="58" name="직사각형 57"/>
          <p:cNvSpPr/>
          <p:nvPr/>
        </p:nvSpPr>
        <p:spPr>
          <a:xfrm>
            <a:off x="7412986" y="5186858"/>
            <a:ext cx="531697" cy="40279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5652120" y="5205938"/>
            <a:ext cx="1226758" cy="41790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7350792" y="3933056"/>
            <a:ext cx="1253655" cy="47936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아래쪽 화살표 55"/>
          <p:cNvSpPr/>
          <p:nvPr/>
        </p:nvSpPr>
        <p:spPr>
          <a:xfrm>
            <a:off x="7508421" y="4876847"/>
            <a:ext cx="418567" cy="26348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아래쪽 화살표 56"/>
          <p:cNvSpPr/>
          <p:nvPr/>
        </p:nvSpPr>
        <p:spPr>
          <a:xfrm rot="16040858">
            <a:off x="7008589" y="5228933"/>
            <a:ext cx="312511" cy="35290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4644008" y="5222936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2627784" y="5222936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16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Inner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85280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벡터의 내부 곱한 것을 더해서 값을 표현</a:t>
            </a:r>
            <a:endParaRPr lang="en-US" altLang="ko-KR" sz="2800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006818"/>
            <a:ext cx="4032448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52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Python</a:t>
            </a:r>
            <a:br>
              <a:rPr lang="en-US" altLang="ko-KR" sz="6000" dirty="0" smtClean="0"/>
            </a:br>
            <a:r>
              <a:rPr lang="en-US" altLang="ko-KR" sz="6000" dirty="0" smtClean="0"/>
              <a:t>number</a:t>
            </a:r>
            <a:br>
              <a:rPr lang="en-US" altLang="ko-KR" sz="6000" dirty="0" smtClean="0"/>
            </a:br>
            <a:r>
              <a:rPr lang="en-US" altLang="ko-KR" sz="6000" dirty="0" smtClean="0"/>
              <a:t>data type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80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dot/inner: </a:t>
            </a:r>
            <a:r>
              <a:rPr lang="ko-KR" altLang="en-US" dirty="0" smtClean="0"/>
              <a:t>예시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벡터</a:t>
            </a:r>
            <a:r>
              <a:rPr lang="en-US" altLang="ko-KR" sz="2800" dirty="0" smtClean="0"/>
              <a:t>(2</a:t>
            </a:r>
            <a:r>
              <a:rPr lang="ko-KR" altLang="en-US" sz="2800" dirty="0" smtClean="0"/>
              <a:t>차원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일 경우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차원으로 표시</a:t>
            </a:r>
            <a:endParaRPr lang="en-US" altLang="ko-KR" sz="2800" dirty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852936"/>
            <a:ext cx="4896544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83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outer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9339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A = [[a1,b1</a:t>
            </a:r>
            <a:r>
              <a:rPr lang="en-US" altLang="ko-KR" dirty="0" smtClean="0"/>
              <a:t>]] </a:t>
            </a:r>
            <a:r>
              <a:rPr lang="en-US" altLang="ko-KR" dirty="0"/>
              <a:t>B = [[a2,b2</a:t>
            </a:r>
            <a:r>
              <a:rPr lang="en-US" altLang="ko-KR" dirty="0" smtClean="0"/>
              <a:t>]]</a:t>
            </a:r>
          </a:p>
          <a:p>
            <a:pPr marL="457200" lvl="1" indent="0" fontAlgn="base">
              <a:buNone/>
            </a:pPr>
            <a:r>
              <a:rPr lang="en-US" altLang="ko-KR" dirty="0" err="1" smtClean="0"/>
              <a:t>numpy.outer</a:t>
            </a:r>
            <a:r>
              <a:rPr lang="en-US" altLang="ko-KR" dirty="0" smtClean="0"/>
              <a:t>(A,B</a:t>
            </a:r>
            <a:r>
              <a:rPr lang="en-US" altLang="ko-KR" dirty="0"/>
              <a:t>) </a:t>
            </a:r>
          </a:p>
          <a:p>
            <a:pPr marL="457200" lvl="1" indent="0" fontAlgn="base">
              <a:buNone/>
            </a:pPr>
            <a:r>
              <a:rPr lang="en-US" altLang="ko-KR" dirty="0"/>
              <a:t>array([[a1*a2 </a:t>
            </a:r>
            <a:r>
              <a:rPr lang="en-US" altLang="ko-KR" dirty="0" smtClean="0"/>
              <a:t>, a1*b2][ b1*a2, b1*b2]])</a:t>
            </a:r>
          </a:p>
          <a:p>
            <a:pPr marL="457200" lvl="1" indent="0" fontAlgn="base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 [[1*4,1*1] [0*4+0*1]]</a:t>
            </a:r>
            <a:endParaRPr lang="en-US" altLang="ko-KR" dirty="0"/>
          </a:p>
        </p:txBody>
      </p:sp>
      <p:grpSp>
        <p:nvGrpSpPr>
          <p:cNvPr id="6" name="그룹 5"/>
          <p:cNvGrpSpPr/>
          <p:nvPr/>
        </p:nvGrpSpPr>
        <p:grpSpPr>
          <a:xfrm>
            <a:off x="1148071" y="4618339"/>
            <a:ext cx="1296144" cy="624633"/>
            <a:chOff x="1763688" y="4221088"/>
            <a:chExt cx="1925214" cy="914400"/>
          </a:xfrm>
        </p:grpSpPr>
        <p:sp>
          <p:nvSpPr>
            <p:cNvPr id="5" name="직사각형 4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987824" y="4618339"/>
            <a:ext cx="1296144" cy="624633"/>
            <a:chOff x="1763688" y="4221088"/>
            <a:chExt cx="1925214" cy="914400"/>
          </a:xfrm>
          <a:solidFill>
            <a:schemeClr val="bg2">
              <a:lumMod val="75000"/>
            </a:schemeClr>
          </a:solidFill>
        </p:grpSpPr>
        <p:sp>
          <p:nvSpPr>
            <p:cNvPr id="17" name="직사각형 16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364089" y="4684050"/>
            <a:ext cx="531697" cy="1012709"/>
            <a:chOff x="1763688" y="4221088"/>
            <a:chExt cx="914400" cy="1897221"/>
          </a:xfrm>
        </p:grpSpPr>
        <p:sp>
          <p:nvSpPr>
            <p:cNvPr id="23" name="직사각형 22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920233" y="3630526"/>
            <a:ext cx="1119455" cy="488093"/>
            <a:chOff x="1763688" y="4221088"/>
            <a:chExt cx="1925214" cy="914400"/>
          </a:xfrm>
          <a:solidFill>
            <a:schemeClr val="bg2">
              <a:lumMod val="75000"/>
            </a:schemeClr>
          </a:solidFill>
        </p:grpSpPr>
        <p:sp>
          <p:nvSpPr>
            <p:cNvPr id="28" name="직사각형 27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6948264" y="4643452"/>
            <a:ext cx="1119455" cy="1012709"/>
            <a:chOff x="1763688" y="4221088"/>
            <a:chExt cx="1925214" cy="1897221"/>
          </a:xfrm>
          <a:solidFill>
            <a:srgbClr val="7030A0"/>
          </a:solidFill>
        </p:grpSpPr>
        <p:sp>
          <p:nvSpPr>
            <p:cNvPr id="33" name="직사각형 32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5076056" y="4677153"/>
            <a:ext cx="1008112" cy="50640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7242646" y="4277605"/>
            <a:ext cx="418567" cy="319290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아래쪽 화살표 39"/>
          <p:cNvSpPr/>
          <p:nvPr/>
        </p:nvSpPr>
        <p:spPr>
          <a:xfrm rot="16200000">
            <a:off x="6295871" y="4733791"/>
            <a:ext cx="378695" cy="35290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535996" y="4738224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6793758" y="3561852"/>
            <a:ext cx="689321" cy="63124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517171" y="3571851"/>
            <a:ext cx="689321" cy="63124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95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outer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85280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벡터의 내부 곱한 것을 더해서 값을 표현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ko-KR" altLang="en-US" sz="2800" dirty="0" err="1" smtClean="0"/>
              <a:t>첫번째</a:t>
            </a:r>
            <a:r>
              <a:rPr lang="ko-KR" altLang="en-US" sz="2800" dirty="0" smtClean="0"/>
              <a:t> 벡터의 전치와 </a:t>
            </a:r>
            <a:r>
              <a:rPr lang="ko-KR" altLang="en-US" sz="2800" dirty="0" err="1" smtClean="0"/>
              <a:t>두번째</a:t>
            </a:r>
            <a:r>
              <a:rPr lang="ko-KR" altLang="en-US" sz="2800" dirty="0" smtClean="0"/>
              <a:t> 벡터와의 </a:t>
            </a:r>
            <a:r>
              <a:rPr lang="en-US" altLang="ko-KR" sz="2800" dirty="0" smtClean="0"/>
              <a:t>Dot </a:t>
            </a:r>
            <a:r>
              <a:rPr lang="ko-KR" altLang="en-US" sz="2800" dirty="0" smtClean="0"/>
              <a:t>연산과 같은 결과</a:t>
            </a:r>
            <a:endParaRPr lang="en-US" altLang="ko-KR" sz="2800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309035"/>
            <a:ext cx="432048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25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 fontScale="90000"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6700" dirty="0" smtClean="0"/>
              <a:t>matrix</a:t>
            </a:r>
            <a:r>
              <a:rPr lang="ko-KR" altLang="en-US" sz="6700" dirty="0" smtClean="0"/>
              <a:t>로</a:t>
            </a:r>
            <a:r>
              <a:rPr lang="en-US" altLang="ko-KR" sz="6700" dirty="0"/>
              <a:t> 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en-US" altLang="ko-KR" sz="6700" dirty="0" smtClean="0"/>
              <a:t>vector</a:t>
            </a:r>
            <a:r>
              <a:rPr lang="ko-KR" altLang="en-US" sz="6700" dirty="0" smtClean="0"/>
              <a:t> 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ko-KR" altLang="en-US" sz="6700" dirty="0" smtClean="0"/>
              <a:t>이해하기</a:t>
            </a: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27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벡터 산술연산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36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+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두 벡터 평행 이동해 </a:t>
            </a:r>
            <a:r>
              <a:rPr lang="ko-KR" altLang="en-US" dirty="0" err="1" smtClean="0"/>
              <a:t>평행사변형을</a:t>
            </a:r>
            <a:r>
              <a:rPr lang="ko-KR" altLang="en-US" dirty="0" smtClean="0"/>
              <a:t> 만든 후 가운데 벡터가 실제 덧셈한 벡터를 표시 </a:t>
            </a:r>
            <a:endParaRPr lang="en-US" altLang="ko-KR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6185874" y="5138142"/>
            <a:ext cx="92087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V="1">
            <a:off x="6184565" y="4323152"/>
            <a:ext cx="375270" cy="814990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6196304" y="4355552"/>
            <a:ext cx="1215422" cy="7825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936142" y="4618439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e</a:t>
            </a:r>
            <a:endParaRPr lang="ko-KR" altLang="en-US" sz="1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502944" y="5301208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d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6528665" y="4543449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f</a:t>
            </a:r>
            <a:endParaRPr lang="ko-KR" altLang="en-US" sz="1200" b="1" dirty="0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7106748" y="4355552"/>
            <a:ext cx="375270" cy="814990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473465" y="4730647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e</a:t>
            </a:r>
            <a:endParaRPr lang="ko-KR" altLang="en-US" sz="1200" b="1" dirty="0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6523831" y="4323152"/>
            <a:ext cx="92087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751835" y="3933056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d</a:t>
            </a:r>
            <a:endParaRPr lang="ko-KR" altLang="en-US" sz="1200" dirty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672298"/>
            <a:ext cx="3229347" cy="2400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7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-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두 벡터 </a:t>
            </a:r>
            <a:r>
              <a:rPr lang="ko-KR" altLang="en-US" dirty="0" smtClean="0"/>
              <a:t>반대 방향으로 평행 </a:t>
            </a:r>
            <a:r>
              <a:rPr lang="ko-KR" altLang="en-US" dirty="0"/>
              <a:t>이동해 </a:t>
            </a:r>
            <a:r>
              <a:rPr lang="ko-KR" altLang="en-US" dirty="0" err="1"/>
              <a:t>평행사변형을</a:t>
            </a:r>
            <a:r>
              <a:rPr lang="ko-KR" altLang="en-US" dirty="0"/>
              <a:t> 만든 후 가운데 벡터가 실제 덧셈한 벡터를 표시 </a:t>
            </a:r>
            <a:endParaRPr lang="en-US" altLang="ko-KR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7164288" y="4956315"/>
            <a:ext cx="920874" cy="0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V="1">
            <a:off x="7164288" y="4141325"/>
            <a:ext cx="375270" cy="8149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H="1" flipV="1">
            <a:off x="7539558" y="4221088"/>
            <a:ext cx="545604" cy="73522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>
            <a:off x="6243414" y="4956315"/>
            <a:ext cx="920874" cy="0"/>
          </a:xfrm>
          <a:prstGeom prst="straightConnector1">
            <a:avLst/>
          </a:prstGeom>
          <a:ln>
            <a:solidFill>
              <a:srgbClr val="7030A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 flipV="1">
            <a:off x="6310343" y="4135582"/>
            <a:ext cx="375270" cy="8149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 flipH="1" flipV="1">
            <a:off x="6624432" y="4215345"/>
            <a:ext cx="545604" cy="73522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372697" y="506713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e</a:t>
            </a:r>
            <a:endParaRPr lang="ko-KR" altLang="en-US" sz="10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6962971" y="4303388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d</a:t>
            </a:r>
            <a:endParaRPr lang="ko-KR" altLang="en-US" sz="10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7871455" y="4370918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g</a:t>
            </a:r>
            <a:endParaRPr lang="ko-KR" altLang="en-US" sz="10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6480212" y="506713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-e</a:t>
            </a:r>
            <a:endParaRPr lang="ko-KR" altLang="en-US" sz="1000" b="1" dirty="0"/>
          </a:p>
        </p:txBody>
      </p:sp>
      <p:cxnSp>
        <p:nvCxnSpPr>
          <p:cNvPr id="58" name="직선 화살표 연결선 57"/>
          <p:cNvCxnSpPr/>
          <p:nvPr/>
        </p:nvCxnSpPr>
        <p:spPr>
          <a:xfrm>
            <a:off x="6618684" y="4182893"/>
            <a:ext cx="920874" cy="0"/>
          </a:xfrm>
          <a:prstGeom prst="straightConnector1">
            <a:avLst/>
          </a:prstGeom>
          <a:ln>
            <a:solidFill>
              <a:srgbClr val="7030A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921288" y="3890146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-e</a:t>
            </a:r>
            <a:endParaRPr lang="ko-KR" altLang="en-US" sz="1000" b="1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388272"/>
            <a:ext cx="3456384" cy="2612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98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스칼</a:t>
            </a:r>
            <a:r>
              <a:rPr lang="ko-KR" altLang="en-US" dirty="0" err="1"/>
              <a:t>라</a:t>
            </a:r>
            <a:r>
              <a:rPr lang="ko-KR" altLang="en-US" dirty="0" err="1" smtClean="0"/>
              <a:t>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벡터를 </a:t>
            </a:r>
            <a:r>
              <a:rPr lang="ko-KR" altLang="en-US" dirty="0" smtClean="0"/>
              <a:t>스칼라 </a:t>
            </a:r>
            <a:r>
              <a:rPr lang="ko-KR" altLang="en-US" dirty="0" smtClean="0"/>
              <a:t>곱 만큼 커짐</a:t>
            </a:r>
            <a:endParaRPr lang="en-US" altLang="ko-KR" dirty="0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6156176" y="4443000"/>
            <a:ext cx="451521" cy="5341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6607697" y="3645024"/>
            <a:ext cx="700607" cy="797976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516216" y="4797152"/>
            <a:ext cx="288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d</a:t>
            </a:r>
            <a:endParaRPr lang="ko-KR" altLang="en-US" sz="10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237920" y="4057238"/>
            <a:ext cx="422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3d</a:t>
            </a:r>
            <a:endParaRPr lang="ko-KR" altLang="en-US" sz="1000" b="1" dirty="0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321376"/>
            <a:ext cx="3312368" cy="269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62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벡터 크기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32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</a:t>
            </a:r>
            <a:r>
              <a:rPr lang="ko-KR" altLang="en-US" dirty="0" smtClean="0"/>
              <a:t>크기 계산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9339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벡터의 크기</a:t>
            </a:r>
            <a:r>
              <a:rPr lang="en-US" altLang="ko-KR" sz="2800" dirty="0" smtClean="0"/>
              <a:t>(Magnitude)</a:t>
            </a:r>
            <a:r>
              <a:rPr lang="ko-KR" altLang="en-US" sz="2800" dirty="0" smtClean="0"/>
              <a:t>는 원소들의 제곱을 더하고 이에 대한 제곱근의 값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ko-KR" altLang="en-US" sz="2800" dirty="0" smtClean="0"/>
              <a:t>벡터의 </a:t>
            </a:r>
            <a:r>
              <a:rPr lang="ko-KR" altLang="en-US" sz="2800" dirty="0"/>
              <a:t>크기는 </a:t>
            </a:r>
            <a:r>
              <a:rPr lang="en-US" altLang="ko-KR" sz="2800" dirty="0"/>
              <a:t>x</a:t>
            </a:r>
            <a:r>
              <a:rPr lang="ko-KR" altLang="en-US" sz="2800" dirty="0"/>
              <a:t>축의 변위와 </a:t>
            </a:r>
            <a:r>
              <a:rPr lang="en-US" altLang="ko-KR" sz="2800" dirty="0"/>
              <a:t>y</a:t>
            </a:r>
            <a:r>
              <a:rPr lang="ko-KR" altLang="en-US" sz="2800" dirty="0"/>
              <a:t>축의 변위를 이용하여 피타고라스 </a:t>
            </a:r>
            <a:r>
              <a:rPr lang="ko-KR" altLang="en-US" sz="2800" dirty="0" smtClean="0"/>
              <a:t>정리</a:t>
            </a:r>
            <a:endParaRPr lang="en-US" altLang="ko-KR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300569"/>
            <a:ext cx="2506663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515358"/>
            <a:ext cx="3848100" cy="3009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56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Numeric Type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61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vector</a:t>
            </a:r>
            <a:r>
              <a:rPr lang="ko-KR" altLang="en-US" dirty="0" smtClean="0"/>
              <a:t> 내적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66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내적</a:t>
            </a:r>
            <a:r>
              <a:rPr lang="en-US" altLang="ko-KR" dirty="0" smtClean="0"/>
              <a:t>(dot)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두벡터에</a:t>
            </a:r>
            <a:r>
              <a:rPr lang="ko-KR" altLang="en-US" sz="2800" dirty="0" smtClean="0"/>
              <a:t> 대한 내적</a:t>
            </a:r>
            <a:r>
              <a:rPr lang="en-US" altLang="ko-KR" sz="2800" dirty="0" smtClean="0"/>
              <a:t>(dot) </a:t>
            </a:r>
            <a:r>
              <a:rPr lang="ko-KR" altLang="en-US" sz="2800" dirty="0" smtClean="0"/>
              <a:t>연산은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같은 위치의 원소를 곱해서 합산함</a:t>
            </a:r>
            <a:endParaRPr lang="en-US" altLang="ko-KR" sz="2800" dirty="0" smtClean="0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212976"/>
            <a:ext cx="3744416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61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vector</a:t>
            </a:r>
            <a:r>
              <a:rPr lang="ko-KR" altLang="en-US" dirty="0" smtClean="0"/>
              <a:t> </a:t>
            </a:r>
            <a:r>
              <a:rPr lang="ko-KR" altLang="en-US" dirty="0"/>
              <a:t>외</a:t>
            </a:r>
            <a:r>
              <a:rPr lang="ko-KR" altLang="en-US" dirty="0" smtClean="0"/>
              <a:t>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56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</a:t>
            </a:r>
            <a:r>
              <a:rPr lang="ko-KR" altLang="en-US" dirty="0" smtClean="0"/>
              <a:t>외</a:t>
            </a:r>
            <a:r>
              <a:rPr lang="ko-KR" altLang="en-US" dirty="0"/>
              <a:t>적</a:t>
            </a:r>
            <a:r>
              <a:rPr lang="en-US" altLang="ko-KR" dirty="0" smtClean="0"/>
              <a:t>(cross)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9339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/>
              <a:t>두벡터에</a:t>
            </a:r>
            <a:r>
              <a:rPr lang="ko-KR" altLang="en-US" sz="2800" dirty="0"/>
              <a:t> 대한 </a:t>
            </a:r>
            <a:r>
              <a:rPr lang="ko-KR" altLang="en-US" sz="2800" dirty="0" smtClean="0"/>
              <a:t>외적</a:t>
            </a:r>
            <a:r>
              <a:rPr lang="en-US" altLang="ko-KR" sz="2800" dirty="0" smtClean="0"/>
              <a:t>(cross) </a:t>
            </a:r>
            <a:r>
              <a:rPr lang="ko-KR" altLang="en-US" sz="2800" dirty="0"/>
              <a:t>연산은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다</a:t>
            </a:r>
            <a:r>
              <a:rPr lang="ko-KR" altLang="en-US" sz="2800" dirty="0"/>
              <a:t>른</a:t>
            </a:r>
            <a:r>
              <a:rPr lang="ko-KR" altLang="en-US" sz="2800" dirty="0" smtClean="0"/>
              <a:t> </a:t>
            </a:r>
            <a:r>
              <a:rPr lang="ko-KR" altLang="en-US" sz="2800" dirty="0"/>
              <a:t>위치의 원소를 곱해서 </a:t>
            </a:r>
            <a:r>
              <a:rPr lang="ko-KR" altLang="en-US" sz="2800" dirty="0" smtClean="0"/>
              <a:t>뺄셈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en-US" altLang="ko-KR" sz="2800" dirty="0" smtClean="0"/>
              <a:t>2</a:t>
            </a:r>
            <a:r>
              <a:rPr lang="ko-KR" altLang="en-US" sz="2800" dirty="0" smtClean="0"/>
              <a:t>차원 벡터는 </a:t>
            </a:r>
            <a:r>
              <a:rPr lang="en-US" altLang="ko-KR" sz="2800" dirty="0" smtClean="0"/>
              <a:t>array</a:t>
            </a:r>
            <a:r>
              <a:rPr lang="ko-KR" altLang="en-US" sz="2800" dirty="0" smtClean="0"/>
              <a:t>로 나옴 </a:t>
            </a:r>
            <a:r>
              <a:rPr lang="en-US" altLang="ko-KR" sz="2800" dirty="0" smtClean="0"/>
              <a:t>3</a:t>
            </a:r>
            <a:r>
              <a:rPr lang="ko-KR" altLang="en-US" sz="2800" dirty="0" err="1" smtClean="0"/>
              <a:t>차원이상으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matrix</a:t>
            </a:r>
            <a:r>
              <a:rPr lang="ko-KR" altLang="en-US" sz="2800" dirty="0" smtClean="0"/>
              <a:t>로 표시 됨</a:t>
            </a:r>
            <a:endParaRPr lang="en-US" altLang="ko-KR" sz="2800" dirty="0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643268"/>
            <a:ext cx="4320480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0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 fontScale="90000"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6700" dirty="0" smtClean="0"/>
              <a:t>행렬 </a:t>
            </a:r>
            <a:r>
              <a:rPr lang="en-US" altLang="ko-KR" sz="6700" dirty="0"/>
              <a:t> 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ko-KR" altLang="en-US" sz="6700" dirty="0" smtClean="0"/>
              <a:t>이해하기</a:t>
            </a: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18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행렬이란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4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매트릭스라고도 하는데 행렬의 가로 줄을 행</a:t>
            </a:r>
            <a:r>
              <a:rPr lang="en-US" altLang="ko-KR" sz="2800" dirty="0"/>
              <a:t>, </a:t>
            </a:r>
            <a:r>
              <a:rPr lang="ko-KR" altLang="en-US" sz="2800" dirty="0"/>
              <a:t>세로 줄을 </a:t>
            </a:r>
            <a:r>
              <a:rPr lang="ko-KR" altLang="en-US" sz="2800" dirty="0" smtClean="0"/>
              <a:t>열로 표시함</a:t>
            </a:r>
            <a:endParaRPr lang="ko-KR" altLang="en-US" sz="2800" dirty="0"/>
          </a:p>
        </p:txBody>
      </p:sp>
      <p:pic>
        <p:nvPicPr>
          <p:cNvPr id="35842" name="Picture 2" descr="http://cfile8.uf.tistory.com/original/123F40044B5CF5BCC17A1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356992"/>
            <a:ext cx="5184576" cy="281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58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Diagonal matrix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52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대각행렬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/>
              <a:t>정사각행렬</a:t>
            </a:r>
            <a:r>
              <a:rPr lang="ko-KR" altLang="en-US" sz="2800" dirty="0"/>
              <a:t> </a:t>
            </a:r>
            <a:r>
              <a:rPr lang="en-US" altLang="ko-KR" sz="2800" dirty="0"/>
              <a:t>A</a:t>
            </a:r>
            <a:r>
              <a:rPr lang="ko-KR" altLang="en-US" sz="2800" dirty="0"/>
              <a:t>＝</a:t>
            </a:r>
            <a:r>
              <a:rPr lang="en-US" altLang="ko-KR" sz="2800" dirty="0"/>
              <a:t>(</a:t>
            </a:r>
            <a:r>
              <a:rPr lang="en-US" altLang="ko-KR" sz="2800" dirty="0" err="1"/>
              <a:t>aij</a:t>
            </a:r>
            <a:r>
              <a:rPr lang="en-US" altLang="ko-KR" sz="2800" dirty="0"/>
              <a:t>)(</a:t>
            </a:r>
            <a:r>
              <a:rPr lang="en-US" altLang="ko-KR" sz="2800" dirty="0" err="1"/>
              <a:t>i</a:t>
            </a:r>
            <a:r>
              <a:rPr lang="en-US" altLang="ko-KR" sz="2800" dirty="0"/>
              <a:t>, j</a:t>
            </a:r>
            <a:r>
              <a:rPr lang="ko-KR" altLang="en-US" sz="2800" dirty="0"/>
              <a:t>＝</a:t>
            </a:r>
            <a:r>
              <a:rPr lang="en-US" altLang="ko-KR" sz="2800" dirty="0"/>
              <a:t>1, 2, 3,…, n)</a:t>
            </a:r>
            <a:r>
              <a:rPr lang="ko-KR" altLang="en-US" sz="2800" dirty="0"/>
              <a:t>의 원소 </a:t>
            </a:r>
            <a:r>
              <a:rPr lang="en-US" altLang="ko-KR" sz="2800" dirty="0" err="1"/>
              <a:t>aij</a:t>
            </a:r>
            <a:r>
              <a:rPr lang="ko-KR" altLang="en-US" sz="2800" dirty="0"/>
              <a:t>가 </a:t>
            </a:r>
            <a:r>
              <a:rPr lang="en-US" altLang="ko-KR" sz="2800" dirty="0" err="1"/>
              <a:t>aij</a:t>
            </a:r>
            <a:r>
              <a:rPr lang="en-US" altLang="ko-KR" sz="2800" dirty="0"/>
              <a:t>=0(</a:t>
            </a:r>
            <a:r>
              <a:rPr lang="en-US" altLang="ko-KR" sz="2800" dirty="0" err="1"/>
              <a:t>i≠j</a:t>
            </a:r>
            <a:r>
              <a:rPr lang="en-US" altLang="ko-KR" sz="2800" dirty="0"/>
              <a:t>)</a:t>
            </a:r>
            <a:r>
              <a:rPr lang="ko-KR" altLang="en-US" sz="2800" dirty="0"/>
              <a:t>을 </a:t>
            </a:r>
            <a:r>
              <a:rPr lang="ko-KR" altLang="en-US" sz="2800" dirty="0" smtClean="0"/>
              <a:t>만족시키는 행렬</a:t>
            </a:r>
            <a:endParaRPr lang="en-US" altLang="ko-KR" sz="2800" dirty="0"/>
          </a:p>
          <a:p>
            <a:r>
              <a:rPr lang="en-US" altLang="ko-KR" sz="2800" dirty="0" smtClean="0"/>
              <a:t>A</a:t>
            </a:r>
            <a:r>
              <a:rPr lang="ko-KR" altLang="en-US" sz="2800" dirty="0"/>
              <a:t>의 </a:t>
            </a:r>
            <a:r>
              <a:rPr lang="ko-KR" altLang="en-US" sz="2800" dirty="0" err="1"/>
              <a:t>주대각선</a:t>
            </a:r>
            <a:r>
              <a:rPr lang="ko-KR" altLang="en-US" sz="2800" dirty="0"/>
              <a:t> 위에 있는 원소</a:t>
            </a:r>
            <a:r>
              <a:rPr lang="en-US" altLang="ko-KR" sz="2800" dirty="0"/>
              <a:t>(</a:t>
            </a:r>
            <a:r>
              <a:rPr lang="ko-KR" altLang="en-US" sz="2800" dirty="0"/>
              <a:t>대각선원소</a:t>
            </a:r>
            <a:r>
              <a:rPr lang="en-US" altLang="ko-KR" sz="2800" dirty="0"/>
              <a:t>) </a:t>
            </a:r>
            <a:r>
              <a:rPr lang="en-US" altLang="ko-KR" sz="2800" dirty="0" err="1"/>
              <a:t>aij</a:t>
            </a:r>
            <a:r>
              <a:rPr lang="en-US" altLang="ko-KR" sz="2800" dirty="0"/>
              <a:t>(</a:t>
            </a:r>
            <a:r>
              <a:rPr lang="en-US" altLang="ko-KR" sz="2800" dirty="0" err="1"/>
              <a:t>i</a:t>
            </a:r>
            <a:r>
              <a:rPr lang="ko-KR" altLang="en-US" sz="2800" dirty="0"/>
              <a:t>＝</a:t>
            </a:r>
            <a:r>
              <a:rPr lang="en-US" altLang="ko-KR" sz="2800" dirty="0"/>
              <a:t>j) </a:t>
            </a:r>
            <a:r>
              <a:rPr lang="ko-KR" altLang="en-US" sz="2800" dirty="0"/>
              <a:t>외의 원소 </a:t>
            </a:r>
            <a:r>
              <a:rPr lang="en-US" altLang="ko-KR" sz="2800" dirty="0" err="1"/>
              <a:t>aij</a:t>
            </a:r>
            <a:r>
              <a:rPr lang="en-US" altLang="ko-KR" sz="2800" dirty="0"/>
              <a:t>(</a:t>
            </a:r>
            <a:r>
              <a:rPr lang="en-US" altLang="ko-KR" sz="2800" dirty="0" err="1"/>
              <a:t>i≠j</a:t>
            </a:r>
            <a:r>
              <a:rPr lang="en-US" altLang="ko-KR" sz="2800" dirty="0"/>
              <a:t>)</a:t>
            </a:r>
            <a:r>
              <a:rPr lang="ko-KR" altLang="en-US" sz="2800" dirty="0"/>
              <a:t>가 모두 </a:t>
            </a:r>
            <a:r>
              <a:rPr lang="en-US" altLang="ko-KR" sz="2800" dirty="0"/>
              <a:t>0</a:t>
            </a:r>
            <a:r>
              <a:rPr lang="ko-KR" altLang="en-US" sz="2800" dirty="0"/>
              <a:t>인 </a:t>
            </a:r>
            <a:r>
              <a:rPr lang="ko-KR" altLang="en-US" sz="2800" dirty="0" smtClean="0"/>
              <a:t>행렬</a:t>
            </a:r>
            <a:endParaRPr lang="ko-KR" altLang="en-US" sz="2800" dirty="0"/>
          </a:p>
        </p:txBody>
      </p:sp>
      <p:sp>
        <p:nvSpPr>
          <p:cNvPr id="4" name="AutoShape 7" descr="data:image/jpeg;base64,/9j/4AAQSkZJRgABAQAAAQABAAD/2wCEAAkGBxISEhQTExQWFhUWFhcbGBQVGBgVGRwUFhgZHRojHBcaHCggGBslHhobITEhJTUrLi8uGB8zOj8sNygtLisBCgoKDA0OFRAQFzQfHB0sNDc3LCwsLCwrLDYyLC01MjQsLCwrLCwsLCwsLCwrLCwsLCwsLCswOCwsLCwsLCs3K//AABEIAGsAvgMBIgACEQEDEQH/xAAbAAEAAwEBAQEAAAAAAAAAAAAAAwQFAgEGB//EADUQAAIBAwMCAwYGAgEFAAAAAAECAwAREgQFIRMxIkFRBjIzYXOyQnFygZGzFCNSFTREocH/xAAVAQEBAAAAAAAAAAAAAAAAAAAAAf/EABgRAQADAQAAAAAAAAAAAAAAAAABETEh/9oADAMBAAIRAxEAPwD9xpSlApSlApSlApSlBUg3KJ3aNSSykg+F8QR3Gdsb/K9Wr1j6DULHFKzdv8iUADklmlKqAPMliAPzrnbt7zaVZVjiEUiRZdYNlM4DBOQLNi8XHmzsBfG7BtXr2vmds3HCVuoQE1EzGNnlv4hhGqqje4rYrxe5d24Fxf6UUHtKVm7yx/0pcgSS4NYkHHpyNYEci5UdvK9BpUrP2OQtGbm+MsyAnk4xyMq3PmbAc1oUCleM1gT6VRg3VH6dklHUjMgyjdbAY8NceB/ELKbE2PoaC/SodHqRLGsgDAMoIDqUYA/8lblT8jU1ApWb7QzskIKmxabToT54yzxxtb0OLGx8jXGxyHLUxXJWGYIlySQhghksWPJ8UjcnytQWtduMcNs8hcE3VHcWHe5VTb96sxuGAINwQCD8jUG5D/VJ+hvtNNt+DF9NPtFBZpSlApSlApSlApSlBkbfpUljlRxdTqJTa5HKykggjkEEA3HpUWu2JViK6aONSZoZGyJUHpzLKeQrHkhvLu7HuTe1snuyfXm/sNWNx1ZjUWXJ3bFFJxBcgnlrHEWBJNieOATxQZe47KuFoEjD9SBruzDwQzJJiGsxC+AgKPCMia3RVfQanqJe1iGZWF72ZCVax8xcd6s0CotTp1kUq4uD5fkbggjkEEAgjkEA1IxqvpNYkq5Rurrx4kYMOQGHIJHKsD+RFBNDEqKFUWAFgB6V3WZtu6iWSaM4Bo3IUBwzNGLDMrYFB1BJHbkXjNia06BXlq9pQBSlKDiWMMpVgCpBBB5BB71zptOsahUFlF+O/JNySTySSSSTySSa6lJCkiwNu57fv8qrbRO0kMTu0bsyKS8JJiYkC5Qkm6HuOTxQd7j8KT9Dfaabb8GL6afaKbj8KT9Dfaabb8GL6afaKCTUzrGjO5sqKWY+iqLk/wAVlar2k08ekXWEs0BQPmgyshANyAb/AC4p7RiVljjiU3aRCXKZogjYN4l6iMbkC2J8vTv8Xue1a4aLctAIDIr86Z4gEQiXxOmDyExqrXtckWewsFoPu9LvMckzQWdJVjEmDrYmMsVuCCQeRb+K0ga+X2TSSrrZpOnJ0nhjHUns0gkDOMEIJPTx8RB4yb5mra6HU9XKwwzv/wB1L7uX/Do27fhvbyv50E+t3xIpkgKSGSRXZAq3DLHjnY38sl7+vnXLe0WnGlk1ZciKPMOSDdWjYqwK97hgRWR7RaSSTX6SRY5zHDFqVd4iFOUvRKAeIE+41/yqrtm36pYNNpjGqYvMzSSRiVTHeRU6oWVCZnVs3PuklrjkUH28TggEEEEAgg3BB7EHzFd18r7HwaqPSyaaZCGhZ0hkLFRJDz0yDdmS18eciMQeb1obXo9Qr3kAxsf/ACJJef0NEo/e9BY2T3ZPrzf2Gptz0zOFKWzjcOobhSQCLMQCQCCRcXsbGxtYw7J7sn15v7DVzWapIo3kkYKiKzMx7BFBLE/kATQR7bpTGhBN2ZndrdsnYsQPkL2q1XEModQym6sAQfUEXFd0GdvGlkkRQgU+MF0clVdLG4JCni5BtaxxseDXz6TPohFHLqIOvPqicQoTq9WZFY8nI4q3AHIPTUswUlvsDXDcDk8UHzP+G2nR55pYYEjViZAMjkxGcju1hmVAVVIaxAJMnCjd2bV9WCOS6tmoOS8gg9iCOP44rvQatJo0liYMjqGVhexUjgi9WqDl1uCPWqMG1InTs0h6cZjGUjtdWtctdvG3hHiNzyfU1fZrAk9hUGh1sc0aSxtkjqGVh2KsLg/vQe6LTCKNY1LEIAAWYu1h6sxJY/M1PQUoOJQSCBa9vPt+/wAqr7VC6RRq4jDqihhCCsYYDnBTyF9B6VZdwASewFz+QqLQ6xJo0ljYMjqGVh2KsLg8+ooOdx+FJ+hvtNNt+DF9NPtFNx+FJ+hvtNNt+DF9NPtFBYxpjXtKDnGuhSlB5jTGvaUHONdUpQZuye7J9eb+w1NvM2EEz9QRYxu3VZcxHipORX8QXvbztaodk92T6839hrSoINE940OWV1U5gWyuBzbyv3tU9KUCuJTYenzrulBQ2HUdTTxP1RNkinrKvTD3A8QT8IPe1X6UoPGqpKj9RX6gEao+UeAJZjjZs73UABuLc5D0q5XlqCDb9Wk0aSxtkjqGRh2KkXB/irFKUHE7WUm9rA897fO3nVTY5+pp4X6omyjQ9ZVwD3A8QT8IPe3ler1KCtuPwpP0N9pptvwYvpp9opuPwpP0N9pptvwYvpp9ooLNKUoFKUoFKUoFKUoM3ZPdk+vN/Yak3adlCKhxMkgTOwJUFWJIB4LWUgXuLkEg2sauy6kBpYisgbqytcxSBCpckESFcDcHyNaGt0okWxJUg3V1tkrC9iLgi/PYgg3INxQRbTqGdDlyVd0J7XwYre3kTa9qu1Bo9MI1xFzySSe5Zjck/Mnnip6BVafcIULh5UUonUcMygrFz42BPhTwt4jx4T6VZqCTSoxYsiksuLEqDdOfCb915PHbk0CPWRs2CuhfAPiGBbpsSFa174kggHsbGp6iXTqDkFUHELcAA4jsL+guePnUtB4Tbk1Wi3KFsMZY26iF0s6nKMWuy2PiUZDkccj1qyReoU0kYxsijFSq2UCynuB6DgcD0oO9NqEkVXjZXRgCrqQylT2II4IPqKTTKoLMQAouSeAAK9hiVFCqAqgWCgWAA8gB2FVd124Tx9MuyeONwyY5BopFkW2asPeQXuDxQc6DcVmLqocGMgMHUrYsMgL9icSrEDkB1vbtVLSbtfUyxkvgZBHGSoCdRIi8gVwPGOGB72aKUG3Aqjq9s1GmUnSPK7STM8jSCOS4ey+ZU+G4IN+Fit4gFQ2NftDxxu8DyNKGYxA4FEaaQF2KEKHHLFixL4lwpBag2Nf8KT9Dfaa9234MX00+0Vly69k0qidZDM8JyEcEr+PHniIOE5Pa5/M961dvUiKMEWIRbg8G+IoLFKUoFKVXm1GLKvJLkgAc9hyT6Af/AEetBYpWVs++xarq9Isek5RgyleR5i48SHmzDg2Nu1R6H2hilkEahxdpVVmWys8LYuAb+Rv3te3F6DZpWTo/aHSyMEE8XULFel1UzyBItje9+O1X9TIyqSq5EeVwv/s9uKCYCvaytNvCt0s7RmUuEVnXxFf+Jv4rjkWvwK5fecDKZEwSJcmcupAF/wARv4ePFz2FBr0qpqdcqRNNfJFUtdLNdQL8c2NxUH/U+UBR1LG1mxuObc2J4/eg0qVlybmyyMhQ2VGfIOp8K9rr3W9ja/ofSq+p9pIV6JBzWa3TdJIcWLcALlIC5vbhb9xQblKxpd8URPJixwKDEcks5UAAKCSbsBYc3qHR+0qySJEY5EkdJHwYBXCxsVv02s4uRwSoB45pHcG/So4ZAwDDsRepKBSlKDnGmNdUoPMa9pSgUpSgVk73pZmB6BCyGOVFc9kZ8SrEeYBXsPUVrUoPm9B7Of4s0b6e5TpLFIsju5KIR0yCxIGAMn551W2z2WkjlzLqB1NQxZC2bJOSQvIslrg5LckqO1fW0oPnNJpWJCumsU3ILCc4WubH4xNrW8vOtnXaMSxtG3Y+dlNj5GzAqfyIIq1SgytLoJUkBaaSVcWH+wQi3a1unGh5/ftUEuyuoPTmlC5A9ELp8DyCQSYcjf1yv863KUFPctIZYpIwcS6MoYjKxIte1xf8risufbZ2lheUpIyN78atEoBI/A0jEnjvevoKVJixiarZW/2GKaWPK56arpyrNa3JeEsb9uT/ABXG/aKRkUot24DWuRj3s0YljEgv5Frc+db1KUPm9r2s/wCPMskCBnctZR082UAqxUvIEbIDnI+6Dxewpez2l1SSKZElwVXOLmBvGQOxSNCCeR3Ir7GlUVtviKxqp7gcj5nmrNKUClKUClKUClKUH//Z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9" descr="data:image/jpeg;base64,/9j/4AAQSkZJRgABAQAAAQABAAD/2wCEAAkGBxISEhQTExQWFhUWFhcbGBQVGBgVGRwUFhgZHRojHBcaHCggGBslHhobITEhJTUrLi8uGB8zOj8sNygtLisBCgoKDA0OFRAQFzQfHB0sNDc3LCwsLCwrLDYyLC01MjQsLCwrLCwsLCwsLCwrLCwsLCwsLCswOCwsLCwsLCs3K//AABEIAGsAvgMBIgACEQEDEQH/xAAbAAEAAwEBAQEAAAAAAAAAAAAAAwQFAgEGB//EADUQAAIBAwMCAwYGAgEFAAAAAAECAwAREgQFIRMxIkFRBjIzYXOyQnFygZGzFCNSFTREocH/xAAVAQEBAAAAAAAAAAAAAAAAAAAAAf/EABgRAQADAQAAAAAAAAAAAAAAAAABETEh/9oADAMBAAIRAxEAPwD9xpSlApSlApSlApSlBUg3KJ3aNSSykg+F8QR3Gdsb/K9Wr1j6DULHFKzdv8iUADklmlKqAPMliAPzrnbt7zaVZVjiEUiRZdYNlM4DBOQLNi8XHmzsBfG7BtXr2vmds3HCVuoQE1EzGNnlv4hhGqqje4rYrxe5d24Fxf6UUHtKVm7yx/0pcgSS4NYkHHpyNYEci5UdvK9BpUrP2OQtGbm+MsyAnk4xyMq3PmbAc1oUCleM1gT6VRg3VH6dklHUjMgyjdbAY8NceB/ELKbE2PoaC/SodHqRLGsgDAMoIDqUYA/8lblT8jU1ApWb7QzskIKmxabToT54yzxxtb0OLGx8jXGxyHLUxXJWGYIlySQhghksWPJ8UjcnytQWtduMcNs8hcE3VHcWHe5VTb96sxuGAINwQCD8jUG5D/VJ+hvtNNt+DF9NPtFBZpSlApSlApSlApSlBkbfpUljlRxdTqJTa5HKykggjkEEA3HpUWu2JViK6aONSZoZGyJUHpzLKeQrHkhvLu7HuTe1snuyfXm/sNWNx1ZjUWXJ3bFFJxBcgnlrHEWBJNieOATxQZe47KuFoEjD9SBruzDwQzJJiGsxC+AgKPCMia3RVfQanqJe1iGZWF72ZCVax8xcd6s0CotTp1kUq4uD5fkbggjkEEAgjkEA1IxqvpNYkq5Rurrx4kYMOQGHIJHKsD+RFBNDEqKFUWAFgB6V3WZtu6iWSaM4Bo3IUBwzNGLDMrYFB1BJHbkXjNia06BXlq9pQBSlKDiWMMpVgCpBBB5BB71zptOsahUFlF+O/JNySTySSSSTySSa6lJCkiwNu57fv8qrbRO0kMTu0bsyKS8JJiYkC5Qkm6HuOTxQd7j8KT9Dfaabb8GL6afaKbj8KT9Dfaabb8GL6afaKCTUzrGjO5sqKWY+iqLk/wAVlar2k08ekXWEs0BQPmgyshANyAb/AC4p7RiVljjiU3aRCXKZogjYN4l6iMbkC2J8vTv8Xue1a4aLctAIDIr86Z4gEQiXxOmDyExqrXtckWewsFoPu9LvMckzQWdJVjEmDrYmMsVuCCQeRb+K0ga+X2TSSrrZpOnJ0nhjHUns0gkDOMEIJPTx8RB4yb5mra6HU9XKwwzv/wB1L7uX/Do27fhvbyv50E+t3xIpkgKSGSRXZAq3DLHjnY38sl7+vnXLe0WnGlk1ZciKPMOSDdWjYqwK97hgRWR7RaSSTX6SRY5zHDFqVd4iFOUvRKAeIE+41/yqrtm36pYNNpjGqYvMzSSRiVTHeRU6oWVCZnVs3PuklrjkUH28TggEEEEAgg3BB7EHzFd18r7HwaqPSyaaZCGhZ0hkLFRJDz0yDdmS18eciMQeb1obXo9Qr3kAxsf/ACJJef0NEo/e9BY2T3ZPrzf2Gptz0zOFKWzjcOobhSQCLMQCQCCRcXsbGxtYw7J7sn15v7DVzWapIo3kkYKiKzMx7BFBLE/kATQR7bpTGhBN2ZndrdsnYsQPkL2q1XEModQym6sAQfUEXFd0GdvGlkkRQgU+MF0clVdLG4JCni5BtaxxseDXz6TPohFHLqIOvPqicQoTq9WZFY8nI4q3AHIPTUswUlvsDXDcDk8UHzP+G2nR55pYYEjViZAMjkxGcju1hmVAVVIaxAJMnCjd2bV9WCOS6tmoOS8gg9iCOP44rvQatJo0liYMjqGVhexUjgi9WqDl1uCPWqMG1InTs0h6cZjGUjtdWtctdvG3hHiNzyfU1fZrAk9hUGh1sc0aSxtkjqGVh2KsLg/vQe6LTCKNY1LEIAAWYu1h6sxJY/M1PQUoOJQSCBa9vPt+/wAqr7VC6RRq4jDqihhCCsYYDnBTyF9B6VZdwASewFz+QqLQ6xJo0ljYMjqGVh2KsLg8+ooOdx+FJ+hvtNNt+DF9NPtFNx+FJ+hvtNNt+DF9NPtFBYxpjXtKDnGuhSlB5jTGvaUHONdUpQZuye7J9eb+w1NvM2EEz9QRYxu3VZcxHipORX8QXvbztaodk92T6839hrSoINE940OWV1U5gWyuBzbyv3tU9KUCuJTYenzrulBQ2HUdTTxP1RNkinrKvTD3A8QT8IPe1X6UoPGqpKj9RX6gEao+UeAJZjjZs73UABuLc5D0q5XlqCDb9Wk0aSxtkjqGRh2KkXB/irFKUHE7WUm9rA897fO3nVTY5+pp4X6omyjQ9ZVwD3A8QT8IPe3ler1KCtuPwpP0N9pptvwYvpp9opuPwpP0N9pptvwYvpp9ooLNKUoFKUoFKUoFKUoM3ZPdk+vN/Yak3adlCKhxMkgTOwJUFWJIB4LWUgXuLkEg2sauy6kBpYisgbqytcxSBCpckESFcDcHyNaGt0okWxJUg3V1tkrC9iLgi/PYgg3INxQRbTqGdDlyVd0J7XwYre3kTa9qu1Bo9MI1xFzySSe5Zjck/Mnnip6BVafcIULh5UUonUcMygrFz42BPhTwt4jx4T6VZqCTSoxYsiksuLEqDdOfCb915PHbk0CPWRs2CuhfAPiGBbpsSFa174kggHsbGp6iXTqDkFUHELcAA4jsL+guePnUtB4Tbk1Wi3KFsMZY26iF0s6nKMWuy2PiUZDkccj1qyReoU0kYxsijFSq2UCynuB6DgcD0oO9NqEkVXjZXRgCrqQylT2II4IPqKTTKoLMQAouSeAAK9hiVFCqAqgWCgWAA8gB2FVd124Tx9MuyeONwyY5BopFkW2asPeQXuDxQc6DcVmLqocGMgMHUrYsMgL9icSrEDkB1vbtVLSbtfUyxkvgZBHGSoCdRIi8gVwPGOGB72aKUG3Aqjq9s1GmUnSPK7STM8jSCOS4ey+ZU+G4IN+Fit4gFQ2NftDxxu8DyNKGYxA4FEaaQF2KEKHHLFixL4lwpBag2Nf8KT9Dfaa9234MX00+0Vly69k0qidZDM8JyEcEr+PHniIOE5Pa5/M961dvUiKMEWIRbg8G+IoLFKUoFKVXm1GLKvJLkgAc9hyT6Af/AEetBYpWVs++xarq9Isek5RgyleR5i48SHmzDg2Nu1R6H2hilkEahxdpVVmWys8LYuAb+Rv3te3F6DZpWTo/aHSyMEE8XULFel1UzyBItje9+O1X9TIyqSq5EeVwv/s9uKCYCvaytNvCt0s7RmUuEVnXxFf+Jv4rjkWvwK5fecDKZEwSJcmcupAF/wARv4ePFz2FBr0qpqdcqRNNfJFUtdLNdQL8c2NxUH/U+UBR1LG1mxuObc2J4/eg0qVlybmyyMhQ2VGfIOp8K9rr3W9ja/ofSq+p9pIV6JBzWa3TdJIcWLcALlIC5vbhb9xQblKxpd8URPJixwKDEcks5UAAKCSbsBYc3qHR+0qySJEY5EkdJHwYBXCxsVv02s4uRwSoB45pHcG/So4ZAwDDsRepKBSlKDnGmNdUoPMa9pSgUpSgVk73pZmB6BCyGOVFc9kZ8SrEeYBXsPUVrUoPm9B7Of4s0b6e5TpLFIsju5KIR0yCxIGAMn551W2z2WkjlzLqB1NQxZC2bJOSQvIslrg5LckqO1fW0oPnNJpWJCumsU3ILCc4WubH4xNrW8vOtnXaMSxtG3Y+dlNj5GzAqfyIIq1SgytLoJUkBaaSVcWH+wQi3a1unGh5/ftUEuyuoPTmlC5A9ELp8DyCQSYcjf1yv863KUFPctIZYpIwcS6MoYjKxIte1xf8risufbZ2lheUpIyN78atEoBI/A0jEnjvevoKVJixiarZW/2GKaWPK56arpyrNa3JeEsb9uT/ABXG/aKRkUot24DWuRj3s0YljEgv5Frc+db1KUPm9r2s/wCPMskCBnctZR082UAqxUvIEbIDnI+6Dxewpez2l1SSKZElwVXOLmBvGQOxSNCCeR3Ir7GlUVtviKxqp7gcj5nmrNKUClKUClKUClKUH//Z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301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077072"/>
            <a:ext cx="3384375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7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Identity matrix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87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숫자타입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숫자에 대한 객체를 관리하는 데이터 타입</a:t>
            </a:r>
            <a:endParaRPr lang="en-US" altLang="ko-KR" dirty="0" smtClean="0"/>
          </a:p>
        </p:txBody>
      </p:sp>
      <p:grpSp>
        <p:nvGrpSpPr>
          <p:cNvPr id="37" name="그룹 36"/>
          <p:cNvGrpSpPr/>
          <p:nvPr/>
        </p:nvGrpSpPr>
        <p:grpSpPr>
          <a:xfrm>
            <a:off x="1115616" y="2544667"/>
            <a:ext cx="4536504" cy="1532405"/>
            <a:chOff x="1187624" y="3356992"/>
            <a:chExt cx="4909096" cy="2069350"/>
          </a:xfrm>
        </p:grpSpPr>
        <p:sp>
          <p:nvSpPr>
            <p:cNvPr id="5" name="직사각형 4"/>
            <p:cNvSpPr/>
            <p:nvPr/>
          </p:nvSpPr>
          <p:spPr>
            <a:xfrm>
              <a:off x="1187624" y="4077072"/>
              <a:ext cx="2016224" cy="3411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/>
                <a:t>Numberic</a:t>
              </a:r>
              <a:r>
                <a:rPr lang="en-US" altLang="ko-KR" sz="1400" dirty="0" smtClean="0"/>
                <a:t> Types</a:t>
              </a:r>
              <a:endParaRPr lang="ko-KR" altLang="en-US" sz="1400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067944" y="3356992"/>
              <a:ext cx="2016224" cy="3411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/>
                <a:t>int</a:t>
              </a:r>
              <a:endParaRPr lang="ko-KR" altLang="en-US" sz="14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067944" y="3906493"/>
              <a:ext cx="2016224" cy="3411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/>
                <a:t>float</a:t>
              </a:r>
              <a:endParaRPr lang="ko-KR" altLang="en-US" sz="14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067944" y="4509120"/>
              <a:ext cx="2016224" cy="3411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 </a:t>
              </a:r>
              <a:r>
                <a:rPr lang="en-US" altLang="ko-KR" sz="1400" dirty="0" smtClean="0"/>
                <a:t>long(2.x)</a:t>
              </a:r>
              <a:endParaRPr lang="ko-KR" altLang="en-US" sz="1400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080496" y="5085184"/>
              <a:ext cx="2016224" cy="3411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complex</a:t>
              </a:r>
              <a:endParaRPr lang="ko-KR" altLang="en-US" sz="1400" dirty="0"/>
            </a:p>
          </p:txBody>
        </p:sp>
        <p:cxnSp>
          <p:nvCxnSpPr>
            <p:cNvPr id="22" name="꺾인 연결선 21"/>
            <p:cNvCxnSpPr>
              <a:stCxn id="5" idx="3"/>
              <a:endCxn id="26" idx="1"/>
            </p:cNvCxnSpPr>
            <p:nvPr/>
          </p:nvCxnSpPr>
          <p:spPr>
            <a:xfrm flipV="1">
              <a:off x="3203848" y="3527571"/>
              <a:ext cx="864096" cy="720080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꺾인 연결선 31"/>
            <p:cNvCxnSpPr>
              <a:stCxn id="5" idx="3"/>
              <a:endCxn id="30" idx="1"/>
            </p:cNvCxnSpPr>
            <p:nvPr/>
          </p:nvCxnSpPr>
          <p:spPr>
            <a:xfrm>
              <a:off x="3203848" y="4247651"/>
              <a:ext cx="876648" cy="100811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꺾인 연결선 33"/>
            <p:cNvCxnSpPr>
              <a:stCxn id="5" idx="3"/>
              <a:endCxn id="28" idx="1"/>
            </p:cNvCxnSpPr>
            <p:nvPr/>
          </p:nvCxnSpPr>
          <p:spPr>
            <a:xfrm flipV="1">
              <a:off x="3203848" y="4077072"/>
              <a:ext cx="864096" cy="170579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꺾인 연결선 35"/>
            <p:cNvCxnSpPr>
              <a:stCxn id="5" idx="3"/>
              <a:endCxn id="29" idx="1"/>
            </p:cNvCxnSpPr>
            <p:nvPr/>
          </p:nvCxnSpPr>
          <p:spPr>
            <a:xfrm>
              <a:off x="3203848" y="4247651"/>
              <a:ext cx="864096" cy="432048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/>
          <p:cNvSpPr txBox="1"/>
          <p:nvPr/>
        </p:nvSpPr>
        <p:spPr>
          <a:xfrm>
            <a:off x="3707904" y="4725144"/>
            <a:ext cx="4599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숫자타입도 하나의 객체이므로 </a:t>
            </a:r>
            <a:r>
              <a:rPr lang="en-US" altLang="ko-KR" dirty="0" smtClean="0"/>
              <a:t> 1 </a:t>
            </a:r>
            <a:r>
              <a:rPr lang="ko-KR" altLang="en-US" dirty="0" smtClean="0"/>
              <a:t>이 생성되면 동일한 </a:t>
            </a:r>
            <a:r>
              <a:rPr lang="en-US" altLang="ko-KR" dirty="0" smtClean="0"/>
              <a:t>context </a:t>
            </a:r>
            <a:r>
              <a:rPr lang="ko-KR" altLang="en-US" dirty="0" smtClean="0"/>
              <a:t>내에서는 동일한 객체 </a:t>
            </a:r>
            <a:r>
              <a:rPr lang="en-US" altLang="ko-KR" dirty="0" smtClean="0"/>
              <a:t>id</a:t>
            </a:r>
            <a:r>
              <a:rPr lang="ko-KR" altLang="en-US" dirty="0" smtClean="0"/>
              <a:t>를 가지고 사용</a:t>
            </a:r>
            <a:endParaRPr lang="ko-KR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801" y="4381500"/>
            <a:ext cx="2345267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85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항등행렬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모든 행렬과 닷 </a:t>
            </a:r>
            <a:r>
              <a:rPr lang="ko-KR" altLang="en-US" sz="2800" dirty="0" err="1" smtClean="0"/>
              <a:t>연산시</a:t>
            </a:r>
            <a:r>
              <a:rPr lang="ko-KR" altLang="en-US" sz="2800" dirty="0" smtClean="0"/>
              <a:t> 자기 자신이 나오게 하는 단위행렬</a:t>
            </a:r>
            <a:endParaRPr lang="ko-KR" altLang="en-US" sz="2800" dirty="0"/>
          </a:p>
        </p:txBody>
      </p:sp>
      <p:pic>
        <p:nvPicPr>
          <p:cNvPr id="44035" name="Picture 3" descr="&#10;I_1 = \begin{bmatrix}&#10;1 \end{bmatrix}&#10;,\ &#10;I_2 = \begin{bmatrix}&#10;1 &amp; 0 \\&#10;0 &amp; 1 \end{bmatrix}&#10;,\ &#10;I_3 = \begin{bmatrix}&#10;1 &amp; 0 &amp; 0 \\&#10;0 &amp; 1 &amp; 0 \\&#10;0 &amp; 0 &amp; 1 \end{bmatrix}&#10;,\ \cdots ,\ &#10;I_n = \begin{bmatrix}&#10;1 &amp; 0 &amp; 0 &amp; \cdots &amp; 0 \\&#10;0 &amp; 1 &amp; 0 &amp; \cdots &amp; 0 \\&#10;0 &amp; 0 &amp; 1 &amp; \cdots &amp; 0 \\&#10;\vdots &amp; \vdots &amp; \vdots &amp; \ddots &amp; \vdots \\&#10;0 &amp; 0 &amp; 0 &amp; \cdots &amp; 1 \end{bmatrix}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2936"/>
            <a:ext cx="4176464" cy="12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084580" y="4437112"/>
            <a:ext cx="3703443" cy="1872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import </a:t>
            </a:r>
            <a:r>
              <a:rPr lang="en-US" altLang="ko-KR" sz="1200" dirty="0" err="1"/>
              <a:t>numpy</a:t>
            </a:r>
            <a:r>
              <a:rPr lang="en-US" altLang="ko-KR" sz="1200" dirty="0"/>
              <a:t> as np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a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np.array</a:t>
            </a:r>
            <a:r>
              <a:rPr lang="en-US" altLang="ko-KR" sz="1200" dirty="0"/>
              <a:t>([[1,0],[0,1]])</a:t>
            </a:r>
          </a:p>
          <a:p>
            <a:r>
              <a:rPr lang="en-US" altLang="ko-KR" sz="1200" dirty="0"/>
              <a:t>b = </a:t>
            </a:r>
            <a:r>
              <a:rPr lang="en-US" altLang="ko-KR" sz="1200" dirty="0" err="1"/>
              <a:t>np.array</a:t>
            </a:r>
            <a:r>
              <a:rPr lang="en-US" altLang="ko-KR" sz="1200" dirty="0"/>
              <a:t>([[4,1],[3,2]])</a:t>
            </a:r>
          </a:p>
          <a:p>
            <a:r>
              <a:rPr lang="en-US" altLang="ko-KR" sz="1200" dirty="0"/>
              <a:t>print(np.dot(</a:t>
            </a:r>
            <a:r>
              <a:rPr lang="en-US" altLang="ko-KR" sz="1200" dirty="0" err="1"/>
              <a:t>b,a</a:t>
            </a:r>
            <a:r>
              <a:rPr lang="en-US" altLang="ko-KR" sz="1200" dirty="0"/>
              <a:t>))</a:t>
            </a:r>
          </a:p>
          <a:p>
            <a:r>
              <a:rPr lang="en-US" altLang="ko-KR" sz="1200" dirty="0"/>
              <a:t>print(np.dot(</a:t>
            </a:r>
            <a:r>
              <a:rPr lang="en-US" altLang="ko-KR" sz="1200" dirty="0" err="1"/>
              <a:t>a,b</a:t>
            </a:r>
            <a:r>
              <a:rPr lang="en-US" altLang="ko-KR" sz="1200" dirty="0"/>
              <a:t>))</a:t>
            </a:r>
            <a:endParaRPr lang="ko-KR" alt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5248470" y="5379910"/>
            <a:ext cx="2952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[[4 1]</a:t>
            </a:r>
          </a:p>
          <a:p>
            <a:r>
              <a:rPr lang="en-US" altLang="ko-KR" sz="1000" dirty="0"/>
              <a:t> [3 2]]</a:t>
            </a:r>
          </a:p>
          <a:p>
            <a:r>
              <a:rPr lang="en-US" altLang="ko-KR" sz="1000" dirty="0"/>
              <a:t>[[4 1]</a:t>
            </a:r>
          </a:p>
          <a:p>
            <a:r>
              <a:rPr lang="en-US" altLang="ko-KR" sz="1000" dirty="0"/>
              <a:t> [3 2]]</a:t>
            </a:r>
            <a:endParaRPr lang="ko-KR" altLang="en-US" sz="10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75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Triangular matrix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63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삼</a:t>
            </a:r>
            <a:r>
              <a:rPr lang="ko-KR" altLang="en-US" dirty="0"/>
              <a:t>각</a:t>
            </a:r>
            <a:r>
              <a:rPr lang="ko-KR" altLang="en-US" dirty="0" smtClean="0"/>
              <a:t>행렬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/>
              <a:t>상삼각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행렬</a:t>
            </a:r>
            <a:r>
              <a:rPr lang="en-US" altLang="ko-KR" sz="2800" dirty="0" smtClean="0"/>
              <a:t>(</a:t>
            </a:r>
            <a:r>
              <a:rPr lang="en-US" altLang="ko-KR" sz="2800" dirty="0"/>
              <a:t>Upper triangular </a:t>
            </a:r>
            <a:r>
              <a:rPr lang="en-US" altLang="ko-KR" sz="2800" dirty="0" smtClean="0"/>
              <a:t>matrix)</a:t>
            </a:r>
            <a:endParaRPr lang="ko-KR" altLang="en-US" sz="2800" dirty="0"/>
          </a:p>
          <a:p>
            <a:r>
              <a:rPr lang="ko-KR" altLang="en-US" sz="2800" dirty="0" smtClean="0"/>
              <a:t>과 </a:t>
            </a:r>
            <a:r>
              <a:rPr lang="ko-KR" altLang="en-US" sz="2800" dirty="0" err="1"/>
              <a:t>하삼각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행렬</a:t>
            </a:r>
            <a:r>
              <a:rPr lang="en-US" altLang="ko-KR" sz="2800" dirty="0" smtClean="0"/>
              <a:t>(</a:t>
            </a:r>
            <a:r>
              <a:rPr lang="en-US" altLang="ko-KR" sz="2800" dirty="0"/>
              <a:t>lower triangular matrix</a:t>
            </a:r>
            <a:endParaRPr lang="ko-KR" altLang="en-US" sz="2800" dirty="0"/>
          </a:p>
          <a:p>
            <a:r>
              <a:rPr lang="en-US" altLang="ko-KR" sz="2800" dirty="0" smtClean="0"/>
              <a:t>)</a:t>
            </a:r>
            <a:r>
              <a:rPr lang="ko-KR" altLang="en-US" sz="2800" dirty="0" smtClean="0"/>
              <a:t>을 </a:t>
            </a:r>
            <a:r>
              <a:rPr lang="ko-KR" altLang="en-US" sz="2800" dirty="0"/>
              <a:t>총칭하여 일컫는 말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sp>
        <p:nvSpPr>
          <p:cNvPr id="4" name="AutoShape 7" descr="data:image/jpeg;base64,/9j/4AAQSkZJRgABAQAAAQABAAD/2wCEAAkGBxISEhQTExQWFhUWFhcbGBQVGBgVGRwUFhgZHRojHBcaHCggGBslHhobITEhJTUrLi8uGB8zOj8sNygtLisBCgoKDA0OFRAQFzQfHB0sNDc3LCwsLCwrLDYyLC01MjQsLCwrLCwsLCwsLCwrLCwsLCwsLCswOCwsLCwsLCs3K//AABEIAGsAvgMBIgACEQEDEQH/xAAbAAEAAwEBAQEAAAAAAAAAAAAAAwQFAgEGB//EADUQAAIBAwMCAwYGAgEFAAAAAAECAwAREgQFIRMxIkFRBjIzYXOyQnFygZGzFCNSFTREocH/xAAVAQEBAAAAAAAAAAAAAAAAAAAAAf/EABgRAQADAQAAAAAAAAAAAAAAAAABETEh/9oADAMBAAIRAxEAPwD9xpSlApSlApSlApSlBUg3KJ3aNSSykg+F8QR3Gdsb/K9Wr1j6DULHFKzdv8iUADklmlKqAPMliAPzrnbt7zaVZVjiEUiRZdYNlM4DBOQLNi8XHmzsBfG7BtXr2vmds3HCVuoQE1EzGNnlv4hhGqqje4rYrxe5d24Fxf6UUHtKVm7yx/0pcgSS4NYkHHpyNYEci5UdvK9BpUrP2OQtGbm+MsyAnk4xyMq3PmbAc1oUCleM1gT6VRg3VH6dklHUjMgyjdbAY8NceB/ELKbE2PoaC/SodHqRLGsgDAMoIDqUYA/8lblT8jU1ApWb7QzskIKmxabToT54yzxxtb0OLGx8jXGxyHLUxXJWGYIlySQhghksWPJ8UjcnytQWtduMcNs8hcE3VHcWHe5VTb96sxuGAINwQCD8jUG5D/VJ+hvtNNt+DF9NPtFBZpSlApSlApSlApSlBkbfpUljlRxdTqJTa5HKykggjkEEA3HpUWu2JViK6aONSZoZGyJUHpzLKeQrHkhvLu7HuTe1snuyfXm/sNWNx1ZjUWXJ3bFFJxBcgnlrHEWBJNieOATxQZe47KuFoEjD9SBruzDwQzJJiGsxC+AgKPCMia3RVfQanqJe1iGZWF72ZCVax8xcd6s0CotTp1kUq4uD5fkbggjkEEAgjkEA1IxqvpNYkq5Rurrx4kYMOQGHIJHKsD+RFBNDEqKFUWAFgB6V3WZtu6iWSaM4Bo3IUBwzNGLDMrYFB1BJHbkXjNia06BXlq9pQBSlKDiWMMpVgCpBBB5BB71zptOsahUFlF+O/JNySTySSSSTySSa6lJCkiwNu57fv8qrbRO0kMTu0bsyKS8JJiYkC5Qkm6HuOTxQd7j8KT9Dfaabb8GL6afaKbj8KT9Dfaabb8GL6afaKCTUzrGjO5sqKWY+iqLk/wAVlar2k08ekXWEs0BQPmgyshANyAb/AC4p7RiVljjiU3aRCXKZogjYN4l6iMbkC2J8vTv8Xue1a4aLctAIDIr86Z4gEQiXxOmDyExqrXtckWewsFoPu9LvMckzQWdJVjEmDrYmMsVuCCQeRb+K0ga+X2TSSrrZpOnJ0nhjHUns0gkDOMEIJPTx8RB4yb5mra6HU9XKwwzv/wB1L7uX/Do27fhvbyv50E+t3xIpkgKSGSRXZAq3DLHjnY38sl7+vnXLe0WnGlk1ZciKPMOSDdWjYqwK97hgRWR7RaSSTX6SRY5zHDFqVd4iFOUvRKAeIE+41/yqrtm36pYNNpjGqYvMzSSRiVTHeRU6oWVCZnVs3PuklrjkUH28TggEEEEAgg3BB7EHzFd18r7HwaqPSyaaZCGhZ0hkLFRJDz0yDdmS18eciMQeb1obXo9Qr3kAxsf/ACJJef0NEo/e9BY2T3ZPrzf2Gptz0zOFKWzjcOobhSQCLMQCQCCRcXsbGxtYw7J7sn15v7DVzWapIo3kkYKiKzMx7BFBLE/kATQR7bpTGhBN2ZndrdsnYsQPkL2q1XEModQym6sAQfUEXFd0GdvGlkkRQgU+MF0clVdLG4JCni5BtaxxseDXz6TPohFHLqIOvPqicQoTq9WZFY8nI4q3AHIPTUswUlvsDXDcDk8UHzP+G2nR55pYYEjViZAMjkxGcju1hmVAVVIaxAJMnCjd2bV9WCOS6tmoOS8gg9iCOP44rvQatJo0liYMjqGVhexUjgi9WqDl1uCPWqMG1InTs0h6cZjGUjtdWtctdvG3hHiNzyfU1fZrAk9hUGh1sc0aSxtkjqGVh2KsLg/vQe6LTCKNY1LEIAAWYu1h6sxJY/M1PQUoOJQSCBa9vPt+/wAqr7VC6RRq4jDqihhCCsYYDnBTyF9B6VZdwASewFz+QqLQ6xJo0ljYMjqGVh2KsLg8+ooOdx+FJ+hvtNNt+DF9NPtFNx+FJ+hvtNNt+DF9NPtFBYxpjXtKDnGuhSlB5jTGvaUHONdUpQZuye7J9eb+w1NvM2EEz9QRYxu3VZcxHipORX8QXvbztaodk92T6839hrSoINE940OWV1U5gWyuBzbyv3tU9KUCuJTYenzrulBQ2HUdTTxP1RNkinrKvTD3A8QT8IPe1X6UoPGqpKj9RX6gEao+UeAJZjjZs73UABuLc5D0q5XlqCDb9Wk0aSxtkjqGRh2KkXB/irFKUHE7WUm9rA897fO3nVTY5+pp4X6omyjQ9ZVwD3A8QT8IPe3ler1KCtuPwpP0N9pptvwYvpp9opuPwpP0N9pptvwYvpp9ooLNKUoFKUoFKUoFKUoM3ZPdk+vN/Yak3adlCKhxMkgTOwJUFWJIB4LWUgXuLkEg2sauy6kBpYisgbqytcxSBCpckESFcDcHyNaGt0okWxJUg3V1tkrC9iLgi/PYgg3INxQRbTqGdDlyVd0J7XwYre3kTa9qu1Bo9MI1xFzySSe5Zjck/Mnnip6BVafcIULh5UUonUcMygrFz42BPhTwt4jx4T6VZqCTSoxYsiksuLEqDdOfCb915PHbk0CPWRs2CuhfAPiGBbpsSFa174kggHsbGp6iXTqDkFUHELcAA4jsL+guePnUtB4Tbk1Wi3KFsMZY26iF0s6nKMWuy2PiUZDkccj1qyReoU0kYxsijFSq2UCynuB6DgcD0oO9NqEkVXjZXRgCrqQylT2II4IPqKTTKoLMQAouSeAAK9hiVFCqAqgWCgWAA8gB2FVd124Tx9MuyeONwyY5BopFkW2asPeQXuDxQc6DcVmLqocGMgMHUrYsMgL9icSrEDkB1vbtVLSbtfUyxkvgZBHGSoCdRIi8gVwPGOGB72aKUG3Aqjq9s1GmUnSPK7STM8jSCOS4ey+ZU+G4IN+Fit4gFQ2NftDxxu8DyNKGYxA4FEaaQF2KEKHHLFixL4lwpBag2Nf8KT9Dfaa9234MX00+0Vly69k0qidZDM8JyEcEr+PHniIOE5Pa5/M961dvUiKMEWIRbg8G+IoLFKUoFKVXm1GLKvJLkgAc9hyT6Af/AEetBYpWVs++xarq9Isek5RgyleR5i48SHmzDg2Nu1R6H2hilkEahxdpVVmWys8LYuAb+Rv3te3F6DZpWTo/aHSyMEE8XULFel1UzyBItje9+O1X9TIyqSq5EeVwv/s9uKCYCvaytNvCt0s7RmUuEVnXxFf+Jv4rjkWvwK5fecDKZEwSJcmcupAF/wARv4ePFz2FBr0qpqdcqRNNfJFUtdLNdQL8c2NxUH/U+UBR1LG1mxuObc2J4/eg0qVlybmyyMhQ2VGfIOp8K9rr3W9ja/ofSq+p9pIV6JBzWa3TdJIcWLcALlIC5vbhb9xQblKxpd8URPJixwKDEcks5UAAKCSbsBYc3qHR+0qySJEY5EkdJHwYBXCxsVv02s4uRwSoB45pHcG/So4ZAwDDsRepKBSlKDnGmNdUoPMa9pSgUpSgVk73pZmB6BCyGOVFc9kZ8SrEeYBXsPUVrUoPm9B7Of4s0b6e5TpLFIsju5KIR0yCxIGAMn551W2z2WkjlzLqB1NQxZC2bJOSQvIslrg5LckqO1fW0oPnNJpWJCumsU3ILCc4WubH4xNrW8vOtnXaMSxtG3Y+dlNj5GzAqfyIIq1SgytLoJUkBaaSVcWH+wQi3a1unGh5/ftUEuyuoPTmlC5A9ELp8DyCQSYcjf1yv863KUFPctIZYpIwcS6MoYjKxIte1xf8risufbZ2lheUpIyN78atEoBI/A0jEnjvevoKVJixiarZW/2GKaWPK56arpyrNa3JeEsb9uT/ABXG/aKRkUot24DWuRj3s0YljEgv5Frc+db1KUPm9r2s/wCPMskCBnctZR082UAqxUvIEbIDnI+6Dxewpez2l1SSKZElwVXOLmBvGQOxSNCCeR3Ir7GlUVtviKxqp7gcj5nmrNKUClKUClKUClKUH//Z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9" descr="data:image/jpeg;base64,/9j/4AAQSkZJRgABAQAAAQABAAD/2wCEAAkGBxISEhQTExQWFhUWFhcbGBQVGBgVGRwUFhgZHRojHBcaHCggGBslHhobITEhJTUrLi8uGB8zOj8sNygtLisBCgoKDA0OFRAQFzQfHB0sNDc3LCwsLCwrLDYyLC01MjQsLCwrLCwsLCwsLCwrLCwsLCwsLCswOCwsLCwsLCs3K//AABEIAGsAvgMBIgACEQEDEQH/xAAbAAEAAwEBAQEAAAAAAAAAAAAAAwQFAgEGB//EADUQAAIBAwMCAwYGAgEFAAAAAAECAwAREgQFIRMxIkFRBjIzYXOyQnFygZGzFCNSFTREocH/xAAVAQEBAAAAAAAAAAAAAAAAAAAAAf/EABgRAQADAQAAAAAAAAAAAAAAAAABETEh/9oADAMBAAIRAxEAPwD9xpSlApSlApSlApSlBUg3KJ3aNSSykg+F8QR3Gdsb/K9Wr1j6DULHFKzdv8iUADklmlKqAPMliAPzrnbt7zaVZVjiEUiRZdYNlM4DBOQLNi8XHmzsBfG7BtXr2vmds3HCVuoQE1EzGNnlv4hhGqqje4rYrxe5d24Fxf6UUHtKVm7yx/0pcgSS4NYkHHpyNYEci5UdvK9BpUrP2OQtGbm+MsyAnk4xyMq3PmbAc1oUCleM1gT6VRg3VH6dklHUjMgyjdbAY8NceB/ELKbE2PoaC/SodHqRLGsgDAMoIDqUYA/8lblT8jU1ApWb7QzskIKmxabToT54yzxxtb0OLGx8jXGxyHLUxXJWGYIlySQhghksWPJ8UjcnytQWtduMcNs8hcE3VHcWHe5VTb96sxuGAINwQCD8jUG5D/VJ+hvtNNt+DF9NPtFBZpSlApSlApSlApSlBkbfpUljlRxdTqJTa5HKykggjkEEA3HpUWu2JViK6aONSZoZGyJUHpzLKeQrHkhvLu7HuTe1snuyfXm/sNWNx1ZjUWXJ3bFFJxBcgnlrHEWBJNieOATxQZe47KuFoEjD9SBruzDwQzJJiGsxC+AgKPCMia3RVfQanqJe1iGZWF72ZCVax8xcd6s0CotTp1kUq4uD5fkbggjkEEAgjkEA1IxqvpNYkq5Rurrx4kYMOQGHIJHKsD+RFBNDEqKFUWAFgB6V3WZtu6iWSaM4Bo3IUBwzNGLDMrYFB1BJHbkXjNia06BXlq9pQBSlKDiWMMpVgCpBBB5BB71zptOsahUFlF+O/JNySTySSSSTySSa6lJCkiwNu57fv8qrbRO0kMTu0bsyKS8JJiYkC5Qkm6HuOTxQd7j8KT9Dfaabb8GL6afaKbj8KT9Dfaabb8GL6afaKCTUzrGjO5sqKWY+iqLk/wAVlar2k08ekXWEs0BQPmgyshANyAb/AC4p7RiVljjiU3aRCXKZogjYN4l6iMbkC2J8vTv8Xue1a4aLctAIDIr86Z4gEQiXxOmDyExqrXtckWewsFoPu9LvMckzQWdJVjEmDrYmMsVuCCQeRb+K0ga+X2TSSrrZpOnJ0nhjHUns0gkDOMEIJPTx8RB4yb5mra6HU9XKwwzv/wB1L7uX/Do27fhvbyv50E+t3xIpkgKSGSRXZAq3DLHjnY38sl7+vnXLe0WnGlk1ZciKPMOSDdWjYqwK97hgRWR7RaSSTX6SRY5zHDFqVd4iFOUvRKAeIE+41/yqrtm36pYNNpjGqYvMzSSRiVTHeRU6oWVCZnVs3PuklrjkUH28TggEEEEAgg3BB7EHzFd18r7HwaqPSyaaZCGhZ0hkLFRJDz0yDdmS18eciMQeb1obXo9Qr3kAxsf/ACJJef0NEo/e9BY2T3ZPrzf2Gptz0zOFKWzjcOobhSQCLMQCQCCRcXsbGxtYw7J7sn15v7DVzWapIo3kkYKiKzMx7BFBLE/kATQR7bpTGhBN2ZndrdsnYsQPkL2q1XEModQym6sAQfUEXFd0GdvGlkkRQgU+MF0clVdLG4JCni5BtaxxseDXz6TPohFHLqIOvPqicQoTq9WZFY8nI4q3AHIPTUswUlvsDXDcDk8UHzP+G2nR55pYYEjViZAMjkxGcju1hmVAVVIaxAJMnCjd2bV9WCOS6tmoOS8gg9iCOP44rvQatJo0liYMjqGVhexUjgi9WqDl1uCPWqMG1InTs0h6cZjGUjtdWtctdvG3hHiNzyfU1fZrAk9hUGh1sc0aSxtkjqGVh2KsLg/vQe6LTCKNY1LEIAAWYu1h6sxJY/M1PQUoOJQSCBa9vPt+/wAqr7VC6RRq4jDqihhCCsYYDnBTyF9B6VZdwASewFz+QqLQ6xJo0ljYMjqGVh2KsLg8+ooOdx+FJ+hvtNNt+DF9NPtFNx+FJ+hvtNNt+DF9NPtFBYxpjXtKDnGuhSlB5jTGvaUHONdUpQZuye7J9eb+w1NvM2EEz9QRYxu3VZcxHipORX8QXvbztaodk92T6839hrSoINE940OWV1U5gWyuBzbyv3tU9KUCuJTYenzrulBQ2HUdTTxP1RNkinrKvTD3A8QT8IPe1X6UoPGqpKj9RX6gEao+UeAJZjjZs73UABuLc5D0q5XlqCDb9Wk0aSxtkjqGRh2KkXB/irFKUHE7WUm9rA897fO3nVTY5+pp4X6omyjQ9ZVwD3A8QT8IPe3ler1KCtuPwpP0N9pptvwYvpp9opuPwpP0N9pptvwYvpp9ooLNKUoFKUoFKUoFKUoM3ZPdk+vN/Yak3adlCKhxMkgTOwJUFWJIB4LWUgXuLkEg2sauy6kBpYisgbqytcxSBCpckESFcDcHyNaGt0okWxJUg3V1tkrC9iLgi/PYgg3INxQRbTqGdDlyVd0J7XwYre3kTa9qu1Bo9MI1xFzySSe5Zjck/Mnnip6BVafcIULh5UUonUcMygrFz42BPhTwt4jx4T6VZqCTSoxYsiksuLEqDdOfCb915PHbk0CPWRs2CuhfAPiGBbpsSFa174kggHsbGp6iXTqDkFUHELcAA4jsL+guePnUtB4Tbk1Wi3KFsMZY26iF0s6nKMWuy2PiUZDkccj1qyReoU0kYxsijFSq2UCynuB6DgcD0oO9NqEkVXjZXRgCrqQylT2II4IPqKTTKoLMQAouSeAAK9hiVFCqAqgWCgWAA8gB2FVd124Tx9MuyeONwyY5BopFkW2asPeQXuDxQc6DcVmLqocGMgMHUrYsMgL9icSrEDkB1vbtVLSbtfUyxkvgZBHGSoCdRIi8gVwPGOGB72aKUG3Aqjq9s1GmUnSPK7STM8jSCOS4ey+ZU+G4IN+Fit4gFQ2NftDxxu8DyNKGYxA4FEaaQF2KEKHHLFixL4lwpBag2Nf8KT9Dfaa9234MX00+0Vly69k0qidZDM8JyEcEr+PHniIOE5Pa5/M961dvUiKMEWIRbg8G+IoLFKUoFKVXm1GLKvJLkgAc9hyT6Af/AEetBYpWVs++xarq9Isek5RgyleR5i48SHmzDg2Nu1R6H2hilkEahxdpVVmWys8LYuAb+Rv3te3F6DZpWTo/aHSyMEE8XULFel1UzyBItje9+O1X9TIyqSq5EeVwv/s9uKCYCvaytNvCt0s7RmUuEVnXxFf+Jv4rjkWvwK5fecDKZEwSJcmcupAF/wARv4ePFz2FBr0qpqdcqRNNfJFUtdLNdQL8c2NxUH/U+UBR1LG1mxuObc2J4/eg0qVlybmyyMhQ2VGfIOp8K9rr3W9ja/ofSq+p9pIV6JBzWa3TdJIcWLcALlIC5vbhb9xQblKxpd8URPJixwKDEcks5UAAKCSbsBYc3qHR+0qySJEY5EkdJHwYBXCxsVv02s4uRwSoB45pHcG/So4ZAwDDsRepKBSlKDnGmNdUoPMa9pSgUpSgVk73pZmB6BCyGOVFc9kZ8SrEeYBXsPUVrUoPm9B7Of4s0b6e5TpLFIsju5KIR0yCxIGAMn551W2z2WkjlzLqB1NQxZC2bJOSQvIslrg5LckqO1fW0oPnNJpWJCumsU3ILCc4WubH4xNrW8vOtnXaMSxtG3Y+dlNj5GzAqfyIIq1SgytLoJUkBaaSVcWH+wQi3a1unGh5/ftUEuyuoPTmlC5A9ELp8DyCQSYcjf1yv863KUFPctIZYpIwcS6MoYjKxIte1xf8risufbZ2lheUpIyN78atEoBI/A0jEnjvevoKVJixiarZW/2GKaWPK56arpyrNa3JeEsb9uT/ABXG/aKRkUot24DWuRj3s0YljEgv5Frc+db1KUPm9r2s/wCPMskCBnctZR082UAqxUvIEbIDnI+6Dxewpez2l1SSKZElwVXOLmBvGQOxSNCCeR3Ir7GlUVtviKxqp7gcj5nmrNKUClKUClKUClKUH//Z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5059" name="Picture 3" descr="&#10;\begin{bmatrix}&#10;1 &amp; 4 &amp; 100 \\&#10;0 &amp; 3 &amp; 4 \\&#10;0 &amp; 0 &amp; 1 \\&#10;\end{bmatrix}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581128"/>
            <a:ext cx="9239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0" name="Picture 4" descr="&#10;\begin{bmatrix}&#10;1 &amp; 0 &amp; 0 \\&#10;2 &amp; 8 &amp; 0 \\&#10;4 &amp; 9 &amp; 7 \\&#10;\end{bmatrix}&#10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581127"/>
            <a:ext cx="7334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403648" y="4077072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Upper triangular matrix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44008" y="4077072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lower triangular matrix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18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행렬 산술연산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97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산술연</a:t>
            </a:r>
            <a:r>
              <a:rPr lang="ko-KR" altLang="en-US" dirty="0"/>
              <a:t>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두 행렬의 </a:t>
            </a:r>
            <a:r>
              <a:rPr lang="ko-KR" altLang="en-US" sz="2800" dirty="0" err="1" smtClean="0"/>
              <a:t>원소별로</a:t>
            </a:r>
            <a:r>
              <a:rPr lang="ko-KR" altLang="en-US" sz="2800" dirty="0" smtClean="0"/>
              <a:t> 산술연산</a:t>
            </a:r>
            <a:r>
              <a:rPr lang="en-US" altLang="ko-KR" sz="2800" dirty="0" smtClean="0"/>
              <a:t>(+/-/*) </a:t>
            </a:r>
            <a:r>
              <a:rPr lang="ko-KR" altLang="en-US" sz="2800" dirty="0" smtClean="0"/>
              <a:t>처리</a:t>
            </a:r>
            <a:endParaRPr lang="ko-KR" altLang="en-US" sz="2800" dirty="0"/>
          </a:p>
        </p:txBody>
      </p:sp>
      <p:sp>
        <p:nvSpPr>
          <p:cNvPr id="3" name="직사각형 2"/>
          <p:cNvSpPr/>
          <p:nvPr/>
        </p:nvSpPr>
        <p:spPr>
          <a:xfrm>
            <a:off x="954655" y="370023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408296" y="370023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861938" y="370023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54655" y="421328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408296" y="421328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861938" y="421328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883354" y="370023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336995" y="370023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790637" y="370023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883354" y="421328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336995" y="421328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790637" y="421328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827557" y="370145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827557" y="421450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408950" y="370206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408950" y="421511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326749" y="3702064"/>
            <a:ext cx="365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+</a:t>
            </a:r>
          </a:p>
          <a:p>
            <a:r>
              <a:rPr lang="en-US" altLang="ko-KR" dirty="0" smtClean="0"/>
              <a:t>-</a:t>
            </a:r>
          </a:p>
          <a:p>
            <a:r>
              <a:rPr lang="en-US" altLang="ko-KR" dirty="0" smtClean="0"/>
              <a:t>*</a:t>
            </a:r>
          </a:p>
          <a:p>
            <a:r>
              <a:rPr lang="en-US" altLang="ko-KR" dirty="0"/>
              <a:t>/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339595" y="3880254"/>
            <a:ext cx="30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25187" y="3589696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+</a:t>
            </a:r>
          </a:p>
          <a:p>
            <a:r>
              <a:rPr lang="en-US" altLang="ko-KR" sz="800" dirty="0" smtClean="0"/>
              <a:t>-</a:t>
            </a:r>
          </a:p>
          <a:p>
            <a:r>
              <a:rPr lang="en-US" altLang="ko-KR" sz="800" dirty="0" smtClean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38" name="TextBox 37"/>
          <p:cNvSpPr txBox="1"/>
          <p:nvPr/>
        </p:nvSpPr>
        <p:spPr>
          <a:xfrm>
            <a:off x="5125187" y="4174471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+</a:t>
            </a:r>
          </a:p>
          <a:p>
            <a:r>
              <a:rPr lang="en-US" altLang="ko-KR" sz="800" dirty="0" smtClean="0"/>
              <a:t>-</a:t>
            </a:r>
          </a:p>
          <a:p>
            <a:r>
              <a:rPr lang="en-US" altLang="ko-KR" sz="800" dirty="0" smtClean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39" name="직사각형 38"/>
          <p:cNvSpPr/>
          <p:nvPr/>
        </p:nvSpPr>
        <p:spPr>
          <a:xfrm>
            <a:off x="5989886" y="3690863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5989886" y="4203913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6571279" y="3691473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6571279" y="4204523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6287516" y="3579105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+</a:t>
            </a:r>
          </a:p>
          <a:p>
            <a:r>
              <a:rPr lang="en-US" altLang="ko-KR" sz="800" dirty="0" smtClean="0"/>
              <a:t>-</a:t>
            </a:r>
          </a:p>
          <a:p>
            <a:r>
              <a:rPr lang="en-US" altLang="ko-KR" sz="800" dirty="0" smtClean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44" name="TextBox 43"/>
          <p:cNvSpPr txBox="1"/>
          <p:nvPr/>
        </p:nvSpPr>
        <p:spPr>
          <a:xfrm>
            <a:off x="6287516" y="4163880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+</a:t>
            </a:r>
          </a:p>
          <a:p>
            <a:r>
              <a:rPr lang="en-US" altLang="ko-KR" sz="800" dirty="0" smtClean="0"/>
              <a:t>-</a:t>
            </a:r>
          </a:p>
          <a:p>
            <a:r>
              <a:rPr lang="en-US" altLang="ko-KR" sz="800" dirty="0" smtClean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45" name="직사각형 44"/>
          <p:cNvSpPr/>
          <p:nvPr/>
        </p:nvSpPr>
        <p:spPr>
          <a:xfrm>
            <a:off x="7142014" y="3702036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7142014" y="4215086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7723407" y="3702646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7723407" y="4215696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7439644" y="3590278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+</a:t>
            </a:r>
          </a:p>
          <a:p>
            <a:r>
              <a:rPr lang="en-US" altLang="ko-KR" sz="800" dirty="0" smtClean="0"/>
              <a:t>-</a:t>
            </a:r>
          </a:p>
          <a:p>
            <a:r>
              <a:rPr lang="en-US" altLang="ko-KR" sz="800" dirty="0" smtClean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50" name="TextBox 49"/>
          <p:cNvSpPr txBox="1"/>
          <p:nvPr/>
        </p:nvSpPr>
        <p:spPr>
          <a:xfrm>
            <a:off x="7439644" y="4175053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+</a:t>
            </a:r>
          </a:p>
          <a:p>
            <a:r>
              <a:rPr lang="en-US" altLang="ko-KR" sz="800" dirty="0" smtClean="0"/>
              <a:t>-</a:t>
            </a:r>
          </a:p>
          <a:p>
            <a:r>
              <a:rPr lang="en-US" altLang="ko-KR" sz="800" dirty="0" smtClean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51" name="TextBox 50"/>
          <p:cNvSpPr txBox="1"/>
          <p:nvPr/>
        </p:nvSpPr>
        <p:spPr>
          <a:xfrm>
            <a:off x="726755" y="5085184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1 2 3</a:t>
            </a:r>
          </a:p>
          <a:p>
            <a:pPr algn="ctr"/>
            <a:r>
              <a:rPr lang="en-US" altLang="ko-KR" dirty="0" smtClean="0"/>
              <a:t>4 5 6</a:t>
            </a:r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769403" y="5106469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1 2 3</a:t>
            </a:r>
          </a:p>
          <a:p>
            <a:pPr algn="ctr"/>
            <a:r>
              <a:rPr lang="en-US" altLang="ko-KR" dirty="0" smtClean="0"/>
              <a:t>4 5 6</a:t>
            </a:r>
            <a:endParaRPr lang="ko-KR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326749" y="5244969"/>
            <a:ext cx="365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+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491995" y="5223683"/>
            <a:ext cx="30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5261581" y="5106468"/>
            <a:ext cx="2185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1+1  2+2  3+3</a:t>
            </a:r>
          </a:p>
          <a:p>
            <a:pPr algn="ctr"/>
            <a:r>
              <a:rPr lang="en-US" altLang="ko-KR" dirty="0" smtClean="0"/>
              <a:t>4+4  5+5  6+6</a:t>
            </a:r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4620615" y="6028147"/>
            <a:ext cx="30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5390201" y="5910932"/>
            <a:ext cx="2185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2   4   6</a:t>
            </a:r>
          </a:p>
          <a:p>
            <a:pPr algn="ctr"/>
            <a:r>
              <a:rPr lang="en-US" altLang="ko-KR" dirty="0" smtClean="0"/>
              <a:t>8 10 12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52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산술연산 예시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행렬에 대한 산술연식은 각 </a:t>
            </a:r>
            <a:r>
              <a:rPr lang="ko-KR" altLang="en-US" sz="2800" dirty="0" err="1" smtClean="0"/>
              <a:t>원소별로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+/-/* </a:t>
            </a:r>
            <a:r>
              <a:rPr lang="ko-KR" altLang="en-US" sz="2800" dirty="0" smtClean="0"/>
              <a:t>처리</a:t>
            </a:r>
            <a:endParaRPr lang="ko-KR" altLang="en-US" sz="2800" dirty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140968"/>
            <a:ext cx="5256584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79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행렬의 </a:t>
            </a:r>
            <a:r>
              <a:rPr lang="ko-KR" altLang="en-US" dirty="0" smtClean="0"/>
              <a:t>전치</a:t>
            </a:r>
            <a:r>
              <a:rPr lang="en-US" altLang="ko-KR" dirty="0" smtClean="0"/>
              <a:t>(transpose)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43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전</a:t>
            </a:r>
            <a:r>
              <a:rPr lang="ko-KR" altLang="en-US" dirty="0"/>
              <a:t>치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전치</a:t>
            </a:r>
            <a:r>
              <a:rPr lang="en-US" altLang="ko-KR" sz="2800" dirty="0"/>
              <a:t>: </a:t>
            </a:r>
            <a:r>
              <a:rPr lang="ko-KR" altLang="en-US" sz="2800" dirty="0"/>
              <a:t>행렬의 행과 열을 서로 바꾸는 것</a:t>
            </a:r>
            <a:r>
              <a:rPr lang="en-US" altLang="ko-KR" sz="2800" dirty="0" smtClean="0"/>
              <a:t>.</a:t>
            </a:r>
            <a:endParaRPr lang="en-US" altLang="ko-KR" sz="2800" dirty="0"/>
          </a:p>
          <a:p>
            <a:r>
              <a:rPr lang="ko-KR" altLang="en-US" sz="2800" dirty="0"/>
              <a:t>수학책에서는 </a:t>
            </a:r>
            <a:r>
              <a:rPr lang="ko-KR" altLang="en-US" sz="2800" dirty="0" err="1"/>
              <a:t>위첨자</a:t>
            </a:r>
            <a:r>
              <a:rPr lang="ko-KR" altLang="en-US" sz="2800" dirty="0"/>
              <a:t> </a:t>
            </a:r>
            <a:r>
              <a:rPr lang="en-US" altLang="ko-KR" sz="2800" dirty="0"/>
              <a:t>T</a:t>
            </a:r>
            <a:r>
              <a:rPr lang="ko-KR" altLang="en-US" sz="2800" dirty="0"/>
              <a:t>로 행렬 </a:t>
            </a:r>
            <a:r>
              <a:rPr lang="en-US" altLang="ko-KR" sz="2800" dirty="0"/>
              <a:t>A</a:t>
            </a:r>
            <a:r>
              <a:rPr lang="ko-KR" altLang="en-US" sz="2800" dirty="0"/>
              <a:t>의 전치를 나타낸다</a:t>
            </a:r>
            <a:r>
              <a:rPr lang="en-US" altLang="ko-KR" sz="2800" dirty="0"/>
              <a:t>. 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4557642"/>
              </p:ext>
            </p:extLst>
          </p:nvPr>
        </p:nvGraphicFramePr>
        <p:xfrm>
          <a:off x="1835696" y="3789040"/>
          <a:ext cx="2438400" cy="200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88" name="Equation" r:id="rId3" imgW="1117600" imgH="914400" progId="">
                  <p:embed/>
                </p:oleObj>
              </mc:Choice>
              <mc:Fallback>
                <p:oleObj name="Equation" r:id="rId3" imgW="1117600" imgH="9144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3789040"/>
                        <a:ext cx="2438400" cy="2000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5254236"/>
              </p:ext>
            </p:extLst>
          </p:nvPr>
        </p:nvGraphicFramePr>
        <p:xfrm>
          <a:off x="4578896" y="4017640"/>
          <a:ext cx="274320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89" name="Equation" r:id="rId5" imgW="1320227" imgH="710891" progId="">
                  <p:embed/>
                </p:oleObj>
              </mc:Choice>
              <mc:Fallback>
                <p:oleObj name="Equation" r:id="rId5" imgW="1320227" imgH="710891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8896" y="4017640"/>
                        <a:ext cx="274320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Oval 9"/>
          <p:cNvSpPr>
            <a:spLocks noChangeArrowheads="1"/>
          </p:cNvSpPr>
          <p:nvPr/>
        </p:nvSpPr>
        <p:spPr bwMode="auto">
          <a:xfrm>
            <a:off x="2445296" y="3789040"/>
            <a:ext cx="609600" cy="2057400"/>
          </a:xfrm>
          <a:prstGeom prst="ellips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 rot="16200000">
            <a:off x="5988596" y="3217540"/>
            <a:ext cx="609600" cy="2057400"/>
          </a:xfrm>
          <a:prstGeom prst="ellips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58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 </a:t>
            </a:r>
            <a:r>
              <a:rPr lang="ko-KR" altLang="en-US" dirty="0" smtClean="0"/>
              <a:t>전치 예시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/>
              <a:t>파이썬은</a:t>
            </a:r>
            <a:r>
              <a:rPr lang="ko-KR" altLang="en-US" sz="2800" dirty="0" smtClean="0"/>
              <a:t> 기본 속성에서 </a:t>
            </a:r>
            <a:r>
              <a:rPr lang="en-US" altLang="ko-KR" sz="2800" dirty="0" smtClean="0"/>
              <a:t>T </a:t>
            </a:r>
            <a:r>
              <a:rPr lang="ko-KR" altLang="en-US" sz="2800" dirty="0" smtClean="0"/>
              <a:t>변수를 제공하고 </a:t>
            </a:r>
            <a:r>
              <a:rPr lang="en-US" altLang="ko-KR" sz="2800" dirty="0" err="1" smtClean="0"/>
              <a:t>numpy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모듈에서 </a:t>
            </a:r>
            <a:r>
              <a:rPr lang="en-US" altLang="ko-KR" sz="2800" dirty="0" smtClean="0"/>
              <a:t>transpose </a:t>
            </a:r>
            <a:r>
              <a:rPr lang="ko-KR" altLang="en-US" sz="2800" dirty="0" smtClean="0"/>
              <a:t>함수 제공</a:t>
            </a:r>
            <a:endParaRPr lang="ko-KR" altLang="en-US" sz="2800" dirty="0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645024"/>
            <a:ext cx="360040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36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dot </a:t>
            </a:r>
            <a:r>
              <a:rPr lang="ko-KR" altLang="en-US" dirty="0" smtClean="0"/>
              <a:t>연산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91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숫자타입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기본 연산자 및 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숫</a:t>
            </a:r>
            <a:r>
              <a:rPr lang="ko-KR" altLang="en-US" dirty="0"/>
              <a:t>자</a:t>
            </a:r>
            <a:r>
              <a:rPr lang="en-US" altLang="ko-KR" dirty="0" smtClean="0"/>
              <a:t> </a:t>
            </a:r>
            <a:r>
              <a:rPr lang="ko-KR" altLang="en-US" dirty="0"/>
              <a:t>타입에 기본으로 처리 되는 함수</a:t>
            </a:r>
            <a:r>
              <a:rPr lang="en-US" altLang="ko-KR" dirty="0"/>
              <a:t>, operator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602723"/>
              </p:ext>
            </p:extLst>
          </p:nvPr>
        </p:nvGraphicFramePr>
        <p:xfrm>
          <a:off x="683568" y="2636912"/>
          <a:ext cx="7704856" cy="3744228"/>
        </p:xfrm>
        <a:graphic>
          <a:graphicData uri="http://schemas.openxmlformats.org/drawingml/2006/table">
            <a:tbl>
              <a:tblPr/>
              <a:tblGrid>
                <a:gridCol w="2016224"/>
                <a:gridCol w="4464496"/>
                <a:gridCol w="1224136"/>
              </a:tblGrid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dirty="0" smtClean="0">
                          <a:effectLst/>
                        </a:rPr>
                        <a:t>Operation</a:t>
                      </a:r>
                      <a:endParaRPr lang="en-US" sz="1000" dirty="0">
                        <a:effectLst/>
                      </a:endParaRP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Result</a:t>
                      </a: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Notes</a:t>
                      </a: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+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y</a:t>
                      </a:r>
                      <a:endParaRPr lang="en-US" sz="1000" dirty="0">
                        <a:effectLst/>
                      </a:endParaRP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sum of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and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y</a:t>
                      </a:r>
                      <a:endParaRPr lang="en-US" sz="1000" dirty="0">
                        <a:effectLst/>
                      </a:endParaRP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000">
                          <a:effectLst/>
                        </a:rPr>
                        <a:t> - 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y</a:t>
                      </a:r>
                      <a:endParaRPr lang="en-US" sz="1000">
                        <a:effectLst/>
                      </a:endParaRP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difference of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and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y</a:t>
                      </a:r>
                      <a:endParaRPr lang="en-US" sz="1000" dirty="0">
                        <a:effectLst/>
                      </a:endParaRP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000">
                          <a:effectLst/>
                        </a:rPr>
                        <a:t> * 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y</a:t>
                      </a:r>
                      <a:endParaRPr lang="en-US" sz="1000">
                        <a:effectLst/>
                      </a:endParaRP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product of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and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y</a:t>
                      </a:r>
                      <a:endParaRPr lang="en-US" sz="1000" dirty="0">
                        <a:effectLst/>
                      </a:endParaRP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000">
                          <a:effectLst/>
                        </a:rPr>
                        <a:t> / 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y</a:t>
                      </a:r>
                      <a:endParaRPr lang="en-US" sz="1000">
                        <a:effectLst/>
                      </a:endParaRP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quotient of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and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y</a:t>
                      </a:r>
                      <a:endParaRPr lang="en-US" sz="1000" dirty="0">
                        <a:effectLst/>
                      </a:endParaRP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000">
                          <a:effectLst/>
                        </a:rPr>
                        <a:t> // 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y</a:t>
                      </a:r>
                      <a:endParaRPr lang="en-US" sz="1000">
                        <a:effectLst/>
                      </a:endParaRP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(floored) quotient of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and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y</a:t>
                      </a:r>
                      <a:endParaRPr lang="en-US" sz="1000" dirty="0">
                        <a:effectLst/>
                      </a:endParaRP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000">
                          <a:effectLst/>
                        </a:rPr>
                        <a:t> % 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y</a:t>
                      </a:r>
                      <a:endParaRPr lang="en-US" sz="1000">
                        <a:effectLst/>
                      </a:endParaRP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remainder of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/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y</a:t>
                      </a:r>
                      <a:endParaRPr lang="en-US" sz="1000" dirty="0">
                        <a:effectLst/>
                      </a:endParaRP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>
                          <a:effectLst/>
                        </a:rPr>
                        <a:t>-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x</a:t>
                      </a:r>
                      <a:endParaRPr lang="en-US" sz="1000">
                        <a:effectLst/>
                      </a:endParaRP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negated</a:t>
                      </a: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>
                          <a:effectLst/>
                        </a:rPr>
                        <a:t>+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x</a:t>
                      </a:r>
                      <a:endParaRPr lang="en-US" sz="1000">
                        <a:effectLst/>
                      </a:endParaRP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unchanged</a:t>
                      </a: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dirty="0">
                          <a:effectLst/>
                        </a:rPr>
                        <a:t>abs(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absolute value or magnitude of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endParaRPr lang="en-US" sz="1000" dirty="0">
                        <a:effectLst/>
                      </a:endParaRP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>
                          <a:effectLst/>
                        </a:rPr>
                        <a:t>int(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000">
                          <a:effectLst/>
                        </a:rPr>
                        <a:t>)</a:t>
                      </a: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converted to integer</a:t>
                      </a: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>
                          <a:effectLst/>
                        </a:rPr>
                        <a:t>long(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000">
                          <a:effectLst/>
                        </a:rPr>
                        <a:t>)</a:t>
                      </a: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converted to long integer</a:t>
                      </a: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>
                          <a:effectLst/>
                        </a:rPr>
                        <a:t>float(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000">
                          <a:effectLst/>
                        </a:rPr>
                        <a:t>)</a:t>
                      </a: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converted to floating point</a:t>
                      </a: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583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>
                          <a:effectLst/>
                        </a:rPr>
                        <a:t>complex(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re</a:t>
                      </a:r>
                      <a:r>
                        <a:rPr lang="en-US" sz="1000">
                          <a:effectLst/>
                        </a:rPr>
                        <a:t>,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im</a:t>
                      </a:r>
                      <a:r>
                        <a:rPr lang="en-US" sz="1000">
                          <a:effectLst/>
                        </a:rPr>
                        <a:t>)</a:t>
                      </a: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a complex number with real part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re</a:t>
                      </a:r>
                      <a:r>
                        <a:rPr lang="en-US" sz="1000" dirty="0">
                          <a:effectLst/>
                        </a:rPr>
                        <a:t>, imaginary part </a:t>
                      </a:r>
                      <a:r>
                        <a:rPr lang="en-US" sz="1000" b="0" i="1" dirty="0" err="1">
                          <a:effectLst/>
                          <a:latin typeface="times"/>
                        </a:rPr>
                        <a:t>im</a:t>
                      </a:r>
                      <a:r>
                        <a:rPr lang="en-US" sz="1000" dirty="0">
                          <a:effectLst/>
                        </a:rPr>
                        <a:t>. </a:t>
                      </a:r>
                      <a:r>
                        <a:rPr lang="en-US" sz="1000" b="0" i="1" dirty="0" err="1">
                          <a:effectLst/>
                          <a:latin typeface="times"/>
                        </a:rPr>
                        <a:t>im</a:t>
                      </a:r>
                      <a:r>
                        <a:rPr lang="en-US" sz="1000" dirty="0">
                          <a:effectLst/>
                        </a:rPr>
                        <a:t> defaults to zero.</a:t>
                      </a: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0" i="1">
                          <a:effectLst/>
                          <a:latin typeface="times"/>
                        </a:rPr>
                        <a:t>c</a:t>
                      </a:r>
                      <a:r>
                        <a:rPr lang="en-US" sz="1000">
                          <a:effectLst/>
                        </a:rPr>
                        <a:t>.conjugate()</a:t>
                      </a: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conjugate of the complex number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c</a:t>
                      </a:r>
                      <a:endParaRPr lang="en-US" sz="1000" dirty="0">
                        <a:effectLst/>
                      </a:endParaRP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>
                          <a:effectLst/>
                        </a:rPr>
                        <a:t>divmod(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000">
                          <a:effectLst/>
                        </a:rPr>
                        <a:t>, 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y</a:t>
                      </a:r>
                      <a:r>
                        <a:rPr lang="en-US" sz="1000">
                          <a:effectLst/>
                        </a:rPr>
                        <a:t>)</a:t>
                      </a: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the pair (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//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y</a:t>
                      </a:r>
                      <a:r>
                        <a:rPr lang="en-US" sz="1000" dirty="0">
                          <a:effectLst/>
                        </a:rPr>
                        <a:t>,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%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y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>
                          <a:effectLst/>
                        </a:rPr>
                        <a:t>pow(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000">
                          <a:effectLst/>
                        </a:rPr>
                        <a:t>, 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y</a:t>
                      </a:r>
                      <a:r>
                        <a:rPr lang="en-US" sz="1000">
                          <a:effectLst/>
                        </a:rPr>
                        <a:t>)</a:t>
                      </a: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to the power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y</a:t>
                      </a:r>
                      <a:endParaRPr lang="en-US" sz="1000" dirty="0">
                        <a:effectLst/>
                      </a:endParaRP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000">
                          <a:effectLst/>
                        </a:rPr>
                        <a:t> ** 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y</a:t>
                      </a:r>
                      <a:endParaRPr lang="en-US" sz="1000">
                        <a:effectLst/>
                      </a:endParaRP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to the power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y</a:t>
                      </a:r>
                      <a:endParaRPr lang="en-US" sz="1000" dirty="0">
                        <a:effectLst/>
                      </a:endParaRP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9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ot vs inner </a:t>
            </a:r>
            <a:r>
              <a:rPr lang="ko-KR" altLang="en-US" dirty="0" smtClean="0"/>
              <a:t>차이점</a:t>
            </a:r>
            <a:r>
              <a:rPr lang="en-US" altLang="ko-KR" dirty="0" smtClean="0"/>
              <a:t>(2</a:t>
            </a:r>
            <a:r>
              <a:rPr lang="ko-KR" altLang="en-US" dirty="0" smtClean="0"/>
              <a:t>차원이상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9339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Dot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inner </a:t>
            </a:r>
            <a:r>
              <a:rPr lang="ko-KR" altLang="en-US" dirty="0" smtClean="0"/>
              <a:t>함수는 계산시 축 기준이 차이가 있어 실제 계산된 값이 다름</a:t>
            </a:r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17860"/>
              </p:ext>
            </p:extLst>
          </p:nvPr>
        </p:nvGraphicFramePr>
        <p:xfrm>
          <a:off x="611560" y="3140968"/>
          <a:ext cx="7920880" cy="3270872"/>
        </p:xfrm>
        <a:graphic>
          <a:graphicData uri="http://schemas.openxmlformats.org/drawingml/2006/table">
            <a:tbl>
              <a:tblPr/>
              <a:tblGrid>
                <a:gridCol w="3960440"/>
                <a:gridCol w="3960440"/>
              </a:tblGrid>
              <a:tr h="5565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dot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inner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7858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행과 열로 계산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행과 행으로 계산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7858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행벡터와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열벡터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간의 원소를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곱한후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덧셈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행벡터와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행벡터간의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원소를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곱한후에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덧셈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7858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과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M*N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즉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첫번째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열과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두번째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행이 동일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과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에 마지만 차원이 같은 경우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7858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 . M*N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은 결과가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N*N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과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은 결과가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N*N</a:t>
                      </a: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28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ot </a:t>
            </a:r>
            <a:r>
              <a:rPr lang="ko-KR" altLang="en-US" dirty="0" smtClean="0"/>
              <a:t>처리 기준 </a:t>
            </a:r>
            <a:r>
              <a:rPr lang="en-US" altLang="ko-KR" dirty="0" smtClean="0"/>
              <a:t>1*p, p*1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두 행렬 </a:t>
            </a:r>
            <a:r>
              <a:rPr lang="en-US" altLang="ko-KR" sz="2800" dirty="0"/>
              <a:t>A</a:t>
            </a:r>
            <a:r>
              <a:rPr lang="ko-KR" altLang="en-US" sz="2800" dirty="0"/>
              <a:t>와 </a:t>
            </a:r>
            <a:r>
              <a:rPr lang="en-US" altLang="ko-KR" sz="2800" dirty="0"/>
              <a:t>B</a:t>
            </a:r>
            <a:r>
              <a:rPr lang="ko-KR" altLang="en-US" sz="2800" dirty="0"/>
              <a:t>의 행렬곱셈은 행렬 </a:t>
            </a:r>
            <a:r>
              <a:rPr lang="en-US" altLang="ko-KR" sz="2800" dirty="0"/>
              <a:t>A</a:t>
            </a:r>
            <a:r>
              <a:rPr lang="ko-KR" altLang="en-US" sz="2800" dirty="0"/>
              <a:t>의 각 </a:t>
            </a:r>
            <a:r>
              <a:rPr lang="ko-KR" altLang="en-US" sz="2800" dirty="0" smtClean="0"/>
              <a:t>행과 </a:t>
            </a:r>
            <a:r>
              <a:rPr lang="ko-KR" altLang="en-US" sz="2800" dirty="0"/>
              <a:t>행렬 </a:t>
            </a:r>
            <a:r>
              <a:rPr lang="en-US" altLang="ko-KR" sz="2800" dirty="0"/>
              <a:t>B</a:t>
            </a:r>
            <a:r>
              <a:rPr lang="ko-KR" altLang="en-US" sz="2800" dirty="0"/>
              <a:t>의 각 열끼리 </a:t>
            </a:r>
            <a:r>
              <a:rPr lang="ko-KR" altLang="en-US" sz="2800" dirty="0" smtClean="0"/>
              <a:t>곱해서 표시</a:t>
            </a:r>
            <a:endParaRPr lang="ko-KR" altLang="en-US" sz="2800" dirty="0"/>
          </a:p>
        </p:txBody>
      </p:sp>
      <p:grpSp>
        <p:nvGrpSpPr>
          <p:cNvPr id="5" name="그룹 4"/>
          <p:cNvGrpSpPr/>
          <p:nvPr/>
        </p:nvGrpSpPr>
        <p:grpSpPr>
          <a:xfrm>
            <a:off x="5436096" y="4293096"/>
            <a:ext cx="2376264" cy="304507"/>
            <a:chOff x="325658" y="5481265"/>
            <a:chExt cx="3248020" cy="304507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8" name="Object 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016234860"/>
                    </p:ext>
                  </p:extLst>
                </p:nvPr>
              </p:nvGraphicFramePr>
              <p:xfrm>
                <a:off x="325658" y="5527258"/>
                <a:ext cx="780969" cy="25621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97993" name="Equation" r:id="rId3" imgW="380835" imgH="165028" progId="Equation.3">
                        <p:embed/>
                      </p:oleObj>
                    </mc:Choice>
                    <mc:Fallback>
                      <p:oleObj name="Equation" r:id="rId3" imgW="380835" imgH="165028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25658" y="5527258"/>
                              <a:ext cx="780969" cy="256217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38" name="Object 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712401809"/>
                    </p:ext>
                  </p:extLst>
                </p:nvPr>
              </p:nvGraphicFramePr>
              <p:xfrm>
                <a:off x="325658" y="5527258"/>
                <a:ext cx="780969" cy="25621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7461" name="Equation" r:id="rId16" imgW="380835" imgH="165028" progId="Equation.3">
                        <p:embed/>
                      </p:oleObj>
                    </mc:Choice>
                    <mc:Fallback>
                      <p:oleObj name="Equation" r:id="rId16" imgW="380835" imgH="165028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25658" y="5527258"/>
                              <a:ext cx="780969" cy="256217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1106627" y="5481265"/>
                  <a:ext cx="2467051" cy="3045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120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2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2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  </m:t>
                                </m:r>
                                <m:r>
                                  <a:rPr lang="en-US" altLang="ko-KR" sz="12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i="1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  …  </m:t>
                                </m:r>
                                <m:r>
                                  <a:rPr lang="en-US" altLang="ko-KR" sz="12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i="1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6627" y="5481265"/>
                  <a:ext cx="2467051" cy="304507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그룹 3"/>
          <p:cNvGrpSpPr/>
          <p:nvPr/>
        </p:nvGrpSpPr>
        <p:grpSpPr>
          <a:xfrm>
            <a:off x="1777828" y="3879785"/>
            <a:ext cx="2938188" cy="1512504"/>
            <a:chOff x="-335028" y="2713114"/>
            <a:chExt cx="3905313" cy="1924722"/>
          </a:xfrm>
        </p:grpSpPr>
        <p:graphicFrame>
          <p:nvGraphicFramePr>
            <p:cNvPr id="35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54238685"/>
                </p:ext>
              </p:extLst>
            </p:nvPr>
          </p:nvGraphicFramePr>
          <p:xfrm>
            <a:off x="-335028" y="3282757"/>
            <a:ext cx="2128570" cy="3744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994" name="Equation" r:id="rId19" imgW="1371600" imgH="241300" progId="Equation.3">
                    <p:embed/>
                  </p:oleObj>
                </mc:Choice>
                <mc:Fallback>
                  <p:oleObj name="Equation" r:id="rId19" imgW="13716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335028" y="3282757"/>
                          <a:ext cx="2128570" cy="374471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61435043"/>
                </p:ext>
              </p:extLst>
            </p:nvPr>
          </p:nvGraphicFramePr>
          <p:xfrm>
            <a:off x="1915629" y="2713114"/>
            <a:ext cx="906613" cy="14584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995" name="Equation" r:id="rId21" imgW="583947" imgH="939392" progId="Equation.3">
                    <p:embed/>
                  </p:oleObj>
                </mc:Choice>
                <mc:Fallback>
                  <p:oleObj name="Equation" r:id="rId21" imgW="583947" imgH="93939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15629" y="2713114"/>
                          <a:ext cx="906613" cy="1458464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" name="TextBox 50"/>
            <p:cNvSpPr txBox="1"/>
            <p:nvPr/>
          </p:nvSpPr>
          <p:spPr>
            <a:xfrm>
              <a:off x="232045" y="3787447"/>
              <a:ext cx="1519752" cy="469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1</a:t>
              </a:r>
              <a:r>
                <a:rPr lang="ko-KR" altLang="en-US" dirty="0" smtClean="0"/>
                <a:t>행</a:t>
              </a:r>
              <a:r>
                <a:rPr lang="en-US" altLang="ko-KR" dirty="0" smtClean="0"/>
                <a:t>*p</a:t>
              </a:r>
              <a:r>
                <a:rPr lang="ko-KR" altLang="en-US" dirty="0" smtClean="0"/>
                <a:t>열</a:t>
              </a:r>
              <a:endParaRPr lang="ko-KR" alt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137212" y="4167846"/>
              <a:ext cx="1433073" cy="469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P</a:t>
              </a:r>
              <a:r>
                <a:rPr lang="ko-KR" altLang="en-US" dirty="0" smtClean="0"/>
                <a:t>행</a:t>
              </a:r>
              <a:r>
                <a:rPr lang="en-US" altLang="ko-KR" dirty="0" smtClean="0"/>
                <a:t>1</a:t>
              </a:r>
              <a:r>
                <a:rPr lang="ko-KR" altLang="en-US" dirty="0" smtClean="0"/>
                <a:t>열</a:t>
              </a:r>
              <a:endParaRPr lang="ko-KR" alt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228184" y="4838291"/>
            <a:ext cx="107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</a:t>
            </a:r>
            <a:r>
              <a:rPr lang="ko-KR" altLang="en-US" dirty="0" smtClean="0"/>
              <a:t>행</a:t>
            </a:r>
            <a:r>
              <a:rPr lang="en-US" altLang="ko-KR" dirty="0" smtClean="0"/>
              <a:t>1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91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ot </a:t>
            </a:r>
            <a:r>
              <a:rPr lang="ko-KR" altLang="en-US" dirty="0" smtClean="0"/>
              <a:t>처리 기준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두 행렬 </a:t>
            </a:r>
            <a:r>
              <a:rPr lang="en-US" altLang="ko-KR" sz="2800" dirty="0"/>
              <a:t>A</a:t>
            </a:r>
            <a:r>
              <a:rPr lang="ko-KR" altLang="en-US" sz="2800" dirty="0"/>
              <a:t>와 </a:t>
            </a:r>
            <a:r>
              <a:rPr lang="en-US" altLang="ko-KR" sz="2800" dirty="0"/>
              <a:t>B</a:t>
            </a:r>
            <a:r>
              <a:rPr lang="ko-KR" altLang="en-US" sz="2800" dirty="0"/>
              <a:t>의 행렬곱셈은 행렬 </a:t>
            </a:r>
            <a:r>
              <a:rPr lang="en-US" altLang="ko-KR" sz="2800" dirty="0"/>
              <a:t>A</a:t>
            </a:r>
            <a:r>
              <a:rPr lang="ko-KR" altLang="en-US" sz="2800" dirty="0"/>
              <a:t>의 각 </a:t>
            </a:r>
            <a:r>
              <a:rPr lang="ko-KR" altLang="en-US" sz="2800" dirty="0" smtClean="0"/>
              <a:t>행과 </a:t>
            </a:r>
            <a:r>
              <a:rPr lang="ko-KR" altLang="en-US" sz="2800" dirty="0"/>
              <a:t>행렬 </a:t>
            </a:r>
            <a:r>
              <a:rPr lang="en-US" altLang="ko-KR" sz="2800" dirty="0"/>
              <a:t>B</a:t>
            </a:r>
            <a:r>
              <a:rPr lang="ko-KR" altLang="en-US" sz="2800" dirty="0"/>
              <a:t>의 각 열끼리 </a:t>
            </a:r>
            <a:r>
              <a:rPr lang="ko-KR" altLang="en-US" sz="2800" dirty="0" smtClean="0"/>
              <a:t>곱해서 표시</a:t>
            </a:r>
            <a:endParaRPr lang="ko-KR" altLang="en-US" sz="2800" dirty="0"/>
          </a:p>
        </p:txBody>
      </p:sp>
      <p:grpSp>
        <p:nvGrpSpPr>
          <p:cNvPr id="3" name="그룹 2"/>
          <p:cNvGrpSpPr/>
          <p:nvPr/>
        </p:nvGrpSpPr>
        <p:grpSpPr>
          <a:xfrm>
            <a:off x="1037900" y="3061160"/>
            <a:ext cx="6974796" cy="2991657"/>
            <a:chOff x="3779912" y="3864880"/>
            <a:chExt cx="4670540" cy="2267745"/>
          </a:xfrm>
        </p:grpSpPr>
        <p:graphicFrame>
          <p:nvGraphicFramePr>
            <p:cNvPr id="15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37121819"/>
                </p:ext>
              </p:extLst>
            </p:nvPr>
          </p:nvGraphicFramePr>
          <p:xfrm>
            <a:off x="3779912" y="3864880"/>
            <a:ext cx="2917617" cy="1153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9024" name="Equation" r:id="rId3" imgW="4229100" imgH="1397000" progId="Equation.3">
                    <p:embed/>
                  </p:oleObj>
                </mc:Choice>
                <mc:Fallback>
                  <p:oleObj name="Equation" r:id="rId3" imgW="4229100" imgH="1397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79912" y="3864880"/>
                          <a:ext cx="2917617" cy="115322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70797717"/>
                </p:ext>
              </p:extLst>
            </p:nvPr>
          </p:nvGraphicFramePr>
          <p:xfrm>
            <a:off x="4517159" y="5140120"/>
            <a:ext cx="542151" cy="2803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9025" name="수식" r:id="rId5" imgW="380835" imgH="165028" progId="Equation.3">
                    <p:embed/>
                  </p:oleObj>
                </mc:Choice>
                <mc:Fallback>
                  <p:oleObj name="수식" r:id="rId5" imgW="380835" imgH="16502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7159" y="5140120"/>
                          <a:ext cx="542151" cy="28038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77627292"/>
                </p:ext>
              </p:extLst>
            </p:nvPr>
          </p:nvGraphicFramePr>
          <p:xfrm>
            <a:off x="5732833" y="5162410"/>
            <a:ext cx="488230" cy="280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9026" name="수식" r:id="rId7" imgW="342603" imgH="164957" progId="Equation.3">
                    <p:embed/>
                  </p:oleObj>
                </mc:Choice>
                <mc:Fallback>
                  <p:oleObj name="수식" r:id="rId7" imgW="342603" imgH="1649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32833" y="5162410"/>
                          <a:ext cx="488230" cy="2803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03959469"/>
                </p:ext>
              </p:extLst>
            </p:nvPr>
          </p:nvGraphicFramePr>
          <p:xfrm>
            <a:off x="5089702" y="5808829"/>
            <a:ext cx="688228" cy="3237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9027" name="수식" r:id="rId9" imgW="355446" imgH="139639" progId="Equation.3">
                    <p:embed/>
                  </p:oleObj>
                </mc:Choice>
                <mc:Fallback>
                  <p:oleObj name="수식" r:id="rId9" imgW="355446" imgH="13963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89702" y="5808829"/>
                          <a:ext cx="688228" cy="32379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아래쪽 화살표 20"/>
            <p:cNvSpPr/>
            <p:nvPr/>
          </p:nvSpPr>
          <p:spPr>
            <a:xfrm>
              <a:off x="5348523" y="5597657"/>
              <a:ext cx="142155" cy="184189"/>
            </a:xfrm>
            <a:prstGeom prst="downArrow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22" name="그룹 20"/>
            <p:cNvGrpSpPr>
              <a:grpSpLocks/>
            </p:cNvGrpSpPr>
            <p:nvPr/>
          </p:nvGrpSpPr>
          <p:grpSpPr bwMode="auto">
            <a:xfrm>
              <a:off x="5000487" y="5358330"/>
              <a:ext cx="821560" cy="184189"/>
              <a:chOff x="794328" y="6040581"/>
              <a:chExt cx="1006765" cy="332510"/>
            </a:xfrm>
          </p:grpSpPr>
          <p:cxnSp>
            <p:nvCxnSpPr>
              <p:cNvPr id="23" name="직선 연결선 22"/>
              <p:cNvCxnSpPr/>
              <p:nvPr/>
            </p:nvCxnSpPr>
            <p:spPr>
              <a:xfrm rot="5400000">
                <a:off x="628073" y="6206836"/>
                <a:ext cx="33251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803939" y="6373091"/>
                <a:ext cx="997154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 rot="5400000" flipH="1" flipV="1">
                <a:off x="1643310" y="6206836"/>
                <a:ext cx="315567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그룹 8"/>
            <p:cNvGrpSpPr/>
            <p:nvPr/>
          </p:nvGrpSpPr>
          <p:grpSpPr>
            <a:xfrm>
              <a:off x="7109289" y="4759145"/>
              <a:ext cx="1341163" cy="1372541"/>
              <a:chOff x="7124975" y="3657228"/>
              <a:chExt cx="1341163" cy="2481263"/>
            </a:xfrm>
          </p:grpSpPr>
          <p:pic>
            <p:nvPicPr>
              <p:cNvPr id="16" name="Picture 11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24975" y="3657228"/>
                <a:ext cx="1341163" cy="6475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Picture 12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73995" y="4947719"/>
                <a:ext cx="1276457" cy="6475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" name="아래쪽 화살표 25"/>
              <p:cNvSpPr/>
              <p:nvPr/>
            </p:nvSpPr>
            <p:spPr>
              <a:xfrm>
                <a:off x="7723989" y="4208620"/>
                <a:ext cx="142156" cy="184189"/>
              </a:xfrm>
              <a:prstGeom prst="downArrow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200"/>
              </a:p>
            </p:txBody>
          </p:sp>
          <p:sp>
            <p:nvSpPr>
              <p:cNvPr id="27" name="아래쪽 화살표 26"/>
              <p:cNvSpPr/>
              <p:nvPr/>
            </p:nvSpPr>
            <p:spPr>
              <a:xfrm>
                <a:off x="7746538" y="5580060"/>
                <a:ext cx="143136" cy="184188"/>
              </a:xfrm>
              <a:prstGeom prst="downArrow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1200"/>
              </a:p>
            </p:txBody>
          </p:sp>
          <p:graphicFrame>
            <p:nvGraphicFramePr>
              <p:cNvPr id="28" name="Object 1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0518147"/>
                  </p:ext>
                </p:extLst>
              </p:nvPr>
            </p:nvGraphicFramePr>
            <p:xfrm>
              <a:off x="7680852" y="4426830"/>
              <a:ext cx="220586" cy="29446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9028" name="수식" r:id="rId13" imgW="114102" imgH="126780" progId="Equation.3">
                      <p:embed/>
                    </p:oleObj>
                  </mc:Choice>
                  <mc:Fallback>
                    <p:oleObj name="수식" r:id="rId13" imgW="114102" imgH="1267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680852" y="4426830"/>
                            <a:ext cx="220586" cy="29446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" name="Object 1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2531783"/>
                  </p:ext>
                </p:extLst>
              </p:nvPr>
            </p:nvGraphicFramePr>
            <p:xfrm>
              <a:off x="7728891" y="5838159"/>
              <a:ext cx="220586" cy="2944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9029" name="수식" r:id="rId15" imgW="114102" imgH="126780" progId="Equation.3">
                      <p:embed/>
                    </p:oleObj>
                  </mc:Choice>
                  <mc:Fallback>
                    <p:oleObj name="수식" r:id="rId15" imgW="114102" imgH="1267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728891" y="5838159"/>
                            <a:ext cx="220586" cy="29446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0" name="직사각형 29"/>
              <p:cNvSpPr/>
              <p:nvPr/>
            </p:nvSpPr>
            <p:spPr>
              <a:xfrm>
                <a:off x="7374973" y="4426830"/>
                <a:ext cx="291174" cy="29446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200" dirty="0" smtClean="0">
                    <a:solidFill>
                      <a:schemeClr val="bg1"/>
                    </a:solidFill>
                  </a:rPr>
                  <a:t>2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7922026" y="4412752"/>
                <a:ext cx="291174" cy="29446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200" dirty="0" smtClean="0">
                    <a:solidFill>
                      <a:schemeClr val="bg1"/>
                    </a:solidFill>
                  </a:rPr>
                  <a:t>3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7413208" y="5844024"/>
                <a:ext cx="291173" cy="29446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200" dirty="0" smtClean="0">
                    <a:solidFill>
                      <a:schemeClr val="bg1"/>
                    </a:solidFill>
                  </a:rPr>
                  <a:t>3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7960261" y="5829946"/>
                <a:ext cx="291173" cy="29446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200" dirty="0" smtClean="0">
                    <a:solidFill>
                      <a:schemeClr val="bg1"/>
                    </a:solidFill>
                  </a:rPr>
                  <a:t>3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06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ot :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93392"/>
          </a:xfrm>
        </p:spPr>
        <p:txBody>
          <a:bodyPr>
            <a:normAutofit fontScale="92500"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A = [[a1,b1],[c1,d1]] B = [[a2,b2],[c2,d2]] </a:t>
            </a:r>
            <a:r>
              <a:rPr lang="en-US" altLang="ko-KR" dirty="0" smtClean="0"/>
              <a:t>numpy.dot(A,B</a:t>
            </a:r>
            <a:r>
              <a:rPr lang="en-US" altLang="ko-KR" dirty="0"/>
              <a:t>) </a:t>
            </a:r>
          </a:p>
          <a:p>
            <a:pPr marL="457200" lvl="1" indent="0" fontAlgn="base">
              <a:buNone/>
            </a:pPr>
            <a:r>
              <a:rPr lang="en-US" altLang="ko-KR" dirty="0"/>
              <a:t>array([[a1*a2 + </a:t>
            </a:r>
            <a:r>
              <a:rPr lang="en-US" altLang="ko-KR" dirty="0" smtClean="0"/>
              <a:t>b1*c2</a:t>
            </a:r>
            <a:r>
              <a:rPr lang="en-US" altLang="ko-KR" dirty="0"/>
              <a:t>, </a:t>
            </a:r>
            <a:r>
              <a:rPr lang="en-US" altLang="ko-KR" dirty="0" smtClean="0"/>
              <a:t>a1*b2 </a:t>
            </a:r>
            <a:r>
              <a:rPr lang="en-US" altLang="ko-KR" dirty="0"/>
              <a:t>+ b1*d2], [c1*a2 + </a:t>
            </a:r>
            <a:r>
              <a:rPr lang="en-US" altLang="ko-KR" dirty="0" smtClean="0"/>
              <a:t>d1*c2</a:t>
            </a:r>
            <a:r>
              <a:rPr lang="en-US" altLang="ko-KR" dirty="0"/>
              <a:t>, </a:t>
            </a:r>
            <a:r>
              <a:rPr lang="en-US" altLang="ko-KR" dirty="0" smtClean="0"/>
              <a:t>c1*b2 </a:t>
            </a:r>
            <a:r>
              <a:rPr lang="en-US" altLang="ko-KR" dirty="0"/>
              <a:t>+ d1*d2</a:t>
            </a:r>
            <a:r>
              <a:rPr lang="en-US" altLang="ko-KR" dirty="0" smtClean="0"/>
              <a:t>])</a:t>
            </a:r>
          </a:p>
          <a:p>
            <a:pPr marL="457200" lvl="1" indent="0" fontAlgn="base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 [[1*4+ 0*2, 1*1+0*2],[0*4+1*2, 0*1+1*2]]</a:t>
            </a:r>
            <a:endParaRPr lang="en-US" altLang="ko-KR" dirty="0"/>
          </a:p>
        </p:txBody>
      </p:sp>
      <p:grpSp>
        <p:nvGrpSpPr>
          <p:cNvPr id="6" name="그룹 5"/>
          <p:cNvGrpSpPr/>
          <p:nvPr/>
        </p:nvGrpSpPr>
        <p:grpSpPr>
          <a:xfrm>
            <a:off x="1148071" y="4581128"/>
            <a:ext cx="1296144" cy="1296005"/>
            <a:chOff x="1763688" y="4221088"/>
            <a:chExt cx="1925214" cy="1897221"/>
          </a:xfrm>
        </p:grpSpPr>
        <p:sp>
          <p:nvSpPr>
            <p:cNvPr id="5" name="직사각형 4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059832" y="4581128"/>
            <a:ext cx="1296144" cy="1296005"/>
            <a:chOff x="1763688" y="4221088"/>
            <a:chExt cx="1925214" cy="1897221"/>
          </a:xfrm>
          <a:solidFill>
            <a:schemeClr val="bg2">
              <a:lumMod val="75000"/>
            </a:schemeClr>
          </a:solidFill>
        </p:grpSpPr>
        <p:sp>
          <p:nvSpPr>
            <p:cNvPr id="17" name="직사각형 16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652120" y="3480700"/>
            <a:ext cx="2880320" cy="2588311"/>
            <a:chOff x="5197505" y="3140968"/>
            <a:chExt cx="3334935" cy="3312368"/>
          </a:xfrm>
        </p:grpSpPr>
        <p:grpSp>
          <p:nvGrpSpPr>
            <p:cNvPr id="22" name="그룹 21"/>
            <p:cNvGrpSpPr/>
            <p:nvPr/>
          </p:nvGrpSpPr>
          <p:grpSpPr>
            <a:xfrm>
              <a:off x="5292080" y="5157331"/>
              <a:ext cx="1296144" cy="1296005"/>
              <a:chOff x="1763688" y="4221088"/>
              <a:chExt cx="1925214" cy="1897221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7236296" y="3212976"/>
              <a:ext cx="1296144" cy="1296005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28" name="직사각형 27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4</a:t>
                </a:r>
                <a:endParaRPr lang="ko-KR" altLang="en-US" dirty="0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2</a:t>
                </a:r>
                <a:endParaRPr lang="ko-KR" altLang="en-US" dirty="0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2</a:t>
                </a:r>
                <a:endParaRPr lang="ko-KR" altLang="en-US" dirty="0"/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7236296" y="5085323"/>
              <a:ext cx="1296144" cy="1296005"/>
              <a:chOff x="1763688" y="4221088"/>
              <a:chExt cx="1925214" cy="1897221"/>
            </a:xfrm>
            <a:solidFill>
              <a:srgbClr val="7030A0"/>
            </a:solidFill>
          </p:grpSpPr>
          <p:sp>
            <p:nvSpPr>
              <p:cNvPr id="33" name="직사각형 32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4</a:t>
                </a:r>
                <a:endParaRPr lang="ko-KR" altLang="en-US" dirty="0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2</a:t>
                </a:r>
                <a:endParaRPr lang="ko-KR" altLang="en-US" dirty="0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2</a:t>
                </a:r>
                <a:endParaRPr lang="ko-KR" altLang="en-US" dirty="0"/>
              </a:p>
            </p:txBody>
          </p:sp>
        </p:grpSp>
        <p:sp>
          <p:nvSpPr>
            <p:cNvPr id="9" name="직사각형 8"/>
            <p:cNvSpPr/>
            <p:nvPr/>
          </p:nvSpPr>
          <p:spPr>
            <a:xfrm>
              <a:off x="5197505" y="5114911"/>
              <a:ext cx="1420383" cy="64807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164288" y="3140968"/>
              <a:ext cx="752535" cy="144016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아래쪽 화살표 9"/>
            <p:cNvSpPr/>
            <p:nvPr/>
          </p:nvSpPr>
          <p:spPr>
            <a:xfrm>
              <a:off x="7346795" y="4604567"/>
              <a:ext cx="484632" cy="408609"/>
            </a:xfrm>
            <a:prstGeom prst="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아래쪽 화살표 39"/>
            <p:cNvSpPr/>
            <p:nvPr/>
          </p:nvSpPr>
          <p:spPr>
            <a:xfrm rot="16040858">
              <a:off x="6706674" y="5219906"/>
              <a:ext cx="484632" cy="408609"/>
            </a:xfrm>
            <a:prstGeom prst="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644008" y="5043753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627784" y="5043753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96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dot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Numpy.dot </a:t>
            </a:r>
            <a:r>
              <a:rPr lang="ko-KR" altLang="en-US" sz="2800" dirty="0" err="1" smtClean="0"/>
              <a:t>메소드</a:t>
            </a:r>
            <a:r>
              <a:rPr lang="ko-KR" altLang="en-US" sz="2800" dirty="0" smtClean="0"/>
              <a:t> 처리</a:t>
            </a:r>
            <a:endParaRPr lang="ko-KR" altLang="en-US" sz="2800" dirty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55218"/>
            <a:ext cx="4752528" cy="289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91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행렬식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0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행렬식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det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561344"/>
          </a:xfrm>
        </p:spPr>
        <p:txBody>
          <a:bodyPr>
            <a:normAutofit fontScale="92500"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정방행렬에 하나의 수를 대응시킴으로써</a:t>
            </a:r>
            <a:r>
              <a:rPr lang="en-US" altLang="ko-KR" dirty="0"/>
              <a:t>,</a:t>
            </a:r>
          </a:p>
          <a:p>
            <a:pPr marL="457200" lvl="1" indent="0" fontAlgn="base">
              <a:buNone/>
            </a:pPr>
            <a:r>
              <a:rPr lang="en-US" altLang="ko-KR" dirty="0"/>
              <a:t>     - </a:t>
            </a:r>
            <a:r>
              <a:rPr lang="ko-KR" altLang="en-US" dirty="0"/>
              <a:t>연립방정식의 해를 구하거나</a:t>
            </a:r>
            <a:r>
              <a:rPr lang="en-US" altLang="ko-KR" dirty="0"/>
              <a:t>,</a:t>
            </a:r>
          </a:p>
          <a:p>
            <a:pPr marL="457200" lvl="1" indent="0" fontAlgn="base">
              <a:buNone/>
            </a:pPr>
            <a:r>
              <a:rPr lang="en-US" altLang="ko-KR" dirty="0"/>
              <a:t>     - </a:t>
            </a:r>
            <a:r>
              <a:rPr lang="ko-KR" altLang="en-US" dirty="0"/>
              <a:t>연립방정식 해의 존재성을 살피려고 할 때 쓰여짐</a:t>
            </a:r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54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행렬식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det</a:t>
            </a:r>
            <a:r>
              <a:rPr lang="en-US" altLang="ko-KR" dirty="0" smtClean="0"/>
              <a:t>) :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62524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행렬식 구하기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41986" name="Picture 2" descr="http://ktword.co.kr/img_data/4650_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48" y="3068960"/>
            <a:ext cx="2752725" cy="98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37363" y="5013176"/>
            <a:ext cx="648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3 1</a:t>
            </a:r>
          </a:p>
          <a:p>
            <a:r>
              <a:rPr lang="en-US" altLang="ko-KR" dirty="0" smtClean="0"/>
              <a:t>2 2</a:t>
            </a:r>
            <a:endParaRPr lang="ko-KR" altLang="en-US" dirty="0"/>
          </a:p>
        </p:txBody>
      </p:sp>
      <p:sp>
        <p:nvSpPr>
          <p:cNvPr id="5" name="왼쪽 대괄호 4"/>
          <p:cNvSpPr/>
          <p:nvPr/>
        </p:nvSpPr>
        <p:spPr>
          <a:xfrm>
            <a:off x="1421339" y="5013176"/>
            <a:ext cx="73152" cy="64633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대괄호 5"/>
          <p:cNvSpPr/>
          <p:nvPr/>
        </p:nvSpPr>
        <p:spPr>
          <a:xfrm>
            <a:off x="2285435" y="5013176"/>
            <a:ext cx="73152" cy="646331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89687" y="5151675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det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01459" y="517503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=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62078" y="5151675"/>
            <a:ext cx="1394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3*2 – 1*2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34386" y="567599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=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72287" y="5675995"/>
            <a:ext cx="8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559498"/>
            <a:ext cx="2790825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3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행렬식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det</a:t>
            </a:r>
            <a:r>
              <a:rPr lang="en-US" altLang="ko-KR" dirty="0" smtClean="0"/>
              <a:t>) :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62524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행렬식을 계산시 앞에 두 열을 뒤에 복사 후 계산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43015" name="Picture 7" descr="http://ktword.co.kr/img_data/4650_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38" y="2111035"/>
            <a:ext cx="3743130" cy="196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59632" y="4592161"/>
            <a:ext cx="15841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3 1 3 3 1</a:t>
            </a:r>
          </a:p>
          <a:p>
            <a:pPr algn="ctr"/>
            <a:r>
              <a:rPr lang="en-US" altLang="ko-KR" sz="1400" dirty="0" smtClean="0"/>
              <a:t>2 2 3 2 2</a:t>
            </a:r>
          </a:p>
          <a:p>
            <a:pPr algn="ctr"/>
            <a:r>
              <a:rPr lang="en-US" altLang="ko-KR" sz="1400" dirty="0" smtClean="0"/>
              <a:t>1 1 1 1 1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540838" y="5511867"/>
            <a:ext cx="3527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= 3*2*1 – 3*2*1 + 1*3*1 – 3*3*1 + 3*2*1 – 1*2*1</a:t>
            </a:r>
          </a:p>
          <a:p>
            <a:r>
              <a:rPr lang="en-US" altLang="ko-KR" sz="1000" dirty="0" smtClean="0"/>
              <a:t>= 6 – 6 + 3 -9 + 6 -2</a:t>
            </a:r>
          </a:p>
          <a:p>
            <a:r>
              <a:rPr lang="en-US" altLang="ko-KR" sz="1000" dirty="0" smtClean="0"/>
              <a:t>= 15 – 17</a:t>
            </a:r>
          </a:p>
          <a:p>
            <a:r>
              <a:rPr lang="en-US" altLang="ko-KR" sz="1000" dirty="0" smtClean="0"/>
              <a:t>= -2</a:t>
            </a:r>
            <a:endParaRPr lang="ko-KR" altLang="en-US" sz="1000" dirty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335135"/>
            <a:ext cx="3448050" cy="2614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06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행렬식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det</a:t>
            </a:r>
            <a:r>
              <a:rPr lang="en-US" altLang="ko-KR" dirty="0" smtClean="0"/>
              <a:t>) :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62524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n</a:t>
            </a:r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43013" name="Picture 5" descr="http://cfile25.uf.tistory.com/image/113B043B4F88582B382E0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711360"/>
            <a:ext cx="3717547" cy="181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5" name="Picture 7" descr="http://ktword.co.kr/img_data/4650_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38" y="2111035"/>
            <a:ext cx="3743130" cy="225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068960"/>
            <a:ext cx="3514725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82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Numeric </a:t>
            </a:r>
            <a:r>
              <a:rPr lang="en-US" altLang="ko-KR" dirty="0" smtClean="0"/>
              <a:t>Type(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27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minor determinant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97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소행렬식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62524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i</a:t>
            </a:r>
            <a:r>
              <a:rPr lang="ko-KR" altLang="en-US" dirty="0" smtClean="0"/>
              <a:t>번째 </a:t>
            </a:r>
            <a:r>
              <a:rPr lang="ko-KR" altLang="en-US" dirty="0"/>
              <a:t>행</a:t>
            </a:r>
            <a:r>
              <a:rPr lang="en-US" altLang="ko-KR" dirty="0"/>
              <a:t>,j</a:t>
            </a:r>
            <a:r>
              <a:rPr lang="ko-KR" altLang="en-US" dirty="0"/>
              <a:t>번째 열을 제거한 부분행렬의 행렬식 </a:t>
            </a:r>
            <a:r>
              <a:rPr lang="en-US" altLang="ko-KR" dirty="0"/>
              <a:t>: </a:t>
            </a:r>
            <a:r>
              <a:rPr lang="en-US" altLang="ko-KR" dirty="0" err="1"/>
              <a:t>Mij</a:t>
            </a:r>
            <a:r>
              <a:rPr lang="en-US" altLang="ko-KR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0988" y="4005064"/>
            <a:ext cx="1190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2 1</a:t>
            </a:r>
            <a:endParaRPr lang="en-US" altLang="ko-KR" sz="1400" dirty="0"/>
          </a:p>
          <a:p>
            <a:pPr algn="ctr"/>
            <a:r>
              <a:rPr lang="en-US" altLang="ko-KR" sz="1400" dirty="0" smtClean="0"/>
              <a:t>1 2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31231" y="4124222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M11</a:t>
            </a:r>
            <a:endParaRPr lang="ko-KR" alt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5801408" y="4118542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</a:t>
            </a:r>
            <a:endParaRPr lang="ko-KR" alt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2631231" y="4665767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M12</a:t>
            </a:r>
            <a:endParaRPr lang="ko-KR" alt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2631231" y="523823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M21</a:t>
            </a:r>
            <a:endParaRPr lang="ko-KR" altLang="en-US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5801408" y="4683750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-1</a:t>
            </a:r>
            <a:endParaRPr lang="ko-KR" alt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801408" y="5238233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 -1</a:t>
            </a:r>
            <a:endParaRPr lang="ko-KR" altLang="en-US" sz="1100" dirty="0"/>
          </a:p>
        </p:txBody>
      </p:sp>
      <p:grpSp>
        <p:nvGrpSpPr>
          <p:cNvPr id="27" name="그룹 26"/>
          <p:cNvGrpSpPr/>
          <p:nvPr/>
        </p:nvGrpSpPr>
        <p:grpSpPr>
          <a:xfrm>
            <a:off x="3131840" y="4054801"/>
            <a:ext cx="1190732" cy="310303"/>
            <a:chOff x="2844629" y="4054801"/>
            <a:chExt cx="1190732" cy="310303"/>
          </a:xfrm>
        </p:grpSpPr>
        <p:sp>
          <p:nvSpPr>
            <p:cNvPr id="6" name="TextBox 5"/>
            <p:cNvSpPr txBox="1"/>
            <p:nvPr/>
          </p:nvSpPr>
          <p:spPr>
            <a:xfrm>
              <a:off x="2844629" y="4103494"/>
              <a:ext cx="11907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2</a:t>
              </a:r>
              <a:endParaRPr lang="ko-KR" altLang="en-US" sz="1100" dirty="0"/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3275856" y="4054801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3635896" y="4054801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/>
          <p:cNvGrpSpPr/>
          <p:nvPr/>
        </p:nvGrpSpPr>
        <p:grpSpPr>
          <a:xfrm>
            <a:off x="3131840" y="4618154"/>
            <a:ext cx="1190732" cy="323014"/>
            <a:chOff x="2902716" y="4753137"/>
            <a:chExt cx="1190732" cy="323014"/>
          </a:xfrm>
        </p:grpSpPr>
        <p:sp>
          <p:nvSpPr>
            <p:cNvPr id="20" name="TextBox 19"/>
            <p:cNvSpPr txBox="1"/>
            <p:nvPr/>
          </p:nvSpPr>
          <p:spPr>
            <a:xfrm>
              <a:off x="2902716" y="4814541"/>
              <a:ext cx="11907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1 </a:t>
              </a:r>
              <a:endParaRPr lang="ko-KR" altLang="en-US" sz="1100" dirty="0"/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3294518" y="4753137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3654558" y="4753137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3131840" y="5236704"/>
            <a:ext cx="1190732" cy="280528"/>
            <a:chOff x="2843808" y="5515703"/>
            <a:chExt cx="1190732" cy="280528"/>
          </a:xfrm>
        </p:grpSpPr>
        <p:sp>
          <p:nvSpPr>
            <p:cNvPr id="23" name="TextBox 22"/>
            <p:cNvSpPr txBox="1"/>
            <p:nvPr/>
          </p:nvSpPr>
          <p:spPr>
            <a:xfrm>
              <a:off x="2843808" y="5534621"/>
              <a:ext cx="11907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1</a:t>
              </a:r>
              <a:endParaRPr lang="ko-KR" altLang="en-US" sz="1100" dirty="0"/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327585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363589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직선 연결선 38"/>
          <p:cNvCxnSpPr/>
          <p:nvPr/>
        </p:nvCxnSpPr>
        <p:spPr>
          <a:xfrm>
            <a:off x="1005004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1835696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2555776" y="3904279"/>
            <a:ext cx="3888432" cy="23330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Picture 2" descr="http://www.ktword.co.kr/img_data/5037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360399"/>
            <a:ext cx="114300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6770577" y="4005064"/>
            <a:ext cx="15841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부호 </a:t>
            </a:r>
            <a:r>
              <a:rPr lang="en-US" altLang="ko-KR" dirty="0" smtClean="0"/>
              <a:t>+</a:t>
            </a:r>
          </a:p>
          <a:p>
            <a:endParaRPr lang="en-US" altLang="ko-KR" dirty="0"/>
          </a:p>
          <a:p>
            <a:r>
              <a:rPr lang="ko-KR" altLang="en-US" dirty="0" smtClean="0"/>
              <a:t>부호 </a:t>
            </a:r>
            <a:r>
              <a:rPr lang="en-US" altLang="ko-KR" dirty="0" smtClean="0"/>
              <a:t>–</a:t>
            </a:r>
          </a:p>
          <a:p>
            <a:endParaRPr lang="en-US" altLang="ko-KR" dirty="0" smtClean="0"/>
          </a:p>
          <a:p>
            <a:r>
              <a:rPr lang="ko-KR" altLang="en-US" dirty="0"/>
              <a:t>부호 </a:t>
            </a:r>
            <a:r>
              <a:rPr lang="en-US" altLang="ko-KR" dirty="0"/>
              <a:t>–</a:t>
            </a:r>
          </a:p>
          <a:p>
            <a:endParaRPr lang="en-US" altLang="ko-KR" dirty="0"/>
          </a:p>
          <a:p>
            <a:r>
              <a:rPr lang="ko-KR" altLang="en-US" dirty="0" smtClean="0"/>
              <a:t>부호 </a:t>
            </a:r>
            <a:r>
              <a:rPr lang="en-US" altLang="ko-KR" dirty="0" smtClean="0"/>
              <a:t>+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2631231" y="5815949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M22</a:t>
            </a:r>
            <a:endParaRPr lang="ko-KR" altLang="en-US" sz="1100" dirty="0"/>
          </a:p>
        </p:txBody>
      </p:sp>
      <p:sp>
        <p:nvSpPr>
          <p:cNvPr id="45" name="TextBox 44"/>
          <p:cNvSpPr txBox="1"/>
          <p:nvPr/>
        </p:nvSpPr>
        <p:spPr>
          <a:xfrm>
            <a:off x="5801408" y="5815949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 2</a:t>
            </a:r>
            <a:endParaRPr lang="ko-KR" altLang="en-US" sz="1100" dirty="0"/>
          </a:p>
        </p:txBody>
      </p:sp>
      <p:grpSp>
        <p:nvGrpSpPr>
          <p:cNvPr id="46" name="그룹 45"/>
          <p:cNvGrpSpPr/>
          <p:nvPr/>
        </p:nvGrpSpPr>
        <p:grpSpPr>
          <a:xfrm>
            <a:off x="3131840" y="5814420"/>
            <a:ext cx="1190732" cy="278876"/>
            <a:chOff x="2843808" y="5515703"/>
            <a:chExt cx="1190732" cy="278876"/>
          </a:xfrm>
        </p:grpSpPr>
        <p:sp>
          <p:nvSpPr>
            <p:cNvPr id="47" name="TextBox 46"/>
            <p:cNvSpPr txBox="1"/>
            <p:nvPr/>
          </p:nvSpPr>
          <p:spPr>
            <a:xfrm>
              <a:off x="2843808" y="5532969"/>
              <a:ext cx="11907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2 </a:t>
              </a:r>
              <a:endParaRPr lang="ko-KR" altLang="en-US" sz="1100" dirty="0"/>
            </a:p>
          </p:txBody>
        </p:sp>
        <p:cxnSp>
          <p:nvCxnSpPr>
            <p:cNvPr id="48" name="직선 연결선 47"/>
            <p:cNvCxnSpPr/>
            <p:nvPr/>
          </p:nvCxnSpPr>
          <p:spPr>
            <a:xfrm>
              <a:off x="327585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363589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91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소행렬식</a:t>
            </a:r>
            <a:r>
              <a:rPr lang="en-US" altLang="ko-KR" dirty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62524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i</a:t>
            </a:r>
            <a:r>
              <a:rPr lang="ko-KR" altLang="en-US" dirty="0" smtClean="0"/>
              <a:t>번째 </a:t>
            </a:r>
            <a:r>
              <a:rPr lang="ko-KR" altLang="en-US" dirty="0"/>
              <a:t>행</a:t>
            </a:r>
            <a:r>
              <a:rPr lang="en-US" altLang="ko-KR" dirty="0"/>
              <a:t>,j</a:t>
            </a:r>
            <a:r>
              <a:rPr lang="ko-KR" altLang="en-US" dirty="0"/>
              <a:t>번째 열을 제거한 부분행렬의 행렬식 </a:t>
            </a:r>
            <a:r>
              <a:rPr lang="en-US" altLang="ko-KR" dirty="0"/>
              <a:t>: </a:t>
            </a:r>
            <a:r>
              <a:rPr lang="en-US" altLang="ko-KR" dirty="0" err="1"/>
              <a:t>Mij</a:t>
            </a:r>
            <a:r>
              <a:rPr lang="en-US" altLang="ko-KR" dirty="0"/>
              <a:t> </a:t>
            </a:r>
          </a:p>
        </p:txBody>
      </p:sp>
      <p:pic>
        <p:nvPicPr>
          <p:cNvPr id="40962" name="Picture 2" descr="http://www.ktword.co.kr/img_data/5037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42591"/>
            <a:ext cx="3114675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60988" y="4005064"/>
            <a:ext cx="11907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3 1 3 </a:t>
            </a:r>
          </a:p>
          <a:p>
            <a:pPr algn="ctr"/>
            <a:r>
              <a:rPr lang="en-US" altLang="ko-KR" sz="1400" dirty="0" smtClean="0"/>
              <a:t>2 2 3 </a:t>
            </a:r>
          </a:p>
          <a:p>
            <a:pPr algn="ctr"/>
            <a:r>
              <a:rPr lang="en-US" altLang="ko-KR" sz="1400" dirty="0" smtClean="0"/>
              <a:t>1 1 1 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631231" y="4124222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M11</a:t>
            </a:r>
            <a:endParaRPr lang="ko-KR" altLang="en-US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4427984" y="4118543"/>
            <a:ext cx="9589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2*1 -3*1</a:t>
            </a:r>
            <a:endParaRPr lang="ko-KR" alt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5801408" y="4118542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-1</a:t>
            </a:r>
            <a:endParaRPr lang="ko-KR" alt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2631231" y="4665767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M12</a:t>
            </a:r>
            <a:endParaRPr lang="ko-KR" alt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2631231" y="523823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M13</a:t>
            </a:r>
            <a:endParaRPr lang="ko-KR" alt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4427984" y="4683751"/>
            <a:ext cx="9589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2*1 -3*1</a:t>
            </a:r>
            <a:endParaRPr lang="ko-KR" altLang="en-US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5801408" y="4683750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-1</a:t>
            </a:r>
            <a:endParaRPr lang="ko-KR" alt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4427984" y="5268848"/>
            <a:ext cx="9589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2*1 -2*1</a:t>
            </a:r>
            <a:endParaRPr lang="ko-KR" alt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801408" y="5238233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 0</a:t>
            </a:r>
            <a:endParaRPr lang="ko-KR" altLang="en-US" sz="1100" dirty="0"/>
          </a:p>
        </p:txBody>
      </p:sp>
      <p:grpSp>
        <p:nvGrpSpPr>
          <p:cNvPr id="27" name="그룹 26"/>
          <p:cNvGrpSpPr/>
          <p:nvPr/>
        </p:nvGrpSpPr>
        <p:grpSpPr>
          <a:xfrm>
            <a:off x="3131840" y="4015920"/>
            <a:ext cx="1190732" cy="430887"/>
            <a:chOff x="2844629" y="4015920"/>
            <a:chExt cx="1190732" cy="430887"/>
          </a:xfrm>
        </p:grpSpPr>
        <p:sp>
          <p:nvSpPr>
            <p:cNvPr id="6" name="TextBox 5"/>
            <p:cNvSpPr txBox="1"/>
            <p:nvPr/>
          </p:nvSpPr>
          <p:spPr>
            <a:xfrm>
              <a:off x="2844629" y="4015920"/>
              <a:ext cx="119073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2 3 </a:t>
              </a:r>
            </a:p>
            <a:p>
              <a:pPr algn="ctr"/>
              <a:r>
                <a:rPr lang="en-US" altLang="ko-KR" sz="1100" dirty="0" smtClean="0"/>
                <a:t>1 1 </a:t>
              </a:r>
              <a:endParaRPr lang="ko-KR" altLang="en-US" sz="1100" dirty="0"/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3275856" y="4054801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3635896" y="4054801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/>
          <p:cNvGrpSpPr/>
          <p:nvPr/>
        </p:nvGrpSpPr>
        <p:grpSpPr>
          <a:xfrm>
            <a:off x="3131840" y="4581128"/>
            <a:ext cx="1190732" cy="430887"/>
            <a:chOff x="2902716" y="4716111"/>
            <a:chExt cx="1190732" cy="430887"/>
          </a:xfrm>
        </p:grpSpPr>
        <p:sp>
          <p:nvSpPr>
            <p:cNvPr id="20" name="TextBox 19"/>
            <p:cNvSpPr txBox="1"/>
            <p:nvPr/>
          </p:nvSpPr>
          <p:spPr>
            <a:xfrm>
              <a:off x="2902716" y="4716111"/>
              <a:ext cx="119073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2 3 </a:t>
              </a:r>
            </a:p>
            <a:p>
              <a:pPr algn="ctr"/>
              <a:r>
                <a:rPr lang="en-US" altLang="ko-KR" sz="1100" dirty="0" smtClean="0"/>
                <a:t>1 1 </a:t>
              </a:r>
              <a:endParaRPr lang="ko-KR" altLang="en-US" sz="1100" dirty="0"/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3294518" y="4753137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3654558" y="4753137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3131840" y="5166225"/>
            <a:ext cx="1190732" cy="430887"/>
            <a:chOff x="2843808" y="5445224"/>
            <a:chExt cx="1190732" cy="430887"/>
          </a:xfrm>
        </p:grpSpPr>
        <p:sp>
          <p:nvSpPr>
            <p:cNvPr id="23" name="TextBox 22"/>
            <p:cNvSpPr txBox="1"/>
            <p:nvPr/>
          </p:nvSpPr>
          <p:spPr>
            <a:xfrm>
              <a:off x="2843808" y="5445224"/>
              <a:ext cx="119073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2 </a:t>
              </a:r>
              <a:r>
                <a:rPr lang="en-US" altLang="ko-KR" sz="1100" dirty="0"/>
                <a:t>2</a:t>
              </a:r>
              <a:r>
                <a:rPr lang="en-US" altLang="ko-KR" sz="1100" dirty="0" smtClean="0"/>
                <a:t> </a:t>
              </a:r>
            </a:p>
            <a:p>
              <a:pPr algn="ctr"/>
              <a:r>
                <a:rPr lang="en-US" altLang="ko-KR" sz="1100" dirty="0" smtClean="0"/>
                <a:t>1 1 </a:t>
              </a:r>
              <a:endParaRPr lang="ko-KR" altLang="en-US" sz="1100" dirty="0"/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327585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363589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직선 연결선 38"/>
          <p:cNvCxnSpPr/>
          <p:nvPr/>
        </p:nvCxnSpPr>
        <p:spPr>
          <a:xfrm>
            <a:off x="1005004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1835696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2555776" y="3904279"/>
            <a:ext cx="3888432" cy="18289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2631231" y="5949280"/>
            <a:ext cx="3740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 3M11+(-1)* 1M12 + 3M13 </a:t>
            </a:r>
          </a:p>
          <a:p>
            <a:r>
              <a:rPr lang="en-US" altLang="ko-KR" dirty="0" smtClean="0"/>
              <a:t>= -3+1+0 = -2</a:t>
            </a:r>
            <a:endParaRPr lang="ko-KR" altLang="en-US" dirty="0"/>
          </a:p>
        </p:txBody>
      </p:sp>
      <p:pic>
        <p:nvPicPr>
          <p:cNvPr id="44" name="Picture 2" descr="http://www.ktword.co.kr/img_data/5037_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360399"/>
            <a:ext cx="114300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6770577" y="4005064"/>
            <a:ext cx="15841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부호 </a:t>
            </a:r>
            <a:r>
              <a:rPr lang="en-US" altLang="ko-KR" dirty="0" smtClean="0"/>
              <a:t>+</a:t>
            </a:r>
          </a:p>
          <a:p>
            <a:endParaRPr lang="en-US" altLang="ko-KR" dirty="0"/>
          </a:p>
          <a:p>
            <a:r>
              <a:rPr lang="ko-KR" altLang="en-US" dirty="0" smtClean="0"/>
              <a:t>부호 </a:t>
            </a:r>
            <a:r>
              <a:rPr lang="en-US" altLang="ko-KR" dirty="0" smtClean="0"/>
              <a:t>–</a:t>
            </a:r>
          </a:p>
          <a:p>
            <a:endParaRPr lang="en-US" altLang="ko-KR" dirty="0"/>
          </a:p>
          <a:p>
            <a:r>
              <a:rPr lang="ko-KR" altLang="en-US" dirty="0" smtClean="0"/>
              <a:t>부호 </a:t>
            </a:r>
            <a:r>
              <a:rPr lang="en-US" altLang="ko-KR" dirty="0" smtClean="0"/>
              <a:t>+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19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소행렬식</a:t>
            </a:r>
            <a:r>
              <a:rPr lang="ko-KR" altLang="en-US" dirty="0" smtClean="0"/>
              <a:t> 예</a:t>
            </a:r>
            <a:r>
              <a:rPr lang="ko-KR" altLang="en-US" dirty="0"/>
              <a:t>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소행렬식을</a:t>
            </a:r>
            <a:r>
              <a:rPr lang="ko-KR" altLang="en-US" sz="2800" dirty="0" smtClean="0"/>
              <a:t> 구해서 행렬식 값 비교</a:t>
            </a:r>
            <a:endParaRPr lang="ko-KR" altLang="en-US" sz="2800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420888"/>
            <a:ext cx="5400600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76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역행렬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12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여인</a:t>
            </a:r>
            <a:r>
              <a:rPr lang="ko-KR" altLang="en-US" dirty="0"/>
              <a:t>수</a:t>
            </a:r>
            <a:r>
              <a:rPr lang="en-US" altLang="ko-KR" dirty="0" smtClean="0"/>
              <a:t>(cofactor)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소행렬식을</a:t>
            </a:r>
            <a:r>
              <a:rPr lang="ko-KR" altLang="en-US" dirty="0" smtClean="0"/>
              <a:t> 이용한 값을  여인수를 표시 </a:t>
            </a:r>
            <a:endParaRPr lang="en-US" altLang="ko-KR" dirty="0"/>
          </a:p>
        </p:txBody>
      </p:sp>
      <p:pic>
        <p:nvPicPr>
          <p:cNvPr id="41986" name="Picture 2" descr="http://www.ktword.co.kr/img_data/5037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88" y="2276872"/>
            <a:ext cx="1143000" cy="68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60988" y="4005064"/>
            <a:ext cx="11907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3 1 3 </a:t>
            </a:r>
          </a:p>
          <a:p>
            <a:pPr algn="ctr"/>
            <a:r>
              <a:rPr lang="en-US" altLang="ko-KR" sz="1400" dirty="0" smtClean="0"/>
              <a:t>2 2 3 </a:t>
            </a:r>
          </a:p>
          <a:p>
            <a:pPr algn="ctr"/>
            <a:r>
              <a:rPr lang="en-US" altLang="ko-KR" sz="1400" dirty="0" smtClean="0"/>
              <a:t>1 1 1 </a:t>
            </a:r>
            <a:endParaRPr lang="ko-KR" altLang="en-US" sz="1400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1005004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835696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381236"/>
              </p:ext>
            </p:extLst>
          </p:nvPr>
        </p:nvGraphicFramePr>
        <p:xfrm>
          <a:off x="3275856" y="2620913"/>
          <a:ext cx="4968552" cy="39112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895"/>
                <a:gridCol w="840895"/>
                <a:gridCol w="774768"/>
                <a:gridCol w="686450"/>
                <a:gridCol w="745424"/>
                <a:gridCol w="1080120"/>
              </a:tblGrid>
              <a:tr h="345047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소행렬식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부호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결과값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m11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2 3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m12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2 3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2-3</a:t>
                      </a:r>
                      <a:endParaRPr lang="ko-KR" altLang="en-US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2 2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2-2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m21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1 3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m22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3 3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m23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3 1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3-1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m31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1 3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2 3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3-6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m32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3 3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2 3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9-6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m33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3 1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 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6-2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수반행렬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adj</a:t>
            </a:r>
            <a:r>
              <a:rPr lang="en-US" altLang="ko-KR" dirty="0" smtClean="0"/>
              <a:t>)  </a:t>
            </a:r>
            <a:r>
              <a:rPr lang="ko-KR" altLang="en-US" dirty="0" smtClean="0"/>
              <a:t>과 </a:t>
            </a:r>
            <a:r>
              <a:rPr lang="ko-KR" altLang="en-US" dirty="0" err="1" smtClean="0"/>
              <a:t>여인수행렬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소행렬식으로</a:t>
            </a:r>
            <a:r>
              <a:rPr lang="ko-KR" altLang="en-US" dirty="0" smtClean="0"/>
              <a:t> 계산된 원소 즉 여인수로 구성된 행렬의 전치행렬을 수반행렬이라 함 </a:t>
            </a:r>
            <a:endParaRPr lang="en-US" altLang="ko-KR" dirty="0"/>
          </a:p>
        </p:txBody>
      </p:sp>
      <p:pic>
        <p:nvPicPr>
          <p:cNvPr id="45058" name="Picture 2" descr="http://www.ktword.co.kr/img_data/5037_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144213"/>
            <a:ext cx="2562225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788024" y="4606280"/>
            <a:ext cx="1512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-1  2  -3</a:t>
            </a:r>
          </a:p>
          <a:p>
            <a:r>
              <a:rPr lang="en-US" altLang="ko-KR" dirty="0" smtClean="0"/>
              <a:t> 1   0  -3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0  -2   4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60032" y="3240408"/>
            <a:ext cx="1368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-1   1   0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2   0  -2</a:t>
            </a:r>
          </a:p>
          <a:p>
            <a:r>
              <a:rPr lang="en-US" altLang="ko-KR" dirty="0" smtClean="0"/>
              <a:t>-3  -3   4</a:t>
            </a:r>
            <a:endParaRPr lang="ko-KR" altLang="en-US" dirty="0"/>
          </a:p>
        </p:txBody>
      </p:sp>
      <p:sp>
        <p:nvSpPr>
          <p:cNvPr id="9" name="오른쪽 대괄호 8"/>
          <p:cNvSpPr/>
          <p:nvPr/>
        </p:nvSpPr>
        <p:spPr>
          <a:xfrm>
            <a:off x="6300192" y="4606280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대괄호 9"/>
          <p:cNvSpPr/>
          <p:nvPr/>
        </p:nvSpPr>
        <p:spPr>
          <a:xfrm>
            <a:off x="4714872" y="4606280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대괄호 10"/>
          <p:cNvSpPr/>
          <p:nvPr/>
        </p:nvSpPr>
        <p:spPr>
          <a:xfrm>
            <a:off x="6263616" y="3144213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대괄호 11"/>
          <p:cNvSpPr/>
          <p:nvPr/>
        </p:nvSpPr>
        <p:spPr>
          <a:xfrm>
            <a:off x="4678296" y="3144213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516216" y="3144213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20272" y="3429000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여인수행렬의</a:t>
            </a:r>
            <a:r>
              <a:rPr lang="ko-KR" altLang="en-US" dirty="0" smtClean="0"/>
              <a:t> 전치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020272" y="4883279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수반행렬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4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역행</a:t>
            </a:r>
            <a:r>
              <a:rPr lang="ko-KR" altLang="en-US" dirty="0" err="1"/>
              <a:t>렬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inv</a:t>
            </a:r>
            <a:r>
              <a:rPr lang="en-US" altLang="ko-KR" dirty="0" smtClean="0"/>
              <a:t>) –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62524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역행렬은</a:t>
            </a:r>
            <a:r>
              <a:rPr lang="ko-KR" altLang="en-US" dirty="0" smtClean="0"/>
              <a:t> 수반행렬에 행렬식으로 </a:t>
            </a:r>
            <a:r>
              <a:rPr lang="ko-KR" altLang="en-US" dirty="0" err="1" smtClean="0"/>
              <a:t>나눗값이</a:t>
            </a:r>
            <a:r>
              <a:rPr lang="ko-KR" altLang="en-US" dirty="0" smtClean="0"/>
              <a:t> 됨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40962" name="Picture 2" descr="http://www.ktword.co.kr/img_data/4653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49" y="2441213"/>
            <a:ext cx="4032448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070651" y="4985423"/>
            <a:ext cx="2521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[[ 0.66666667 -0.33333333]</a:t>
            </a:r>
          </a:p>
          <a:p>
            <a:r>
              <a:rPr lang="en-US" altLang="ko-KR" sz="1200" dirty="0"/>
              <a:t> [-0.33333333  0.66666667]]</a:t>
            </a:r>
            <a:endParaRPr lang="ko-KR" altLang="en-US" sz="1200" dirty="0"/>
          </a:p>
        </p:txBody>
      </p:sp>
      <p:sp>
        <p:nvSpPr>
          <p:cNvPr id="10" name="오른쪽 대괄호 9"/>
          <p:cNvSpPr/>
          <p:nvPr/>
        </p:nvSpPr>
        <p:spPr>
          <a:xfrm>
            <a:off x="5335138" y="4677310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 대괄호 10"/>
          <p:cNvSpPr/>
          <p:nvPr/>
        </p:nvSpPr>
        <p:spPr>
          <a:xfrm>
            <a:off x="3749818" y="4677310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741706" y="4954309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1/3 * 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805055" y="4797875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2 -1</a:t>
            </a:r>
          </a:p>
          <a:p>
            <a:pPr algn="ctr"/>
            <a:r>
              <a:rPr lang="en-US" altLang="ko-KR" dirty="0" smtClean="0"/>
              <a:t>-1 2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588224" y="449836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역행</a:t>
            </a:r>
            <a:r>
              <a:rPr lang="ko-KR" altLang="en-US" dirty="0" err="1"/>
              <a:t>렬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07364" y="4850576"/>
            <a:ext cx="1190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2 1</a:t>
            </a:r>
          </a:p>
          <a:p>
            <a:pPr algn="ctr"/>
            <a:r>
              <a:rPr lang="en-US" altLang="ko-KR" dirty="0" smtClean="0"/>
              <a:t>1 2</a:t>
            </a:r>
            <a:endParaRPr lang="ko-KR" altLang="en-US" dirty="0"/>
          </a:p>
        </p:txBody>
      </p:sp>
      <p:sp>
        <p:nvSpPr>
          <p:cNvPr id="20" name="오른쪽 대괄호 19"/>
          <p:cNvSpPr/>
          <p:nvPr/>
        </p:nvSpPr>
        <p:spPr>
          <a:xfrm>
            <a:off x="2324793" y="4673099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왼쪽 대괄호 20"/>
          <p:cNvSpPr/>
          <p:nvPr/>
        </p:nvSpPr>
        <p:spPr>
          <a:xfrm>
            <a:off x="739473" y="4673099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530144" y="4559922"/>
            <a:ext cx="432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-1</a:t>
            </a:r>
            <a:endParaRPr lang="ko-KR" altLang="en-US" sz="1000" dirty="0"/>
          </a:p>
        </p:txBody>
      </p:sp>
      <p:sp>
        <p:nvSpPr>
          <p:cNvPr id="5" name="직사각형 4"/>
          <p:cNvSpPr/>
          <p:nvPr/>
        </p:nvSpPr>
        <p:spPr>
          <a:xfrm>
            <a:off x="5519662" y="3156647"/>
            <a:ext cx="2137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/>
              <a:t>A</a:t>
            </a:r>
            <a:r>
              <a:rPr lang="en-US" altLang="ko-KR" dirty="0"/>
              <a:t>​</a:t>
            </a:r>
            <a:r>
              <a:rPr lang="en-US" altLang="ko-KR" sz="900" dirty="0"/>
              <a:t>−1</a:t>
            </a:r>
            <a:r>
              <a:rPr lang="en-US" altLang="ko-KR" dirty="0"/>
              <a:t>​​=</a:t>
            </a:r>
            <a:r>
              <a:rPr lang="en-US" altLang="ko-KR" dirty="0" smtClean="0"/>
              <a:t>​1/</a:t>
            </a:r>
            <a:r>
              <a:rPr lang="en-US" altLang="ko-KR" dirty="0" err="1" smtClean="0"/>
              <a:t>det</a:t>
            </a:r>
            <a:r>
              <a:rPr lang="en-US" altLang="ko-KR" dirty="0" smtClean="0"/>
              <a:t>(</a:t>
            </a:r>
            <a:r>
              <a:rPr lang="en-US" altLang="ko-KR" i="1" dirty="0" smtClean="0"/>
              <a:t>A</a:t>
            </a:r>
            <a:r>
              <a:rPr lang="en-US" altLang="ko-KR" dirty="0" smtClean="0"/>
              <a:t>) * ​​</a:t>
            </a:r>
            <a:r>
              <a:rPr lang="en-US" altLang="ko-KR" i="1" dirty="0" smtClean="0"/>
              <a:t>C</a:t>
            </a:r>
            <a:r>
              <a:rPr lang="en-US" altLang="ko-KR" dirty="0"/>
              <a:t>​</a:t>
            </a:r>
            <a:r>
              <a:rPr lang="en-US" altLang="ko-KR" sz="1100" i="1" dirty="0"/>
              <a:t>T</a:t>
            </a:r>
            <a:r>
              <a:rPr lang="en-US" altLang="ko-KR" sz="1100" dirty="0"/>
              <a:t>​​</a:t>
            </a:r>
            <a:endParaRPr lang="ko-KR" altLang="en-US" sz="11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32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역행</a:t>
            </a:r>
            <a:r>
              <a:rPr lang="ko-KR" altLang="en-US" dirty="0" err="1"/>
              <a:t>렬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inv</a:t>
            </a:r>
            <a:r>
              <a:rPr lang="en-US" altLang="ko-KR" dirty="0" smtClean="0"/>
              <a:t>) –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62524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역행렬은</a:t>
            </a:r>
            <a:r>
              <a:rPr lang="ko-KR" altLang="en-US" dirty="0" smtClean="0"/>
              <a:t> 수반행렬에 행렬식으로 </a:t>
            </a:r>
            <a:r>
              <a:rPr lang="ko-KR" altLang="en-US" dirty="0" err="1" smtClean="0"/>
              <a:t>나눗값이</a:t>
            </a:r>
            <a:r>
              <a:rPr lang="ko-KR" altLang="en-US" dirty="0" smtClean="0"/>
              <a:t> 됨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6083024" y="5312241"/>
            <a:ext cx="21597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[[ 0.5 -1.   1.5]</a:t>
            </a:r>
          </a:p>
          <a:p>
            <a:r>
              <a:rPr lang="en-US" altLang="ko-KR" dirty="0"/>
              <a:t> [-0.5  0.   1.5]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[ 0</a:t>
            </a:r>
            <a:r>
              <a:rPr lang="en-US" altLang="ko-KR" dirty="0"/>
              <a:t>.   1.  -2. ]]</a:t>
            </a:r>
            <a:endParaRPr lang="ko-KR" altLang="en-US" dirty="0"/>
          </a:p>
        </p:txBody>
      </p:sp>
      <p:sp>
        <p:nvSpPr>
          <p:cNvPr id="10" name="오른쪽 대괄호 9"/>
          <p:cNvSpPr/>
          <p:nvPr/>
        </p:nvSpPr>
        <p:spPr>
          <a:xfrm>
            <a:off x="7668344" y="3964414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 대괄호 10"/>
          <p:cNvSpPr/>
          <p:nvPr/>
        </p:nvSpPr>
        <p:spPr>
          <a:xfrm>
            <a:off x="6083024" y="3964414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074912" y="4241413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- 0.5 * 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156176" y="3964414"/>
            <a:ext cx="1512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-1   2  -3</a:t>
            </a:r>
          </a:p>
          <a:p>
            <a:r>
              <a:rPr lang="en-US" altLang="ko-KR" smtClean="0"/>
              <a:t>  1   0  </a:t>
            </a:r>
            <a:r>
              <a:rPr lang="en-US" altLang="ko-KR" dirty="0" smtClean="0"/>
              <a:t>-3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0  -2   4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037828" y="5312241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역행</a:t>
            </a:r>
            <a:r>
              <a:rPr lang="ko-KR" altLang="en-US" dirty="0" err="1"/>
              <a:t>렬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547451" y="5423438"/>
            <a:ext cx="1190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3 1 3 </a:t>
            </a:r>
          </a:p>
          <a:p>
            <a:pPr algn="ctr"/>
            <a:r>
              <a:rPr lang="en-US" altLang="ko-KR" dirty="0" smtClean="0"/>
              <a:t>2 2 3 </a:t>
            </a:r>
          </a:p>
          <a:p>
            <a:pPr algn="ctr"/>
            <a:r>
              <a:rPr lang="en-US" altLang="ko-KR" dirty="0" smtClean="0"/>
              <a:t>1 1 1 </a:t>
            </a:r>
            <a:endParaRPr lang="ko-KR" altLang="en-US" dirty="0"/>
          </a:p>
        </p:txBody>
      </p:sp>
      <p:sp>
        <p:nvSpPr>
          <p:cNvPr id="20" name="오른쪽 대괄호 19"/>
          <p:cNvSpPr/>
          <p:nvPr/>
        </p:nvSpPr>
        <p:spPr>
          <a:xfrm>
            <a:off x="3964880" y="5413504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왼쪽 대괄호 20"/>
          <p:cNvSpPr/>
          <p:nvPr/>
        </p:nvSpPr>
        <p:spPr>
          <a:xfrm>
            <a:off x="2379560" y="5413504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170231" y="5300327"/>
            <a:ext cx="432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-1</a:t>
            </a:r>
            <a:endParaRPr lang="ko-KR" altLang="en-US" sz="1000" dirty="0"/>
          </a:p>
        </p:txBody>
      </p:sp>
      <p:pic>
        <p:nvPicPr>
          <p:cNvPr id="41988" name="Picture 4" descr="https://upload.wikimedia.org/math/7/b/8/7b8bb2b4592edccf4ad3102c9729ea3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04" y="3025387"/>
            <a:ext cx="4524375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5940152" y="2965550"/>
            <a:ext cx="2137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/>
              <a:t>A</a:t>
            </a:r>
            <a:r>
              <a:rPr lang="en-US" altLang="ko-KR" dirty="0"/>
              <a:t>​</a:t>
            </a:r>
            <a:r>
              <a:rPr lang="en-US" altLang="ko-KR" sz="900" dirty="0"/>
              <a:t>−1</a:t>
            </a:r>
            <a:r>
              <a:rPr lang="en-US" altLang="ko-KR" dirty="0"/>
              <a:t>​​=</a:t>
            </a:r>
            <a:r>
              <a:rPr lang="en-US" altLang="ko-KR" dirty="0" smtClean="0"/>
              <a:t>​1/</a:t>
            </a:r>
            <a:r>
              <a:rPr lang="en-US" altLang="ko-KR" dirty="0" err="1" smtClean="0"/>
              <a:t>det</a:t>
            </a:r>
            <a:r>
              <a:rPr lang="en-US" altLang="ko-KR" dirty="0" smtClean="0"/>
              <a:t>(</a:t>
            </a:r>
            <a:r>
              <a:rPr lang="en-US" altLang="ko-KR" i="1" dirty="0" smtClean="0"/>
              <a:t>A</a:t>
            </a:r>
            <a:r>
              <a:rPr lang="en-US" altLang="ko-KR" dirty="0" smtClean="0"/>
              <a:t>) * ​​</a:t>
            </a:r>
            <a:r>
              <a:rPr lang="en-US" altLang="ko-KR" i="1" dirty="0" smtClean="0"/>
              <a:t>C</a:t>
            </a:r>
            <a:r>
              <a:rPr lang="en-US" altLang="ko-KR" dirty="0"/>
              <a:t>​</a:t>
            </a:r>
            <a:r>
              <a:rPr lang="en-US" altLang="ko-KR" sz="1100" i="1" dirty="0"/>
              <a:t>T</a:t>
            </a:r>
            <a:r>
              <a:rPr lang="en-US" altLang="ko-KR" sz="1100" dirty="0"/>
              <a:t>​​</a:t>
            </a:r>
            <a:endParaRPr lang="ko-KR" altLang="en-US" sz="11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9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역행렬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inv</a:t>
            </a:r>
            <a:r>
              <a:rPr lang="en-US" altLang="ko-KR" dirty="0" smtClean="0"/>
              <a:t>)</a:t>
            </a:r>
            <a:r>
              <a:rPr lang="ko-KR" altLang="en-US" dirty="0" smtClean="0"/>
              <a:t> 예</a:t>
            </a:r>
            <a:r>
              <a:rPr lang="ko-KR" altLang="en-US" dirty="0"/>
              <a:t>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역행렬</a:t>
            </a:r>
            <a:r>
              <a:rPr lang="ko-KR" altLang="en-US" sz="2800" dirty="0" smtClean="0"/>
              <a:t> 계산</a:t>
            </a:r>
            <a:endParaRPr lang="ko-KR" altLang="en-US" sz="2800" dirty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80928"/>
            <a:ext cx="4320480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숫자타입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int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 내의 </a:t>
            </a:r>
            <a:r>
              <a:rPr lang="en-US" altLang="ko-KR" dirty="0" smtClean="0"/>
              <a:t>operator </a:t>
            </a:r>
            <a:r>
              <a:rPr lang="ko-KR" altLang="en-US" dirty="0" smtClean="0"/>
              <a:t>처리 내장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및 속성들</a:t>
            </a:r>
            <a:endParaRPr lang="en-US" altLang="ko-KR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08920"/>
            <a:ext cx="1809750" cy="3873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996952"/>
            <a:ext cx="1695450" cy="3585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212976"/>
            <a:ext cx="113347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26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Dot </a:t>
            </a:r>
            <a:r>
              <a:rPr lang="ko-KR" altLang="en-US" dirty="0" smtClean="0"/>
              <a:t>연산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71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Dot </a:t>
            </a:r>
            <a:r>
              <a:rPr lang="ko-KR" altLang="en-US" dirty="0" smtClean="0"/>
              <a:t>처리 기준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두 행렬 </a:t>
            </a:r>
            <a:r>
              <a:rPr lang="en-US" altLang="ko-KR" sz="2800" dirty="0"/>
              <a:t>A</a:t>
            </a:r>
            <a:r>
              <a:rPr lang="ko-KR" altLang="en-US" sz="2800" dirty="0"/>
              <a:t>와 </a:t>
            </a:r>
            <a:r>
              <a:rPr lang="en-US" altLang="ko-KR" sz="2800" dirty="0"/>
              <a:t>B</a:t>
            </a:r>
            <a:r>
              <a:rPr lang="ko-KR" altLang="en-US" sz="2800" dirty="0"/>
              <a:t>의 행렬곱셈은 행렬 </a:t>
            </a:r>
            <a:r>
              <a:rPr lang="en-US" altLang="ko-KR" sz="2800" dirty="0"/>
              <a:t>A</a:t>
            </a:r>
            <a:r>
              <a:rPr lang="ko-KR" altLang="en-US" sz="2800" dirty="0"/>
              <a:t>의 각 </a:t>
            </a:r>
            <a:r>
              <a:rPr lang="ko-KR" altLang="en-US" sz="2800" dirty="0" smtClean="0"/>
              <a:t>행과 </a:t>
            </a:r>
            <a:r>
              <a:rPr lang="ko-KR" altLang="en-US" sz="2800" dirty="0"/>
              <a:t>행렬 </a:t>
            </a:r>
            <a:r>
              <a:rPr lang="en-US" altLang="ko-KR" sz="2800" dirty="0"/>
              <a:t>B</a:t>
            </a:r>
            <a:r>
              <a:rPr lang="ko-KR" altLang="en-US" sz="2800" dirty="0"/>
              <a:t>의 각 행</a:t>
            </a:r>
            <a:r>
              <a:rPr lang="ko-KR" altLang="en-US" sz="2800" dirty="0" smtClean="0"/>
              <a:t>끼리 </a:t>
            </a:r>
            <a:r>
              <a:rPr lang="ko-KR" altLang="en-US" sz="2800" dirty="0" err="1" smtClean="0"/>
              <a:t>곱한후</a:t>
            </a:r>
            <a:r>
              <a:rPr lang="ko-KR" altLang="en-US" sz="2800" dirty="0" smtClean="0"/>
              <a:t> 덧셈을 하여 표시</a:t>
            </a:r>
            <a:endParaRPr lang="ko-KR" altLang="en-US" sz="2800" dirty="0"/>
          </a:p>
        </p:txBody>
      </p:sp>
      <p:graphicFrame>
        <p:nvGraphicFramePr>
          <p:cNvPr id="1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8750216"/>
              </p:ext>
            </p:extLst>
          </p:nvPr>
        </p:nvGraphicFramePr>
        <p:xfrm>
          <a:off x="1037900" y="3061160"/>
          <a:ext cx="4357052" cy="1521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76" name="Equation" r:id="rId3" imgW="4229100" imgH="1397000" progId="Equation.3">
                  <p:embed/>
                </p:oleObj>
              </mc:Choice>
              <mc:Fallback>
                <p:oleObj name="Equation" r:id="rId3" imgW="4229100" imgH="139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7900" y="3061160"/>
                        <a:ext cx="4357052" cy="152136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아래쪽 화살표 20"/>
          <p:cNvSpPr/>
          <p:nvPr/>
        </p:nvSpPr>
        <p:spPr>
          <a:xfrm>
            <a:off x="3380400" y="5347076"/>
            <a:ext cx="212289" cy="242986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2" name="그룹 20"/>
          <p:cNvGrpSpPr>
            <a:grpSpLocks/>
          </p:cNvGrpSpPr>
          <p:nvPr/>
        </p:nvGrpSpPr>
        <p:grpSpPr bwMode="auto">
          <a:xfrm>
            <a:off x="2860657" y="5031351"/>
            <a:ext cx="1226885" cy="242986"/>
            <a:chOff x="794328" y="6040581"/>
            <a:chExt cx="1006765" cy="332510"/>
          </a:xfrm>
        </p:grpSpPr>
        <p:cxnSp>
          <p:nvCxnSpPr>
            <p:cNvPr id="23" name="직선 연결선 22"/>
            <p:cNvCxnSpPr/>
            <p:nvPr/>
          </p:nvCxnSpPr>
          <p:spPr>
            <a:xfrm rot="5400000">
              <a:off x="628073" y="6206836"/>
              <a:ext cx="33251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803939" y="6373091"/>
              <a:ext cx="997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rot="5400000" flipH="1" flipV="1">
              <a:off x="1643310" y="6206836"/>
              <a:ext cx="315567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2267744" y="4713469"/>
            <a:ext cx="1112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n*m 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507527" y="4715008"/>
            <a:ext cx="1112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n*m 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974887" y="5687462"/>
            <a:ext cx="1112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n*n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24128" y="4715008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두행렬의</a:t>
            </a:r>
            <a:r>
              <a:rPr lang="ko-KR" altLang="en-US" dirty="0" smtClean="0"/>
              <a:t> </a:t>
            </a:r>
            <a:r>
              <a:rPr lang="ko-KR" altLang="en-US" dirty="0" smtClean="0"/>
              <a:t>마지막 차원이 </a:t>
            </a:r>
            <a:r>
              <a:rPr lang="ko-KR" altLang="en-US" dirty="0" err="1" smtClean="0"/>
              <a:t>값으면</a:t>
            </a:r>
            <a:r>
              <a:rPr lang="ko-KR" altLang="en-US" dirty="0" smtClean="0"/>
              <a:t> 처리가 가능하고 결과는 마지막 차원을 제외해서 구성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76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ot </a:t>
            </a:r>
            <a:r>
              <a:rPr lang="ko-KR" altLang="en-US" dirty="0" smtClean="0"/>
              <a:t>행렬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n*m </a:t>
            </a:r>
            <a:r>
              <a:rPr lang="ko-KR" altLang="en-US" sz="2800" dirty="0" smtClean="0"/>
              <a:t>행렬 일 경우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차원으로 표시</a:t>
            </a:r>
            <a:endParaRPr lang="en-US" altLang="ko-KR" sz="2800" dirty="0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492896"/>
            <a:ext cx="4824536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06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dot </a:t>
            </a:r>
            <a:r>
              <a:rPr lang="ko-KR" altLang="en-US" dirty="0" smtClean="0"/>
              <a:t>예시 </a:t>
            </a:r>
            <a:r>
              <a:rPr lang="en-US" altLang="ko-KR" dirty="0" smtClean="0"/>
              <a:t>: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 </a:t>
            </a:r>
            <a:r>
              <a:rPr lang="en-US" altLang="ko-KR" sz="2800" dirty="0" smtClean="0"/>
              <a:t>a(2,2</a:t>
            </a:r>
            <a:r>
              <a:rPr lang="en-US" altLang="ko-KR" sz="2800" dirty="0"/>
              <a:t>) </a:t>
            </a:r>
            <a:r>
              <a:rPr lang="ko-KR" altLang="en-US" sz="2800" dirty="0"/>
              <a:t>행렬과 </a:t>
            </a:r>
            <a:r>
              <a:rPr lang="en-US" altLang="ko-KR" sz="2800" dirty="0"/>
              <a:t>b(2,2)</a:t>
            </a:r>
            <a:r>
              <a:rPr lang="ko-KR" altLang="en-US" sz="2800" dirty="0" smtClean="0"/>
              <a:t>행렬의 </a:t>
            </a:r>
            <a:r>
              <a:rPr lang="ko-KR" altLang="en-US" sz="2800" dirty="0"/>
              <a:t>마지막 차수가 같으므로 </a:t>
            </a:r>
            <a:r>
              <a:rPr lang="ko-KR" altLang="en-US" sz="2800" dirty="0" smtClean="0"/>
              <a:t>계산결과는 </a:t>
            </a:r>
            <a:r>
              <a:rPr lang="en-US" altLang="ko-KR" sz="2800" dirty="0" smtClean="0"/>
              <a:t>n*m, m*n = n*n</a:t>
            </a:r>
            <a:endParaRPr lang="ko-KR" altLang="en-US" sz="2800" dirty="0"/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511236"/>
            <a:ext cx="4752528" cy="2294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95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cross </a:t>
            </a:r>
            <a:r>
              <a:rPr lang="en-US" altLang="ko-KR" dirty="0"/>
              <a:t>product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46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cross  </a:t>
            </a:r>
            <a:r>
              <a:rPr lang="ko-KR" altLang="en-US" dirty="0" smtClean="0"/>
              <a:t>계산 방식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41847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400" dirty="0" smtClean="0"/>
              <a:t>A </a:t>
            </a:r>
            <a:r>
              <a:rPr lang="en-US" altLang="ko-KR" sz="2400" dirty="0"/>
              <a:t>= [[a1,b1],[c1,d1]] B = [[a2,b2],[c2,d2]] </a:t>
            </a:r>
            <a:r>
              <a:rPr lang="en-US" altLang="ko-KR" sz="2400" dirty="0" err="1" smtClean="0"/>
              <a:t>numpy.cross</a:t>
            </a:r>
            <a:r>
              <a:rPr lang="en-US" altLang="ko-KR" sz="2400" dirty="0" smtClean="0"/>
              <a:t>(A,B</a:t>
            </a:r>
            <a:r>
              <a:rPr lang="en-US" altLang="ko-KR" sz="2400" dirty="0"/>
              <a:t>) </a:t>
            </a:r>
            <a:r>
              <a:rPr lang="en-US" altLang="ko-KR" sz="2400" dirty="0" smtClean="0"/>
              <a:t> = A.T  * B</a:t>
            </a:r>
          </a:p>
          <a:p>
            <a:pPr marL="457200" lvl="1" indent="0" fontAlgn="base">
              <a:buNone/>
            </a:pPr>
            <a:r>
              <a:rPr lang="en-US" altLang="ko-KR" sz="2400" dirty="0" smtClean="0"/>
              <a:t>array</a:t>
            </a:r>
            <a:r>
              <a:rPr lang="en-US" altLang="ko-KR" sz="2400" dirty="0"/>
              <a:t>([[</a:t>
            </a:r>
            <a:r>
              <a:rPr lang="en-US" altLang="ko-KR" sz="2400" dirty="0" smtClean="0"/>
              <a:t>a1*b2 </a:t>
            </a:r>
            <a:r>
              <a:rPr lang="en-US" altLang="ko-KR" sz="2400" dirty="0"/>
              <a:t>-</a:t>
            </a:r>
            <a:r>
              <a:rPr lang="en-US" altLang="ko-KR" sz="2400" dirty="0" smtClean="0"/>
              <a:t> c1*a2 , b1*d2 – d1*c2])</a:t>
            </a:r>
          </a:p>
          <a:p>
            <a:pPr marL="457200" lvl="1" indent="0" fontAlgn="base">
              <a:buNone/>
            </a:pPr>
            <a:r>
              <a:rPr lang="en-US" altLang="ko-KR" sz="2400" dirty="0" smtClean="0">
                <a:sym typeface="Wingdings" panose="05000000000000000000" pitchFamily="2" charset="2"/>
              </a:rPr>
              <a:t>[[1*1- 0*4,0*2-1*2]]</a:t>
            </a:r>
            <a:endParaRPr lang="en-US" altLang="ko-KR" sz="2400" dirty="0"/>
          </a:p>
        </p:txBody>
      </p:sp>
      <p:sp>
        <p:nvSpPr>
          <p:cNvPr id="39" name="직사각형 38"/>
          <p:cNvSpPr/>
          <p:nvPr/>
        </p:nvSpPr>
        <p:spPr>
          <a:xfrm>
            <a:off x="1115616" y="4841164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3808715" y="4823647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115616" y="5395201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44" name="직사각형 43"/>
          <p:cNvSpPr/>
          <p:nvPr/>
        </p:nvSpPr>
        <p:spPr>
          <a:xfrm>
            <a:off x="3808715" y="5377684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372207" y="4841163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5036503" y="4841162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2372207" y="5395200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5036503" y="5395199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53" name="그룹 52"/>
          <p:cNvGrpSpPr/>
          <p:nvPr/>
        </p:nvGrpSpPr>
        <p:grpSpPr>
          <a:xfrm>
            <a:off x="6948264" y="5211974"/>
            <a:ext cx="1119455" cy="402790"/>
            <a:chOff x="1763688" y="4221088"/>
            <a:chExt cx="1925214" cy="914400"/>
          </a:xfrm>
          <a:solidFill>
            <a:srgbClr val="7030A0"/>
          </a:solidFill>
        </p:grpSpPr>
        <p:sp>
          <p:nvSpPr>
            <p:cNvPr id="58" name="직사각형 57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-2</a:t>
              </a:r>
              <a:endParaRPr lang="ko-KR" altLang="en-US" dirty="0"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6012160" y="5211399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cxnSp>
        <p:nvCxnSpPr>
          <p:cNvPr id="5" name="직선 화살표 연결선 4"/>
          <p:cNvCxnSpPr>
            <a:stCxn id="41" idx="3"/>
            <a:endCxn id="49" idx="1"/>
          </p:cNvCxnSpPr>
          <p:nvPr/>
        </p:nvCxnSpPr>
        <p:spPr>
          <a:xfrm>
            <a:off x="4424332" y="5081381"/>
            <a:ext cx="612171" cy="5715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>
            <a:stCxn id="47" idx="1"/>
            <a:endCxn id="44" idx="3"/>
          </p:cNvCxnSpPr>
          <p:nvPr/>
        </p:nvCxnSpPr>
        <p:spPr>
          <a:xfrm flipH="1">
            <a:off x="4424332" y="5098896"/>
            <a:ext cx="612171" cy="536522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39" idx="3"/>
            <a:endCxn id="48" idx="1"/>
          </p:cNvCxnSpPr>
          <p:nvPr/>
        </p:nvCxnSpPr>
        <p:spPr>
          <a:xfrm>
            <a:off x="1731233" y="5098898"/>
            <a:ext cx="640974" cy="5540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46" idx="1"/>
            <a:endCxn id="42" idx="3"/>
          </p:cNvCxnSpPr>
          <p:nvPr/>
        </p:nvCxnSpPr>
        <p:spPr>
          <a:xfrm flipH="1">
            <a:off x="1731233" y="5098897"/>
            <a:ext cx="640974" cy="554038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45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Cross </a:t>
            </a:r>
            <a:r>
              <a:rPr lang="ko-KR" altLang="en-US" dirty="0" smtClean="0"/>
              <a:t>행렬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n*m </a:t>
            </a:r>
            <a:r>
              <a:rPr lang="ko-KR" altLang="en-US" sz="2800" dirty="0" smtClean="0"/>
              <a:t>행렬 일 경우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차원으로 표시</a:t>
            </a:r>
            <a:endParaRPr lang="en-US" altLang="ko-KR" sz="2800" dirty="0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216333"/>
            <a:ext cx="4896544" cy="2474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57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Inner </a:t>
            </a:r>
            <a:r>
              <a:rPr lang="ko-KR" altLang="en-US" dirty="0" smtClean="0"/>
              <a:t>연산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14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inner </a:t>
            </a:r>
            <a:r>
              <a:rPr lang="en-US" altLang="ko-KR" dirty="0"/>
              <a:t> </a:t>
            </a:r>
            <a:r>
              <a:rPr lang="ko-KR" altLang="en-US" dirty="0" smtClean="0"/>
              <a:t>계산 방식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41847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400" dirty="0" smtClean="0"/>
              <a:t>A </a:t>
            </a:r>
            <a:r>
              <a:rPr lang="en-US" altLang="ko-KR" sz="2400" dirty="0"/>
              <a:t>= [[a1,b1],[c1,d1]] B = [[a2,b2],[c2,d2]] </a:t>
            </a:r>
            <a:r>
              <a:rPr lang="en-US" altLang="ko-KR" sz="2400" dirty="0" err="1"/>
              <a:t>numpy.inner</a:t>
            </a:r>
            <a:r>
              <a:rPr lang="en-US" altLang="ko-KR" sz="2400" dirty="0"/>
              <a:t>(A,B) </a:t>
            </a:r>
            <a:endParaRPr lang="en-US" altLang="ko-KR" sz="2400" dirty="0" smtClean="0"/>
          </a:p>
          <a:p>
            <a:pPr marL="457200" lvl="1" indent="0" fontAlgn="base">
              <a:buNone/>
            </a:pPr>
            <a:r>
              <a:rPr lang="en-US" altLang="ko-KR" sz="2400" dirty="0" smtClean="0"/>
              <a:t>array</a:t>
            </a:r>
            <a:r>
              <a:rPr lang="en-US" altLang="ko-KR" sz="2400" dirty="0"/>
              <a:t>([[a1*a2 + b1*b2, a1*c2 + b1*d2], [c1*a2 + d1*b2, c1*c2 + d1*d2</a:t>
            </a:r>
            <a:r>
              <a:rPr lang="en-US" altLang="ko-KR" sz="2400" dirty="0" smtClean="0"/>
              <a:t>])</a:t>
            </a:r>
          </a:p>
          <a:p>
            <a:pPr marL="457200" lvl="1" indent="0" fontAlgn="base">
              <a:buNone/>
            </a:pPr>
            <a:r>
              <a:rPr lang="en-US" altLang="ko-KR" sz="2400" dirty="0" smtClean="0">
                <a:sym typeface="Wingdings" panose="05000000000000000000" pitchFamily="2" charset="2"/>
              </a:rPr>
              <a:t>[[1*4+0*1,1*2+0*2],[0*4+1*1, 0*2+1*2]]</a:t>
            </a:r>
            <a:endParaRPr lang="en-US" altLang="ko-KR" sz="2400" dirty="0"/>
          </a:p>
        </p:txBody>
      </p:sp>
      <p:grpSp>
        <p:nvGrpSpPr>
          <p:cNvPr id="37" name="그룹 36"/>
          <p:cNvGrpSpPr/>
          <p:nvPr/>
        </p:nvGrpSpPr>
        <p:grpSpPr>
          <a:xfrm>
            <a:off x="1148071" y="4841164"/>
            <a:ext cx="1296144" cy="1069504"/>
            <a:chOff x="1763688" y="4221088"/>
            <a:chExt cx="1925214" cy="1897221"/>
          </a:xfrm>
        </p:grpSpPr>
        <p:sp>
          <p:nvSpPr>
            <p:cNvPr id="39" name="직사각형 38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3059832" y="4841164"/>
            <a:ext cx="1296144" cy="1069504"/>
            <a:chOff x="1763688" y="4221088"/>
            <a:chExt cx="1925214" cy="1897221"/>
          </a:xfrm>
          <a:solidFill>
            <a:schemeClr val="bg2">
              <a:lumMod val="75000"/>
            </a:schemeClr>
          </a:solidFill>
        </p:grpSpPr>
        <p:sp>
          <p:nvSpPr>
            <p:cNvPr id="46" name="직사각형 45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5733803" y="5233292"/>
            <a:ext cx="1119455" cy="835719"/>
            <a:chOff x="1763688" y="4221088"/>
            <a:chExt cx="1925214" cy="1897221"/>
          </a:xfrm>
        </p:grpSpPr>
        <p:sp>
          <p:nvSpPr>
            <p:cNvPr id="66" name="직사각형 65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7412985" y="3979490"/>
            <a:ext cx="1119455" cy="835719"/>
            <a:chOff x="1763688" y="4221088"/>
            <a:chExt cx="1925214" cy="1897221"/>
          </a:xfrm>
          <a:solidFill>
            <a:schemeClr val="bg2">
              <a:lumMod val="75000"/>
            </a:schemeClr>
          </a:solidFill>
        </p:grpSpPr>
        <p:sp>
          <p:nvSpPr>
            <p:cNvPr id="62" name="직사각형 61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7412985" y="5186858"/>
            <a:ext cx="1119455" cy="835719"/>
            <a:chOff x="1763688" y="4221088"/>
            <a:chExt cx="1925214" cy="1897221"/>
          </a:xfrm>
          <a:solidFill>
            <a:srgbClr val="7030A0"/>
          </a:solidFill>
        </p:grpSpPr>
        <p:sp>
          <p:nvSpPr>
            <p:cNvPr id="58" name="직사각형 57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sp>
        <p:nvSpPr>
          <p:cNvPr id="54" name="직사각형 53"/>
          <p:cNvSpPr/>
          <p:nvPr/>
        </p:nvSpPr>
        <p:spPr>
          <a:xfrm>
            <a:off x="5652120" y="5205938"/>
            <a:ext cx="1226758" cy="41790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7350792" y="3933056"/>
            <a:ext cx="1253655" cy="47936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아래쪽 화살표 55"/>
          <p:cNvSpPr/>
          <p:nvPr/>
        </p:nvSpPr>
        <p:spPr>
          <a:xfrm>
            <a:off x="7508421" y="4876847"/>
            <a:ext cx="418567" cy="26348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아래쪽 화살표 56"/>
          <p:cNvSpPr/>
          <p:nvPr/>
        </p:nvSpPr>
        <p:spPr>
          <a:xfrm rot="16040858">
            <a:off x="7008589" y="5228933"/>
            <a:ext cx="312511" cy="35290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4644008" y="5222936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2627784" y="5222936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70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Inner </a:t>
            </a:r>
            <a:r>
              <a:rPr lang="ko-KR" altLang="en-US" dirty="0" smtClean="0"/>
              <a:t>예시 </a:t>
            </a:r>
            <a:r>
              <a:rPr lang="en-US" altLang="ko-KR" dirty="0" smtClean="0"/>
              <a:t>: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a(2,2) </a:t>
            </a:r>
            <a:r>
              <a:rPr lang="ko-KR" altLang="en-US" sz="2800" dirty="0" smtClean="0"/>
              <a:t>행렬과 </a:t>
            </a:r>
            <a:r>
              <a:rPr lang="en-US" altLang="ko-KR" sz="2800" dirty="0" smtClean="0"/>
              <a:t>b(2,2)</a:t>
            </a:r>
            <a:r>
              <a:rPr lang="ko-KR" altLang="en-US" sz="2800" dirty="0" smtClean="0"/>
              <a:t>행렬의 </a:t>
            </a:r>
            <a:r>
              <a:rPr lang="ko-KR" altLang="en-US" sz="2800" dirty="0" smtClean="0"/>
              <a:t>마지막 차수가 같으므로 계산결과는 </a:t>
            </a:r>
            <a:r>
              <a:rPr lang="en-US" altLang="ko-KR" sz="2800" dirty="0" err="1"/>
              <a:t>out.shape</a:t>
            </a:r>
            <a:r>
              <a:rPr lang="en-US" altLang="ko-KR" sz="2800" dirty="0"/>
              <a:t> = </a:t>
            </a:r>
            <a:r>
              <a:rPr lang="en-US" altLang="ko-KR" sz="2800" dirty="0" err="1"/>
              <a:t>a.shape</a:t>
            </a:r>
            <a:r>
              <a:rPr lang="en-US" altLang="ko-KR" sz="2800" dirty="0"/>
              <a:t>[:-1] + </a:t>
            </a:r>
            <a:r>
              <a:rPr lang="en-US" altLang="ko-KR" sz="2800" dirty="0" err="1"/>
              <a:t>b.shape</a:t>
            </a:r>
            <a:r>
              <a:rPr lang="en-US" altLang="ko-KR" sz="2800" dirty="0"/>
              <a:t>[:-1]</a:t>
            </a:r>
            <a:endParaRPr lang="ko-KR" altLang="en-US" sz="2800" dirty="0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573016"/>
            <a:ext cx="4968552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79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548680"/>
            <a:ext cx="7939608" cy="5112568"/>
          </a:xfrm>
        </p:spPr>
        <p:txBody>
          <a:bodyPr>
            <a:normAutofit/>
          </a:bodyPr>
          <a:lstStyle/>
          <a:p>
            <a:pPr algn="r"/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4000" dirty="0"/>
              <a:t>6</a:t>
            </a:r>
            <a:r>
              <a:rPr lang="en-US" altLang="ko-KR" sz="4000" dirty="0"/>
              <a:t>. </a:t>
            </a:r>
            <a:r>
              <a:rPr lang="ko-KR" altLang="en-US" sz="4000" dirty="0" smtClean="0"/>
              <a:t>수열</a:t>
            </a:r>
            <a:r>
              <a:rPr lang="en-US" altLang="ko-KR" sz="4000" dirty="0" smtClean="0"/>
              <a:t> </a:t>
            </a:r>
            <a:r>
              <a:rPr lang="ko-KR" altLang="en-US" sz="4000" dirty="0" smtClean="0"/>
              <a:t> 기초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4000" dirty="0" smtClean="0"/>
              <a:t>7. </a:t>
            </a:r>
            <a:r>
              <a:rPr lang="ko-KR" altLang="en-US" sz="4000" dirty="0" smtClean="0"/>
              <a:t>집합 기초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4000" dirty="0" smtClean="0"/>
              <a:t>8. </a:t>
            </a:r>
            <a:r>
              <a:rPr lang="ko-KR" altLang="en-US" sz="4000" dirty="0" smtClean="0"/>
              <a:t>미분</a:t>
            </a:r>
            <a:r>
              <a:rPr lang="en-US" altLang="ko-KR" sz="4000" dirty="0"/>
              <a:t>/</a:t>
            </a:r>
            <a:r>
              <a:rPr lang="ko-KR" altLang="en-US" sz="4000" dirty="0"/>
              <a:t>적분</a:t>
            </a:r>
            <a:r>
              <a:rPr lang="en-US" altLang="ko-KR" sz="4000" dirty="0"/>
              <a:t> </a:t>
            </a:r>
            <a:r>
              <a:rPr lang="ko-KR" altLang="en-US" sz="4000" dirty="0"/>
              <a:t> 기초</a:t>
            </a:r>
            <a:r>
              <a:rPr lang="en-US" altLang="ko-KR" sz="4000" dirty="0" smtClean="0"/>
              <a:t>  </a:t>
            </a:r>
            <a:br>
              <a:rPr lang="en-US" altLang="ko-KR" sz="4000" dirty="0" smtClean="0"/>
            </a:br>
            <a:r>
              <a:rPr lang="en-US" altLang="ko-KR" sz="4000" dirty="0" smtClean="0"/>
              <a:t>9. </a:t>
            </a:r>
            <a:r>
              <a:rPr lang="ko-KR" altLang="en-US" sz="4000" dirty="0" smtClean="0"/>
              <a:t>확률과 통계 기초</a:t>
            </a:r>
            <a:r>
              <a:rPr lang="en-US" altLang="ko-KR" sz="4000" dirty="0"/>
              <a:t/>
            </a:r>
            <a:br>
              <a:rPr lang="en-US" altLang="ko-KR" sz="4000" dirty="0"/>
            </a:b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ko-KR" altLang="en-US" dirty="0" smtClean="0"/>
              <a:t>목</a:t>
            </a:r>
            <a:r>
              <a:rPr lang="ko-KR" altLang="en-US" dirty="0"/>
              <a:t>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74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숫자타입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내부 속성에 대한 처리</a:t>
            </a:r>
            <a:endParaRPr lang="en-US" altLang="ko-KR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717032"/>
            <a:ext cx="3086100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004048" y="3781735"/>
            <a:ext cx="36724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real :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는 숫자를 관리하고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err="1" smtClean="0"/>
              <a:t>bit_length</a:t>
            </a:r>
            <a:r>
              <a:rPr lang="en-US" altLang="ko-KR" dirty="0" smtClean="0"/>
              <a:t>() : </a:t>
            </a:r>
            <a:r>
              <a:rPr lang="ko-KR" altLang="en-US" dirty="0" smtClean="0"/>
              <a:t>이진수로 </a:t>
            </a:r>
            <a:r>
              <a:rPr lang="ko-KR" altLang="en-US" dirty="0" err="1" smtClean="0"/>
              <a:t>변환시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bit </a:t>
            </a:r>
            <a:r>
              <a:rPr lang="ko-KR" altLang="en-US" dirty="0" smtClean="0"/>
              <a:t>길이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denominator : </a:t>
            </a:r>
            <a:r>
              <a:rPr lang="ko-KR" altLang="en-US" dirty="0" smtClean="0"/>
              <a:t>분모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numerator : </a:t>
            </a:r>
            <a:r>
              <a:rPr lang="ko-KR" altLang="en-US" dirty="0" smtClean="0"/>
              <a:t>분자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51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Inner </a:t>
            </a:r>
            <a:r>
              <a:rPr lang="ko-KR" altLang="en-US" dirty="0" smtClean="0"/>
              <a:t>예시 </a:t>
            </a:r>
            <a:r>
              <a:rPr lang="en-US" altLang="ko-KR" dirty="0" smtClean="0"/>
              <a:t>: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a(2,3,2) </a:t>
            </a:r>
            <a:r>
              <a:rPr lang="ko-KR" altLang="en-US" sz="2800" dirty="0" smtClean="0"/>
              <a:t>행렬과 </a:t>
            </a:r>
            <a:r>
              <a:rPr lang="en-US" altLang="ko-KR" sz="2800" dirty="0" smtClean="0"/>
              <a:t>b(2,2)</a:t>
            </a:r>
            <a:r>
              <a:rPr lang="ko-KR" altLang="en-US" sz="2800" dirty="0" smtClean="0"/>
              <a:t>행렬의 </a:t>
            </a:r>
            <a:r>
              <a:rPr lang="ko-KR" altLang="en-US" sz="2800" dirty="0" smtClean="0"/>
              <a:t>마지막 차수가 같으므로 계산결과는 </a:t>
            </a:r>
            <a:r>
              <a:rPr lang="en-US" altLang="ko-KR" sz="2800" dirty="0" err="1"/>
              <a:t>out.shape</a:t>
            </a:r>
            <a:r>
              <a:rPr lang="en-US" altLang="ko-KR" sz="2800" dirty="0"/>
              <a:t> = </a:t>
            </a:r>
            <a:r>
              <a:rPr lang="en-US" altLang="ko-KR" sz="2800" dirty="0" err="1"/>
              <a:t>a.shape</a:t>
            </a:r>
            <a:r>
              <a:rPr lang="en-US" altLang="ko-KR" sz="2800" dirty="0"/>
              <a:t>[:-1] + </a:t>
            </a:r>
            <a:r>
              <a:rPr lang="en-US" altLang="ko-KR" sz="2800" dirty="0" err="1"/>
              <a:t>b.shape</a:t>
            </a:r>
            <a:r>
              <a:rPr lang="en-US" altLang="ko-KR" sz="2800" dirty="0"/>
              <a:t>[:-1]</a:t>
            </a:r>
            <a:endParaRPr lang="ko-KR" altLang="en-US" sz="2800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212976"/>
            <a:ext cx="5184576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35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outer </a:t>
            </a:r>
            <a:r>
              <a:rPr lang="en-US" altLang="ko-KR" dirty="0"/>
              <a:t>product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19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outer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9339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두개의</a:t>
            </a:r>
            <a:r>
              <a:rPr lang="ko-KR" altLang="en-US" dirty="0" smtClean="0"/>
              <a:t> 벡터를 가지고 벡터 크기를 행과 열로 만드는 함수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smtClean="0"/>
              <a:t>1</a:t>
            </a:r>
            <a:r>
              <a:rPr lang="ko-KR" altLang="en-US" dirty="0" smtClean="0"/>
              <a:t>차원이 이상일 경우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차원으로 만든 후에 행렬로 </a:t>
            </a:r>
            <a:r>
              <a:rPr lang="ko-KR" altLang="en-US" dirty="0" err="1" smtClean="0"/>
              <a:t>만듬</a:t>
            </a:r>
            <a:endParaRPr lang="en-US" altLang="ko-KR" dirty="0"/>
          </a:p>
        </p:txBody>
      </p:sp>
      <p:grpSp>
        <p:nvGrpSpPr>
          <p:cNvPr id="6" name="그룹 5"/>
          <p:cNvGrpSpPr/>
          <p:nvPr/>
        </p:nvGrpSpPr>
        <p:grpSpPr>
          <a:xfrm>
            <a:off x="1148071" y="4618339"/>
            <a:ext cx="1296144" cy="624633"/>
            <a:chOff x="1763688" y="4221088"/>
            <a:chExt cx="1925214" cy="914400"/>
          </a:xfrm>
        </p:grpSpPr>
        <p:sp>
          <p:nvSpPr>
            <p:cNvPr id="5" name="직사각형 4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987824" y="4618339"/>
            <a:ext cx="1296144" cy="624633"/>
            <a:chOff x="1763688" y="4221088"/>
            <a:chExt cx="1925214" cy="914400"/>
          </a:xfrm>
          <a:solidFill>
            <a:schemeClr val="bg2">
              <a:lumMod val="75000"/>
            </a:schemeClr>
          </a:solidFill>
        </p:grpSpPr>
        <p:sp>
          <p:nvSpPr>
            <p:cNvPr id="17" name="직사각형 16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364089" y="4684050"/>
            <a:ext cx="531697" cy="1012709"/>
            <a:chOff x="1763688" y="4221088"/>
            <a:chExt cx="914400" cy="1897221"/>
          </a:xfrm>
        </p:grpSpPr>
        <p:sp>
          <p:nvSpPr>
            <p:cNvPr id="23" name="직사각형 22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920233" y="3630526"/>
            <a:ext cx="1119455" cy="488093"/>
            <a:chOff x="1763688" y="4221088"/>
            <a:chExt cx="1925214" cy="914400"/>
          </a:xfrm>
          <a:solidFill>
            <a:schemeClr val="bg2">
              <a:lumMod val="75000"/>
            </a:schemeClr>
          </a:solidFill>
        </p:grpSpPr>
        <p:sp>
          <p:nvSpPr>
            <p:cNvPr id="28" name="직사각형 27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6948264" y="4643452"/>
            <a:ext cx="1119455" cy="1012709"/>
            <a:chOff x="1763688" y="4221088"/>
            <a:chExt cx="1925214" cy="1897221"/>
          </a:xfrm>
          <a:solidFill>
            <a:srgbClr val="7030A0"/>
          </a:solidFill>
        </p:grpSpPr>
        <p:sp>
          <p:nvSpPr>
            <p:cNvPr id="33" name="직사각형 32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5076056" y="4677153"/>
            <a:ext cx="1008112" cy="50640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7242646" y="4277605"/>
            <a:ext cx="418567" cy="319290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아래쪽 화살표 39"/>
          <p:cNvSpPr/>
          <p:nvPr/>
        </p:nvSpPr>
        <p:spPr>
          <a:xfrm rot="16200000">
            <a:off x="6295871" y="4733791"/>
            <a:ext cx="378695" cy="35290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535996" y="4738224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6793758" y="3561852"/>
            <a:ext cx="1378642" cy="63124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55879" y="409293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258005" y="409293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233893" y="409293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2*2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4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outer: 1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Out</a:t>
            </a:r>
            <a:r>
              <a:rPr lang="ko-KR" altLang="en-US" sz="2800" dirty="0" smtClean="0"/>
              <a:t>는 </a:t>
            </a:r>
            <a:r>
              <a:rPr lang="ko-KR" altLang="en-US" sz="2800" dirty="0" err="1" smtClean="0"/>
              <a:t>두개의</a:t>
            </a:r>
            <a:r>
              <a:rPr lang="ko-KR" altLang="en-US" sz="2800" dirty="0" smtClean="0"/>
              <a:t> 벡터에 대한 행렬로 구성</a:t>
            </a:r>
            <a:r>
              <a:rPr lang="en-US" altLang="ko-KR" sz="2800" dirty="0" smtClean="0"/>
              <a:t>out[</a:t>
            </a:r>
            <a:r>
              <a:rPr lang="en-US" altLang="ko-KR" sz="2800" dirty="0" err="1" smtClean="0"/>
              <a:t>i</a:t>
            </a:r>
            <a:r>
              <a:rPr lang="en-US" altLang="ko-KR" sz="2800" dirty="0"/>
              <a:t>, j] = a[</a:t>
            </a:r>
            <a:r>
              <a:rPr lang="en-US" altLang="ko-KR" sz="2800" dirty="0" err="1"/>
              <a:t>i</a:t>
            </a:r>
            <a:r>
              <a:rPr lang="en-US" altLang="ko-KR" sz="2800" dirty="0"/>
              <a:t>] * b[j]</a:t>
            </a:r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871330"/>
            <a:ext cx="4248472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80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outer: 2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첫번째</a:t>
            </a:r>
            <a:r>
              <a:rPr lang="ko-KR" altLang="en-US" sz="2800" dirty="0" smtClean="0"/>
              <a:t> 벡터가 </a:t>
            </a:r>
            <a:r>
              <a:rPr lang="ko-KR" altLang="en-US" sz="2800" dirty="0" err="1" smtClean="0"/>
              <a:t>행이되고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두번째</a:t>
            </a:r>
            <a:r>
              <a:rPr lang="ko-KR" altLang="en-US" sz="2800" dirty="0" smtClean="0"/>
              <a:t> 벡터가 열이 되어 </a:t>
            </a:r>
            <a:r>
              <a:rPr lang="en-US" altLang="ko-KR" sz="2800" dirty="0" smtClean="0"/>
              <a:t>5*5</a:t>
            </a:r>
            <a:r>
              <a:rPr lang="ko-KR" altLang="en-US" sz="2800" dirty="0" smtClean="0"/>
              <a:t>행렬을 </a:t>
            </a:r>
            <a:r>
              <a:rPr lang="ko-KR" altLang="en-US" sz="2800" dirty="0" err="1" smtClean="0"/>
              <a:t>만듬</a:t>
            </a:r>
            <a:endParaRPr lang="en-US" altLang="ko-KR" sz="2800" dirty="0"/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026161"/>
            <a:ext cx="5472608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1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outer: 3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벡터의 값이 문자일 경우 문자 배수만큼 처리</a:t>
            </a:r>
            <a:endParaRPr lang="en-US" altLang="ko-KR" sz="2800" dirty="0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153085"/>
            <a:ext cx="5328592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24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tensordot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79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</a:t>
            </a:r>
            <a:r>
              <a:rPr lang="en-US" altLang="ko-KR" dirty="0" err="1" smtClean="0"/>
              <a:t>ensordot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err="1" smtClean="0"/>
              <a:t>Tensordot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함수에 </a:t>
            </a:r>
            <a:r>
              <a:rPr lang="en-US" altLang="ko-KR" sz="2800" dirty="0" smtClean="0"/>
              <a:t>axes</a:t>
            </a:r>
            <a:r>
              <a:rPr lang="ko-KR" altLang="en-US" sz="2800" dirty="0" smtClean="0"/>
              <a:t>를 </a:t>
            </a:r>
            <a:r>
              <a:rPr lang="en-US" altLang="ko-KR" sz="2800" dirty="0" smtClean="0"/>
              <a:t>0</a:t>
            </a:r>
            <a:r>
              <a:rPr lang="ko-KR" altLang="en-US" sz="2800" dirty="0" smtClean="0"/>
              <a:t>으로 줄 경우 </a:t>
            </a:r>
            <a:r>
              <a:rPr lang="en-US" altLang="ko-KR" sz="2800" dirty="0" smtClean="0"/>
              <a:t>tensor product</a:t>
            </a:r>
            <a:r>
              <a:rPr lang="ko-KR" altLang="en-US" sz="2800" dirty="0" smtClean="0"/>
              <a:t>을 연산</a:t>
            </a:r>
            <a:endParaRPr lang="en-US" altLang="ko-KR" sz="2800" dirty="0"/>
          </a:p>
        </p:txBody>
      </p:sp>
      <p:pic>
        <p:nvPicPr>
          <p:cNvPr id="9218" name="Picture 2" descr="https://upload.wikimedia.org/math/9/2/c/92c57dd740f9cc677874830217c0681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933056"/>
            <a:ext cx="6120680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971600" y="3645024"/>
            <a:ext cx="7416824" cy="24482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54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</a:t>
            </a:r>
            <a:r>
              <a:rPr lang="en-US" altLang="ko-KR" dirty="0" err="1" smtClean="0"/>
              <a:t>ensordot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err="1" smtClean="0"/>
              <a:t>Tensordot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함수에 </a:t>
            </a:r>
            <a:r>
              <a:rPr lang="en-US" altLang="ko-KR" sz="2800" dirty="0" smtClean="0"/>
              <a:t>axes</a:t>
            </a:r>
            <a:r>
              <a:rPr lang="ko-KR" altLang="en-US" sz="2800" dirty="0" smtClean="0"/>
              <a:t>를 </a:t>
            </a:r>
            <a:r>
              <a:rPr lang="en-US" altLang="ko-KR" sz="2800" dirty="0" smtClean="0"/>
              <a:t>0</a:t>
            </a:r>
            <a:r>
              <a:rPr lang="ko-KR" altLang="en-US" sz="2800" dirty="0" smtClean="0"/>
              <a:t>으로 줄 경우 </a:t>
            </a:r>
            <a:r>
              <a:rPr lang="en-US" altLang="ko-KR" sz="2800" dirty="0" smtClean="0"/>
              <a:t>tensor product</a:t>
            </a:r>
            <a:r>
              <a:rPr lang="ko-KR" altLang="en-US" sz="2800" dirty="0" smtClean="0"/>
              <a:t>을 연산</a:t>
            </a:r>
            <a:endParaRPr lang="en-US" altLang="ko-KR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3277527" y="4989629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grpSp>
        <p:nvGrpSpPr>
          <p:cNvPr id="9223" name="그룹 9222"/>
          <p:cNvGrpSpPr/>
          <p:nvPr/>
        </p:nvGrpSpPr>
        <p:grpSpPr>
          <a:xfrm>
            <a:off x="829256" y="4746630"/>
            <a:ext cx="2376263" cy="844248"/>
            <a:chOff x="683568" y="4437112"/>
            <a:chExt cx="3207905" cy="1069504"/>
          </a:xfrm>
        </p:grpSpPr>
        <p:grpSp>
          <p:nvGrpSpPr>
            <p:cNvPr id="6" name="그룹 5"/>
            <p:cNvGrpSpPr/>
            <p:nvPr/>
          </p:nvGrpSpPr>
          <p:grpSpPr>
            <a:xfrm>
              <a:off x="683568" y="4437112"/>
              <a:ext cx="1296144" cy="1069504"/>
              <a:chOff x="1763688" y="4221088"/>
              <a:chExt cx="1925214" cy="1897221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1</a:t>
                </a:r>
                <a:endParaRPr lang="ko-KR" altLang="en-US" sz="1200" dirty="0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0</a:t>
                </a:r>
                <a:endParaRPr lang="ko-KR" altLang="en-US" sz="1200" dirty="0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0</a:t>
                </a:r>
                <a:endParaRPr lang="ko-KR" altLang="en-US" sz="1200" dirty="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1</a:t>
                </a:r>
                <a:endParaRPr lang="ko-KR" altLang="en-US" sz="1200" dirty="0"/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2595329" y="4437112"/>
              <a:ext cx="1296144" cy="1069504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12" name="직사각형 11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4</a:t>
                </a:r>
                <a:endParaRPr lang="ko-KR" altLang="en-US" sz="1200" dirty="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1</a:t>
                </a:r>
                <a:endParaRPr lang="ko-KR" altLang="en-US" sz="1200" dirty="0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2</a:t>
                </a:r>
                <a:endParaRPr lang="ko-KR" altLang="en-US" sz="1200" dirty="0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2</a:t>
                </a:r>
                <a:endParaRPr lang="ko-KR" altLang="en-US" sz="1200" dirty="0"/>
              </a:p>
            </p:txBody>
          </p:sp>
        </p:grpSp>
        <p:grpSp>
          <p:nvGrpSpPr>
            <p:cNvPr id="9221" name="그룹 9220"/>
            <p:cNvGrpSpPr/>
            <p:nvPr/>
          </p:nvGrpSpPr>
          <p:grpSpPr>
            <a:xfrm>
              <a:off x="2091273" y="4818884"/>
              <a:ext cx="368776" cy="327908"/>
              <a:chOff x="4860032" y="2492896"/>
              <a:chExt cx="914400" cy="914400"/>
            </a:xfrm>
          </p:grpSpPr>
          <p:sp>
            <p:nvSpPr>
              <p:cNvPr id="5" name="타원 4"/>
              <p:cNvSpPr/>
              <p:nvPr/>
            </p:nvSpPr>
            <p:spPr>
              <a:xfrm>
                <a:off x="4860032" y="2492896"/>
                <a:ext cx="914400" cy="914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9217" name="직선 연결선 9216"/>
              <p:cNvCxnSpPr>
                <a:stCxn id="5" idx="1"/>
                <a:endCxn id="5" idx="5"/>
              </p:cNvCxnSpPr>
              <p:nvPr/>
            </p:nvCxnSpPr>
            <p:spPr>
              <a:xfrm>
                <a:off x="4993943" y="2626807"/>
                <a:ext cx="646578" cy="64657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20" name="직선 연결선 9219"/>
              <p:cNvCxnSpPr>
                <a:stCxn id="5" idx="7"/>
                <a:endCxn id="5" idx="3"/>
              </p:cNvCxnSpPr>
              <p:nvPr/>
            </p:nvCxnSpPr>
            <p:spPr>
              <a:xfrm flipH="1">
                <a:off x="4993943" y="2626807"/>
                <a:ext cx="646578" cy="64657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22" name="그룹 9221"/>
          <p:cNvGrpSpPr/>
          <p:nvPr/>
        </p:nvGrpSpPr>
        <p:grpSpPr>
          <a:xfrm>
            <a:off x="3724700" y="4638384"/>
            <a:ext cx="2073107" cy="1271724"/>
            <a:chOff x="4932040" y="4074204"/>
            <a:chExt cx="3739384" cy="1942975"/>
          </a:xfrm>
        </p:grpSpPr>
        <p:sp>
          <p:nvSpPr>
            <p:cNvPr id="17" name="직사각형 16"/>
            <p:cNvSpPr/>
            <p:nvPr/>
          </p:nvSpPr>
          <p:spPr>
            <a:xfrm>
              <a:off x="4932040" y="4297391"/>
              <a:ext cx="531697" cy="4027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/>
                <a:t>1</a:t>
              </a:r>
              <a:endParaRPr lang="ko-KR" altLang="en-US" sz="9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920623" y="4297391"/>
              <a:ext cx="531697" cy="4027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/>
                <a:t>0</a:t>
              </a:r>
              <a:endParaRPr lang="ko-KR" altLang="en-US" sz="9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932040" y="5415551"/>
              <a:ext cx="531697" cy="4027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/>
                <a:t>0</a:t>
              </a:r>
              <a:endParaRPr lang="ko-KR" altLang="en-US" sz="9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920623" y="5415551"/>
              <a:ext cx="531697" cy="4027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/>
                <a:t>1</a:t>
              </a:r>
              <a:endParaRPr lang="ko-KR" altLang="en-US" sz="900" dirty="0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5580112" y="4074204"/>
              <a:ext cx="1119455" cy="835719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22" name="직사각형 21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4</a:t>
                </a:r>
                <a:endParaRPr lang="ko-KR" altLang="en-US" sz="900" dirty="0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1</a:t>
                </a:r>
                <a:endParaRPr lang="ko-KR" altLang="en-US" sz="900" dirty="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7551969" y="4080926"/>
              <a:ext cx="1119455" cy="835719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44" name="직사각형 43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4</a:t>
                </a:r>
                <a:endParaRPr lang="ko-KR" altLang="en-US" sz="900" dirty="0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1</a:t>
                </a:r>
                <a:endParaRPr lang="ko-KR" altLang="en-US" sz="900" dirty="0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5580112" y="5174738"/>
              <a:ext cx="1119455" cy="835719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49" name="직사각형 48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4</a:t>
                </a:r>
                <a:endParaRPr lang="ko-KR" altLang="en-US" sz="900" dirty="0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1</a:t>
                </a:r>
                <a:endParaRPr lang="ko-KR" altLang="en-US" sz="900" dirty="0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7551969" y="5181460"/>
              <a:ext cx="1119455" cy="835719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54" name="직사각형 53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4</a:t>
                </a:r>
                <a:endParaRPr lang="ko-KR" altLang="en-US" sz="900" dirty="0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1</a:t>
                </a:r>
                <a:endParaRPr lang="ko-KR" altLang="en-US" sz="900" dirty="0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</p:grpSp>
      </p:grpSp>
      <p:sp>
        <p:nvSpPr>
          <p:cNvPr id="60" name="TextBox 59"/>
          <p:cNvSpPr txBox="1"/>
          <p:nvPr/>
        </p:nvSpPr>
        <p:spPr>
          <a:xfrm>
            <a:off x="5941823" y="5096990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grpSp>
        <p:nvGrpSpPr>
          <p:cNvPr id="9224" name="그룹 9223"/>
          <p:cNvGrpSpPr/>
          <p:nvPr/>
        </p:nvGrpSpPr>
        <p:grpSpPr>
          <a:xfrm>
            <a:off x="6493523" y="4588583"/>
            <a:ext cx="1822893" cy="1360697"/>
            <a:chOff x="6804248" y="4411083"/>
            <a:chExt cx="2354590" cy="1763487"/>
          </a:xfrm>
        </p:grpSpPr>
        <p:grpSp>
          <p:nvGrpSpPr>
            <p:cNvPr id="26" name="그룹 25"/>
            <p:cNvGrpSpPr/>
            <p:nvPr/>
          </p:nvGrpSpPr>
          <p:grpSpPr>
            <a:xfrm>
              <a:off x="6804248" y="4426153"/>
              <a:ext cx="1119455" cy="835719"/>
              <a:chOff x="1763688" y="4221088"/>
              <a:chExt cx="1925214" cy="1897221"/>
            </a:xfrm>
            <a:solidFill>
              <a:srgbClr val="7030A0"/>
            </a:solidFill>
          </p:grpSpPr>
          <p:sp>
            <p:nvSpPr>
              <p:cNvPr id="27" name="직사각형 26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4</a:t>
                </a:r>
                <a:endParaRPr lang="ko-KR" altLang="en-US" sz="1000" dirty="0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2</a:t>
                </a:r>
                <a:endParaRPr lang="ko-KR" altLang="en-US" sz="1000" dirty="0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1</a:t>
                </a:r>
                <a:endParaRPr lang="ko-KR" altLang="en-US" sz="1000" dirty="0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2</a:t>
                </a:r>
                <a:endParaRPr lang="ko-KR" altLang="en-US" sz="1000" dirty="0"/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8039383" y="4411083"/>
              <a:ext cx="1119455" cy="835719"/>
              <a:chOff x="1763688" y="4221088"/>
              <a:chExt cx="1925214" cy="1897221"/>
            </a:xfrm>
            <a:solidFill>
              <a:srgbClr val="7030A0"/>
            </a:solidFill>
          </p:grpSpPr>
          <p:sp>
            <p:nvSpPr>
              <p:cNvPr id="62" name="직사각형 61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6804248" y="5338851"/>
              <a:ext cx="1119455" cy="835719"/>
              <a:chOff x="1763688" y="4221088"/>
              <a:chExt cx="1925214" cy="1897221"/>
            </a:xfrm>
            <a:solidFill>
              <a:srgbClr val="7030A0"/>
            </a:solidFill>
          </p:grpSpPr>
          <p:sp>
            <p:nvSpPr>
              <p:cNvPr id="67" name="직사각형 66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763688" y="5203910"/>
                <a:ext cx="914400" cy="91439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</p:grpSp>
        <p:grpSp>
          <p:nvGrpSpPr>
            <p:cNvPr id="71" name="그룹 70"/>
            <p:cNvGrpSpPr/>
            <p:nvPr/>
          </p:nvGrpSpPr>
          <p:grpSpPr>
            <a:xfrm>
              <a:off x="8039383" y="5323781"/>
              <a:ext cx="1119455" cy="835719"/>
              <a:chOff x="1763688" y="4221088"/>
              <a:chExt cx="1925214" cy="1897221"/>
            </a:xfrm>
            <a:solidFill>
              <a:srgbClr val="7030A0"/>
            </a:solidFill>
          </p:grpSpPr>
          <p:sp>
            <p:nvSpPr>
              <p:cNvPr id="72" name="직사각형 71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4</a:t>
                </a:r>
                <a:endParaRPr lang="ko-KR" altLang="en-US" sz="1000" dirty="0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2</a:t>
                </a:r>
                <a:endParaRPr lang="ko-KR" altLang="en-US" sz="1000" dirty="0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1</a:t>
                </a:r>
                <a:endParaRPr lang="ko-KR" altLang="en-US" sz="1000" dirty="0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2</a:t>
                </a:r>
                <a:endParaRPr lang="ko-KR" altLang="en-US" sz="1000" dirty="0"/>
              </a:p>
            </p:txBody>
          </p:sp>
        </p:grpSp>
      </p:grpSp>
      <p:sp>
        <p:nvSpPr>
          <p:cNvPr id="9225" name="TextBox 9224"/>
          <p:cNvSpPr txBox="1"/>
          <p:nvPr/>
        </p:nvSpPr>
        <p:spPr>
          <a:xfrm>
            <a:off x="1057266" y="4106942"/>
            <a:ext cx="5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2,2</a:t>
            </a:r>
            <a:endParaRPr lang="ko-KR" alt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2419378" y="4106942"/>
            <a:ext cx="5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2,2</a:t>
            </a:r>
            <a:endParaRPr lang="ko-KR" alt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6703985" y="4106942"/>
            <a:ext cx="1406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2,2,2,2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58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tensordot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예시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차원 행렬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개가 만나 </a:t>
            </a:r>
            <a:r>
              <a:rPr lang="en-US" altLang="ko-KR" sz="2800" dirty="0" smtClean="0"/>
              <a:t>4</a:t>
            </a:r>
            <a:r>
              <a:rPr lang="ko-KR" altLang="en-US" sz="2800" dirty="0" smtClean="0"/>
              <a:t>차원 행렬 구성</a:t>
            </a:r>
            <a:endParaRPr lang="en-US" altLang="ko-KR" sz="2800" dirty="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133667"/>
            <a:ext cx="5810597" cy="448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71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숫자타입 </a:t>
            </a:r>
            <a:r>
              <a:rPr lang="en-US" altLang="ko-KR" dirty="0" smtClean="0"/>
              <a:t>– long </a:t>
            </a:r>
            <a:r>
              <a:rPr lang="ko-KR" altLang="en-US" dirty="0" smtClean="0"/>
              <a:t>타입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python3</a:t>
            </a:r>
            <a:r>
              <a:rPr lang="ko-KR" altLang="en-US" dirty="0" smtClean="0"/>
              <a:t>버전에서는 통합되어 관리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388614"/>
              </p:ext>
            </p:extLst>
          </p:nvPr>
        </p:nvGraphicFramePr>
        <p:xfrm>
          <a:off x="612775" y="3225783"/>
          <a:ext cx="8153400" cy="2507472"/>
        </p:xfrm>
        <a:graphic>
          <a:graphicData uri="http://schemas.openxmlformats.org/drawingml/2006/table">
            <a:tbl>
              <a:tblPr/>
              <a:tblGrid>
                <a:gridCol w="764808"/>
                <a:gridCol w="3696572"/>
                <a:gridCol w="3692020"/>
              </a:tblGrid>
              <a:tr h="41791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Notes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Python 2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Python 3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17912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①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=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>
                          <a:solidFill>
                            <a:srgbClr val="006666"/>
                          </a:solidFill>
                          <a:effectLst/>
                        </a:rPr>
                        <a:t>1000000000000L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=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>
                          <a:solidFill>
                            <a:srgbClr val="006666"/>
                          </a:solidFill>
                          <a:effectLst/>
                        </a:rPr>
                        <a:t>1000000000000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7912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②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=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>
                          <a:solidFill>
                            <a:srgbClr val="006666"/>
                          </a:solidFill>
                          <a:effectLst/>
                        </a:rPr>
                        <a:t>0xFFFFFFFFFFFFL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=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>
                          <a:solidFill>
                            <a:srgbClr val="006666"/>
                          </a:solidFill>
                          <a:effectLst/>
                        </a:rPr>
                        <a:t>0xFFFFFFFFFFFF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7912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③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long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x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int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x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7912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④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type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x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is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long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type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x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is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int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7912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⑤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isinstance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x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long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isinstance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 err="1">
                          <a:solidFill>
                            <a:srgbClr val="000088"/>
                          </a:solidFill>
                          <a:effectLst/>
                        </a:rPr>
                        <a:t>int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17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tensordot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예시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 </a:t>
            </a:r>
            <a:r>
              <a:rPr lang="en-US" altLang="ko-KR" sz="2800" dirty="0" smtClean="0"/>
              <a:t>axes = 0 tensor product,  axes = 1 tensor dot product,  axes = 2 tenser double contraction </a:t>
            </a:r>
            <a:r>
              <a:rPr lang="ko-KR" altLang="en-US" sz="2800" dirty="0" smtClean="0"/>
              <a:t>즉 벡터연산</a:t>
            </a:r>
            <a:endParaRPr lang="en-US" altLang="ko-KR" sz="2800" dirty="0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068961"/>
            <a:ext cx="6048672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8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대각행</a:t>
            </a:r>
            <a:r>
              <a:rPr lang="ko-KR" altLang="en-US" dirty="0"/>
              <a:t>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07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Trace : 3</a:t>
            </a:r>
            <a:r>
              <a:rPr lang="ko-KR" altLang="en-US" dirty="0" smtClean="0"/>
              <a:t>차원 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 </a:t>
            </a:r>
            <a:r>
              <a:rPr lang="en-US" altLang="ko-KR" sz="2800" dirty="0" smtClean="0"/>
              <a:t>3</a:t>
            </a:r>
            <a:r>
              <a:rPr lang="ko-KR" altLang="en-US" sz="2800" dirty="0" smtClean="0"/>
              <a:t>차원</a:t>
            </a:r>
            <a:r>
              <a:rPr lang="en-US" altLang="ko-KR" sz="2800" dirty="0" smtClean="0"/>
              <a:t>(2,2,2)</a:t>
            </a:r>
            <a:r>
              <a:rPr lang="ko-KR" altLang="en-US" sz="2800" dirty="0" smtClean="0"/>
              <a:t> 대각행렬의 합은 </a:t>
            </a:r>
            <a:r>
              <a:rPr lang="ko-KR" altLang="en-US" sz="2800" dirty="0" err="1" smtClean="0"/>
              <a:t>첫번째</a:t>
            </a:r>
            <a:r>
              <a:rPr lang="ko-KR" altLang="en-US" sz="2800" dirty="0" smtClean="0"/>
              <a:t> 차원의 </a:t>
            </a:r>
            <a:r>
              <a:rPr lang="en-US" altLang="ko-KR" sz="2800" dirty="0" smtClean="0"/>
              <a:t>1</a:t>
            </a:r>
            <a:r>
              <a:rPr lang="ko-KR" altLang="en-US" sz="2800" dirty="0" smtClean="0"/>
              <a:t>과 </a:t>
            </a:r>
            <a:r>
              <a:rPr lang="ko-KR" altLang="en-US" sz="2800" dirty="0" err="1" smtClean="0"/>
              <a:t>두번째의</a:t>
            </a:r>
            <a:r>
              <a:rPr lang="ko-KR" altLang="en-US" sz="2800" dirty="0" smtClean="0"/>
              <a:t> </a:t>
            </a:r>
            <a:r>
              <a:rPr lang="ko-KR" altLang="en-US" sz="2800" dirty="0" smtClean="0"/>
              <a:t>마지막을 합산해서 출력</a:t>
            </a:r>
            <a:endParaRPr lang="en-US" altLang="ko-KR" sz="2800" dirty="0"/>
          </a:p>
        </p:txBody>
      </p:sp>
      <p:sp>
        <p:nvSpPr>
          <p:cNvPr id="4" name="직사각형 3"/>
          <p:cNvSpPr/>
          <p:nvPr/>
        </p:nvSpPr>
        <p:spPr>
          <a:xfrm>
            <a:off x="2087420" y="4364496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087420" y="4788160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541679" y="4364496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541679" y="4788160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377883" y="4316640"/>
            <a:ext cx="360040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4377883" y="4740304"/>
            <a:ext cx="360040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832142" y="4316640"/>
            <a:ext cx="360040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832142" y="4740304"/>
            <a:ext cx="360040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361659" y="359538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652122" y="362087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1954053" y="4321952"/>
            <a:ext cx="1055678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304303" y="4709916"/>
            <a:ext cx="1055678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stCxn id="22" idx="3"/>
            <a:endCxn id="23" idx="1"/>
          </p:cNvCxnSpPr>
          <p:nvPr/>
        </p:nvCxnSpPr>
        <p:spPr>
          <a:xfrm>
            <a:off x="3009731" y="4537976"/>
            <a:ext cx="1294572" cy="3879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34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 </a:t>
            </a:r>
            <a:r>
              <a:rPr lang="ko-KR" altLang="en-US" sz="2800" dirty="0" smtClean="0"/>
              <a:t>대각행렬의 합을 출력</a:t>
            </a:r>
            <a:endParaRPr lang="en-US" altLang="ko-KR" sz="2800" dirty="0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564904"/>
            <a:ext cx="5112568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31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 fontScale="90000"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6700" dirty="0" smtClean="0"/>
              <a:t>matrix</a:t>
            </a:r>
            <a:r>
              <a:rPr lang="ko-KR" altLang="en-US" sz="6700" dirty="0" smtClean="0"/>
              <a:t>로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ko-KR" altLang="en-US" sz="6700" dirty="0" smtClean="0"/>
              <a:t>행렬 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ko-KR" altLang="en-US" sz="6700" dirty="0" smtClean="0"/>
              <a:t>이해하기</a:t>
            </a: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05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행렬 이해하기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83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78548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n</a:t>
            </a:r>
            <a:r>
              <a:rPr lang="ko-KR" altLang="en-US" dirty="0"/>
              <a:t>개의 실수의 순서쌍에 </a:t>
            </a:r>
            <a:r>
              <a:rPr lang="ko-KR" altLang="en-US" dirty="0" err="1"/>
              <a:t>성분별로</a:t>
            </a:r>
            <a:r>
              <a:rPr lang="ko-KR" altLang="en-US" dirty="0"/>
              <a:t> 덧셈과 </a:t>
            </a:r>
            <a:r>
              <a:rPr lang="ko-KR" altLang="en-US" dirty="0" err="1"/>
              <a:t>실수상수곱을</a:t>
            </a:r>
            <a:r>
              <a:rPr lang="ko-KR" altLang="en-US" dirty="0"/>
              <a:t> 주면</a:t>
            </a:r>
            <a:r>
              <a:rPr lang="en-US" altLang="ko-KR" dirty="0"/>
              <a:t>[2] </a:t>
            </a:r>
            <a:r>
              <a:rPr lang="ko-KR" altLang="en-US" dirty="0"/>
              <a:t>이는 </a:t>
            </a:r>
            <a:r>
              <a:rPr lang="en-US" altLang="ko-KR" dirty="0"/>
              <a:t>"</a:t>
            </a:r>
            <a:r>
              <a:rPr lang="en-US" altLang="ko-KR" dirty="0" err="1"/>
              <a:t>nn</a:t>
            </a:r>
            <a:r>
              <a:rPr lang="ko-KR" altLang="en-US" dirty="0"/>
              <a:t>차원</a:t>
            </a:r>
            <a:r>
              <a:rPr lang="en-US" altLang="ko-KR" dirty="0"/>
              <a:t>" </a:t>
            </a:r>
            <a:r>
              <a:rPr lang="ko-KR" altLang="en-US" dirty="0"/>
              <a:t>벡터공간이라 할 수 </a:t>
            </a:r>
            <a:r>
              <a:rPr lang="ko-KR" altLang="en-US" dirty="0" smtClean="0"/>
              <a:t>있고</a:t>
            </a:r>
            <a:r>
              <a:rPr lang="en-US" altLang="ko-KR" dirty="0" smtClean="0"/>
              <a:t>(, </a:t>
            </a:r>
            <a:r>
              <a:rPr lang="ko-KR" altLang="en-US" dirty="0" smtClean="0"/>
              <a:t>벡터공간에서 </a:t>
            </a:r>
            <a:r>
              <a:rPr lang="ko-KR" altLang="en-US" dirty="0"/>
              <a:t>벡터공간으로 가는 함수 중 덧셈과 </a:t>
            </a:r>
            <a:r>
              <a:rPr lang="ko-KR" altLang="en-US" dirty="0" err="1"/>
              <a:t>상수배를</a:t>
            </a:r>
            <a:r>
              <a:rPr lang="ko-KR" altLang="en-US" dirty="0"/>
              <a:t> 보존하는 함수를 </a:t>
            </a:r>
            <a:r>
              <a:rPr lang="ko-KR" altLang="en-US" dirty="0" smtClean="0"/>
              <a:t>선형사상을 행렬이라 함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50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</a:t>
            </a:r>
            <a:r>
              <a:rPr lang="en-US" altLang="ko-KR" dirty="0" smtClean="0"/>
              <a:t> matrix </a:t>
            </a:r>
            <a:r>
              <a:rPr lang="ko-KR" altLang="en-US" dirty="0" smtClean="0"/>
              <a:t>를 이용해서 행렬 생성</a:t>
            </a:r>
            <a:endParaRPr lang="en-US" altLang="ko-KR" dirty="0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766" y="2924944"/>
            <a:ext cx="4400449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90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행렬 연산하기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2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내적 </a:t>
            </a:r>
            <a:r>
              <a:rPr lang="en-US" altLang="ko-KR" dirty="0" smtClean="0"/>
              <a:t>dot(</a:t>
            </a:r>
            <a:r>
              <a:rPr lang="ko-KR" altLang="en-US" dirty="0" smtClean="0"/>
              <a:t>곱셈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N*M 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M* N</a:t>
            </a:r>
            <a:r>
              <a:rPr lang="ko-KR" altLang="en-US" dirty="0" smtClean="0"/>
              <a:t>인 행렬에 대한 </a:t>
            </a:r>
            <a:r>
              <a:rPr lang="en-US" altLang="ko-KR" dirty="0" smtClean="0"/>
              <a:t>dot </a:t>
            </a:r>
            <a:r>
              <a:rPr lang="ko-KR" altLang="en-US" dirty="0" smtClean="0"/>
              <a:t>연산 처리 결과는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smtClean="0"/>
              <a:t>M*M</a:t>
            </a:r>
            <a:r>
              <a:rPr lang="ko-KR" altLang="en-US" dirty="0" smtClean="0"/>
              <a:t>으로 나옴 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s-ES" altLang="ko-KR" dirty="0" smtClean="0"/>
              <a:t>( </a:t>
            </a:r>
            <a:r>
              <a:rPr lang="es-ES" altLang="ko-KR" i="1" dirty="0" smtClean="0"/>
              <a:t>x</a:t>
            </a:r>
            <a:r>
              <a:rPr lang="es-ES" altLang="ko-KR" dirty="0"/>
              <a:t>​</a:t>
            </a:r>
            <a:r>
              <a:rPr lang="es-ES" altLang="ko-KR" sz="900" i="1" dirty="0"/>
              <a:t>ij</a:t>
            </a:r>
            <a:r>
              <a:rPr lang="es-ES" altLang="ko-KR" sz="900" dirty="0" smtClean="0"/>
              <a:t>​​ </a:t>
            </a:r>
            <a:r>
              <a:rPr lang="es-ES" altLang="ko-KR" dirty="0" smtClean="0"/>
              <a:t>)( </a:t>
            </a:r>
            <a:r>
              <a:rPr lang="es-ES" altLang="ko-KR" i="1" dirty="0" smtClean="0"/>
              <a:t>y</a:t>
            </a:r>
            <a:r>
              <a:rPr lang="es-ES" altLang="ko-KR" dirty="0"/>
              <a:t>​</a:t>
            </a:r>
            <a:r>
              <a:rPr lang="es-ES" altLang="ko-KR" sz="900" i="1" dirty="0"/>
              <a:t>ij</a:t>
            </a:r>
            <a:r>
              <a:rPr lang="es-ES" altLang="ko-KR" sz="900" dirty="0" smtClean="0"/>
              <a:t>​​ </a:t>
            </a:r>
            <a:r>
              <a:rPr lang="es-ES" altLang="ko-KR" dirty="0" smtClean="0"/>
              <a:t>)=(</a:t>
            </a:r>
            <a:r>
              <a:rPr lang="es-ES" altLang="ko-KR" dirty="0"/>
              <a:t>∑</a:t>
            </a:r>
            <a:r>
              <a:rPr lang="es-ES" altLang="ko-KR" sz="900" dirty="0"/>
              <a:t>​</a:t>
            </a:r>
            <a:r>
              <a:rPr lang="es-ES" altLang="ko-KR" sz="900" i="1" dirty="0"/>
              <a:t>k</a:t>
            </a:r>
            <a:r>
              <a:rPr lang="es-ES" altLang="ko-KR" dirty="0"/>
              <a:t>​​</a:t>
            </a:r>
            <a:r>
              <a:rPr lang="es-ES" altLang="ko-KR" i="1" dirty="0"/>
              <a:t>x</a:t>
            </a:r>
            <a:r>
              <a:rPr lang="es-ES" altLang="ko-KR" dirty="0"/>
              <a:t>​</a:t>
            </a:r>
            <a:r>
              <a:rPr lang="es-ES" altLang="ko-KR" sz="900" i="1" dirty="0"/>
              <a:t>ik</a:t>
            </a:r>
            <a:r>
              <a:rPr lang="es-ES" altLang="ko-KR" dirty="0"/>
              <a:t>​​</a:t>
            </a:r>
            <a:r>
              <a:rPr lang="es-ES" altLang="ko-KR" i="1" dirty="0"/>
              <a:t>y</a:t>
            </a:r>
            <a:r>
              <a:rPr lang="es-ES" altLang="ko-KR" dirty="0"/>
              <a:t>​</a:t>
            </a:r>
            <a:r>
              <a:rPr lang="es-ES" altLang="ko-KR" sz="900" i="1" dirty="0"/>
              <a:t>kj</a:t>
            </a:r>
            <a:r>
              <a:rPr lang="es-ES" altLang="ko-KR" dirty="0"/>
              <a:t>​​)</a:t>
            </a:r>
          </a:p>
          <a:p>
            <a:pPr marL="457200" lvl="1" indent="0" fontAlgn="base">
              <a:buNone/>
            </a:pPr>
            <a:endParaRPr lang="en-US" altLang="ko-KR" dirty="0"/>
          </a:p>
        </p:txBody>
      </p:sp>
      <p:grpSp>
        <p:nvGrpSpPr>
          <p:cNvPr id="11" name="그룹 10"/>
          <p:cNvGrpSpPr/>
          <p:nvPr/>
        </p:nvGrpSpPr>
        <p:grpSpPr>
          <a:xfrm>
            <a:off x="467544" y="3429000"/>
            <a:ext cx="1512169" cy="1512168"/>
            <a:chOff x="1187624" y="3501008"/>
            <a:chExt cx="3187013" cy="1656184"/>
          </a:xfrm>
        </p:grpSpPr>
        <p:sp>
          <p:nvSpPr>
            <p:cNvPr id="4" name="직사각형 3"/>
            <p:cNvSpPr/>
            <p:nvPr/>
          </p:nvSpPr>
          <p:spPr>
            <a:xfrm>
              <a:off x="1763688" y="3573016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a1</a:t>
              </a:r>
              <a:endParaRPr lang="ko-KR" altLang="en-US" sz="100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987824" y="3563652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a2</a:t>
              </a:r>
              <a:endParaRPr lang="ko-KR" altLang="en-US" sz="1000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763688" y="4437112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a3</a:t>
              </a:r>
              <a:endParaRPr lang="ko-KR" altLang="en-US" sz="1000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987824" y="4449080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a4</a:t>
              </a:r>
              <a:endParaRPr lang="ko-KR" altLang="en-US" sz="1000" dirty="0"/>
            </a:p>
          </p:txBody>
        </p:sp>
        <p:sp>
          <p:nvSpPr>
            <p:cNvPr id="8" name="왼쪽 대괄호 7"/>
            <p:cNvSpPr/>
            <p:nvPr/>
          </p:nvSpPr>
          <p:spPr>
            <a:xfrm>
              <a:off x="1187624" y="3501008"/>
              <a:ext cx="216024" cy="1625116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" name="오른쪽 대괄호 9"/>
            <p:cNvSpPr/>
            <p:nvPr/>
          </p:nvSpPr>
          <p:spPr>
            <a:xfrm>
              <a:off x="4158613" y="3501008"/>
              <a:ext cx="216024" cy="1656184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2391927" y="3429000"/>
            <a:ext cx="1512169" cy="1512168"/>
            <a:chOff x="1187624" y="3501008"/>
            <a:chExt cx="3187013" cy="1656184"/>
          </a:xfrm>
        </p:grpSpPr>
        <p:sp>
          <p:nvSpPr>
            <p:cNvPr id="13" name="직사각형 12"/>
            <p:cNvSpPr/>
            <p:nvPr/>
          </p:nvSpPr>
          <p:spPr>
            <a:xfrm>
              <a:off x="1763688" y="3573016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b1</a:t>
              </a:r>
              <a:endParaRPr lang="ko-KR" altLang="en-US" sz="1000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987824" y="3563652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b2</a:t>
              </a:r>
              <a:endParaRPr lang="ko-KR" altLang="en-US" sz="1000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763688" y="4437112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b3</a:t>
              </a:r>
              <a:endParaRPr lang="ko-KR" altLang="en-US" sz="10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987824" y="4449080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b4</a:t>
              </a:r>
              <a:endParaRPr lang="ko-KR" altLang="en-US" sz="1000" dirty="0"/>
            </a:p>
          </p:txBody>
        </p:sp>
        <p:sp>
          <p:nvSpPr>
            <p:cNvPr id="17" name="왼쪽 대괄호 16"/>
            <p:cNvSpPr/>
            <p:nvPr/>
          </p:nvSpPr>
          <p:spPr>
            <a:xfrm>
              <a:off x="1187624" y="3501008"/>
              <a:ext cx="216024" cy="1625116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8" name="오른쪽 대괄호 17"/>
            <p:cNvSpPr/>
            <p:nvPr/>
          </p:nvSpPr>
          <p:spPr>
            <a:xfrm>
              <a:off x="4158613" y="3501008"/>
              <a:ext cx="216024" cy="1656184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788024" y="3429000"/>
            <a:ext cx="3738334" cy="1512168"/>
            <a:chOff x="4788024" y="3517096"/>
            <a:chExt cx="3738334" cy="1512168"/>
          </a:xfrm>
        </p:grpSpPr>
        <p:grpSp>
          <p:nvGrpSpPr>
            <p:cNvPr id="26" name="그룹 25"/>
            <p:cNvGrpSpPr/>
            <p:nvPr/>
          </p:nvGrpSpPr>
          <p:grpSpPr>
            <a:xfrm>
              <a:off x="5113428" y="3573016"/>
              <a:ext cx="3058972" cy="1400152"/>
              <a:chOff x="5463741" y="3574293"/>
              <a:chExt cx="2148654" cy="1400152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5463741" y="3582842"/>
                <a:ext cx="1013576" cy="591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a1*b1+a1*b3</a:t>
                </a:r>
                <a:endParaRPr lang="ko-KR" altLang="en-US" sz="1000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598819" y="3574293"/>
                <a:ext cx="1013576" cy="591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a</a:t>
                </a:r>
                <a:r>
                  <a:rPr lang="en-US" altLang="ko-KR" sz="1000" dirty="0" smtClean="0"/>
                  <a:t>2*b2+a2*b4</a:t>
                </a:r>
                <a:endParaRPr lang="ko-KR" altLang="en-US" sz="1000" dirty="0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5463741" y="4371800"/>
                <a:ext cx="1013576" cy="591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a3*b1+a3*b3</a:t>
                </a:r>
                <a:endParaRPr lang="ko-KR" altLang="en-US" sz="1000" dirty="0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6598819" y="4382727"/>
                <a:ext cx="1013576" cy="591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a4*b2+a4*b4</a:t>
                </a:r>
                <a:endParaRPr lang="ko-KR" altLang="en-US" sz="1000" dirty="0"/>
              </a:p>
            </p:txBody>
          </p:sp>
        </p:grpSp>
        <p:sp>
          <p:nvSpPr>
            <p:cNvPr id="24" name="왼쪽 대괄호 23"/>
            <p:cNvSpPr/>
            <p:nvPr/>
          </p:nvSpPr>
          <p:spPr>
            <a:xfrm>
              <a:off x="4788024" y="3517096"/>
              <a:ext cx="253394" cy="1483802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5" name="오른쪽 대괄호 24"/>
            <p:cNvSpPr/>
            <p:nvPr/>
          </p:nvSpPr>
          <p:spPr>
            <a:xfrm>
              <a:off x="8272964" y="3517096"/>
              <a:ext cx="253394" cy="1512168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344877" y="422872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051721" y="407365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47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Numeric </a:t>
            </a:r>
            <a:r>
              <a:rPr lang="en-US" altLang="ko-KR" dirty="0" smtClean="0"/>
              <a:t>Type(float)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65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</a:t>
            </a:r>
            <a:r>
              <a:rPr lang="en-US" altLang="ko-KR" dirty="0"/>
              <a:t>: dot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행렬에 대한 </a:t>
            </a:r>
            <a:r>
              <a:rPr lang="en-US" altLang="ko-KR" dirty="0" smtClean="0"/>
              <a:t>dot </a:t>
            </a:r>
            <a:r>
              <a:rPr lang="ko-KR" altLang="en-US" dirty="0" smtClean="0"/>
              <a:t>연산 처리</a:t>
            </a:r>
            <a:endParaRPr lang="en-US" altLang="ko-KR" dirty="0"/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848878"/>
            <a:ext cx="5184576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8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</a:t>
            </a:r>
            <a:r>
              <a:rPr lang="en-US" altLang="ko-KR" dirty="0"/>
              <a:t>: </a:t>
            </a:r>
            <a:r>
              <a:rPr lang="ko-KR" altLang="en-US" dirty="0" smtClean="0"/>
              <a:t>외적</a:t>
            </a:r>
            <a:r>
              <a:rPr lang="en-US" altLang="ko-KR" dirty="0" smtClean="0"/>
              <a:t>cross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행렬에 대한 </a:t>
            </a:r>
            <a:r>
              <a:rPr lang="en-US" altLang="ko-KR" dirty="0" smtClean="0"/>
              <a:t>cross</a:t>
            </a:r>
            <a:r>
              <a:rPr lang="ko-KR" altLang="en-US" dirty="0" smtClean="0"/>
              <a:t>는 동등한 행렬일 경우 연산 처리</a:t>
            </a:r>
            <a:endParaRPr lang="en-US" altLang="ko-KR" dirty="0"/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733189"/>
            <a:ext cx="3024336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61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</a:t>
            </a:r>
            <a:r>
              <a:rPr lang="en-US" altLang="ko-KR" dirty="0" smtClean="0"/>
              <a:t>: +/-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rmAutofit fontScale="92500"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N*M 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 N*M</a:t>
            </a:r>
            <a:r>
              <a:rPr lang="ko-KR" altLang="en-US" dirty="0" smtClean="0"/>
              <a:t>인 행렬에 대한 </a:t>
            </a:r>
            <a:r>
              <a:rPr lang="en-US" altLang="ko-KR" dirty="0" smtClean="0"/>
              <a:t>+/- </a:t>
            </a:r>
            <a:r>
              <a:rPr lang="ko-KR" altLang="en-US" dirty="0" smtClean="0"/>
              <a:t>연산 처리 결과는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smtClean="0"/>
              <a:t>N*M</a:t>
            </a:r>
            <a:r>
              <a:rPr lang="ko-KR" altLang="en-US" dirty="0" smtClean="0"/>
              <a:t>으로 나옴 </a:t>
            </a:r>
            <a:endParaRPr lang="en-US" altLang="ko-KR" dirty="0"/>
          </a:p>
        </p:txBody>
      </p:sp>
      <p:grpSp>
        <p:nvGrpSpPr>
          <p:cNvPr id="31" name="그룹 30"/>
          <p:cNvGrpSpPr/>
          <p:nvPr/>
        </p:nvGrpSpPr>
        <p:grpSpPr>
          <a:xfrm>
            <a:off x="467544" y="3429000"/>
            <a:ext cx="1512169" cy="1512168"/>
            <a:chOff x="1187624" y="3501008"/>
            <a:chExt cx="3187013" cy="1656184"/>
          </a:xfrm>
        </p:grpSpPr>
        <p:sp>
          <p:nvSpPr>
            <p:cNvPr id="32" name="직사각형 31"/>
            <p:cNvSpPr/>
            <p:nvPr/>
          </p:nvSpPr>
          <p:spPr>
            <a:xfrm>
              <a:off x="1763688" y="3573016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a1</a:t>
              </a:r>
              <a:endParaRPr lang="ko-KR" altLang="en-US" sz="10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987824" y="3563652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a2</a:t>
              </a:r>
              <a:endParaRPr lang="ko-KR" altLang="en-US" sz="10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763688" y="4437112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a3</a:t>
              </a:r>
              <a:endParaRPr lang="ko-KR" altLang="en-US" sz="10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987824" y="4449080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a4</a:t>
              </a:r>
              <a:endParaRPr lang="ko-KR" altLang="en-US" sz="1000" dirty="0"/>
            </a:p>
          </p:txBody>
        </p:sp>
        <p:sp>
          <p:nvSpPr>
            <p:cNvPr id="36" name="왼쪽 대괄호 35"/>
            <p:cNvSpPr/>
            <p:nvPr/>
          </p:nvSpPr>
          <p:spPr>
            <a:xfrm>
              <a:off x="1187624" y="3501008"/>
              <a:ext cx="216024" cy="1625116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7" name="오른쪽 대괄호 36"/>
            <p:cNvSpPr/>
            <p:nvPr/>
          </p:nvSpPr>
          <p:spPr>
            <a:xfrm>
              <a:off x="4158613" y="3501008"/>
              <a:ext cx="216024" cy="1656184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2391927" y="3429000"/>
            <a:ext cx="1512169" cy="1512168"/>
            <a:chOff x="1187624" y="3501008"/>
            <a:chExt cx="3187013" cy="1656184"/>
          </a:xfrm>
        </p:grpSpPr>
        <p:sp>
          <p:nvSpPr>
            <p:cNvPr id="39" name="직사각형 38"/>
            <p:cNvSpPr/>
            <p:nvPr/>
          </p:nvSpPr>
          <p:spPr>
            <a:xfrm>
              <a:off x="1763688" y="3573016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b1</a:t>
              </a:r>
              <a:endParaRPr lang="ko-KR" altLang="en-US" sz="1000" dirty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987824" y="3563652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b2</a:t>
              </a:r>
              <a:endParaRPr lang="ko-KR" altLang="en-US" sz="1000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763688" y="4437112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b3</a:t>
              </a:r>
              <a:endParaRPr lang="ko-KR" altLang="en-US" sz="10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987824" y="4449080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b4</a:t>
              </a:r>
              <a:endParaRPr lang="ko-KR" altLang="en-US" sz="1000" dirty="0"/>
            </a:p>
          </p:txBody>
        </p:sp>
        <p:sp>
          <p:nvSpPr>
            <p:cNvPr id="43" name="왼쪽 대괄호 42"/>
            <p:cNvSpPr/>
            <p:nvPr/>
          </p:nvSpPr>
          <p:spPr>
            <a:xfrm>
              <a:off x="1187624" y="3501008"/>
              <a:ext cx="216024" cy="1625116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4" name="오른쪽 대괄호 43"/>
            <p:cNvSpPr/>
            <p:nvPr/>
          </p:nvSpPr>
          <p:spPr>
            <a:xfrm>
              <a:off x="4158613" y="3501008"/>
              <a:ext cx="216024" cy="1656184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4788024" y="3429000"/>
            <a:ext cx="3738334" cy="1512168"/>
            <a:chOff x="4788024" y="3517096"/>
            <a:chExt cx="3738334" cy="1512168"/>
          </a:xfrm>
        </p:grpSpPr>
        <p:grpSp>
          <p:nvGrpSpPr>
            <p:cNvPr id="46" name="그룹 45"/>
            <p:cNvGrpSpPr/>
            <p:nvPr/>
          </p:nvGrpSpPr>
          <p:grpSpPr>
            <a:xfrm>
              <a:off x="5113428" y="3573016"/>
              <a:ext cx="3058972" cy="1400152"/>
              <a:chOff x="5463741" y="3574293"/>
              <a:chExt cx="2148654" cy="1400152"/>
            </a:xfrm>
          </p:grpSpPr>
          <p:sp>
            <p:nvSpPr>
              <p:cNvPr id="49" name="직사각형 48"/>
              <p:cNvSpPr/>
              <p:nvPr/>
            </p:nvSpPr>
            <p:spPr>
              <a:xfrm>
                <a:off x="5463741" y="3582842"/>
                <a:ext cx="1013576" cy="591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a</a:t>
                </a:r>
                <a:r>
                  <a:rPr lang="en-US" altLang="ko-KR" sz="1000" dirty="0" smtClean="0"/>
                  <a:t>1 +/- b1</a:t>
                </a:r>
                <a:endParaRPr lang="ko-KR" altLang="en-US" sz="1000" dirty="0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6598819" y="3574293"/>
                <a:ext cx="1013576" cy="591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a</a:t>
                </a:r>
                <a:r>
                  <a:rPr lang="en-US" altLang="ko-KR" sz="1000" dirty="0" smtClean="0"/>
                  <a:t>2 +/- b2</a:t>
                </a:r>
                <a:endParaRPr lang="ko-KR" altLang="en-US" sz="1000" dirty="0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5463741" y="4371800"/>
                <a:ext cx="1013576" cy="591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a3+/- b3</a:t>
                </a:r>
                <a:endParaRPr lang="ko-KR" altLang="en-US" sz="1000" dirty="0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6598819" y="4382727"/>
                <a:ext cx="1013576" cy="591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a4 </a:t>
                </a:r>
                <a:r>
                  <a:rPr lang="en-US" altLang="ko-KR" sz="1000" dirty="0"/>
                  <a:t>+/- </a:t>
                </a:r>
                <a:r>
                  <a:rPr lang="en-US" altLang="ko-KR" sz="1000" dirty="0" smtClean="0"/>
                  <a:t>b4</a:t>
                </a:r>
                <a:endParaRPr lang="ko-KR" altLang="en-US" sz="1000" dirty="0"/>
              </a:p>
            </p:txBody>
          </p:sp>
        </p:grpSp>
        <p:sp>
          <p:nvSpPr>
            <p:cNvPr id="47" name="왼쪽 대괄호 46"/>
            <p:cNvSpPr/>
            <p:nvPr/>
          </p:nvSpPr>
          <p:spPr>
            <a:xfrm>
              <a:off x="4788024" y="3517096"/>
              <a:ext cx="253394" cy="1483802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8" name="오른쪽 대괄호 47"/>
            <p:cNvSpPr/>
            <p:nvPr/>
          </p:nvSpPr>
          <p:spPr>
            <a:xfrm>
              <a:off x="8272964" y="3517096"/>
              <a:ext cx="253394" cy="1512168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4344877" y="422872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2010747" y="3832966"/>
            <a:ext cx="432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+/-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86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</a:t>
            </a:r>
            <a:r>
              <a:rPr lang="en-US" altLang="ko-KR" dirty="0"/>
              <a:t>: +/-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행렬에 대한 </a:t>
            </a:r>
            <a:r>
              <a:rPr lang="en-US" altLang="ko-KR" dirty="0" smtClean="0"/>
              <a:t>+/- </a:t>
            </a:r>
            <a:r>
              <a:rPr lang="ko-KR" altLang="en-US" dirty="0" smtClean="0"/>
              <a:t>연산 처리</a:t>
            </a:r>
            <a:endParaRPr lang="en-US" altLang="ko-KR" dirty="0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429000"/>
            <a:ext cx="4968552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8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상수 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상수</a:t>
            </a:r>
            <a:r>
              <a:rPr lang="en-US" altLang="ko-KR" dirty="0" smtClean="0"/>
              <a:t>(k) 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N*M </a:t>
            </a:r>
            <a:r>
              <a:rPr lang="ko-KR" altLang="en-US" dirty="0" smtClean="0"/>
              <a:t>행렬에 대한 곱은 </a:t>
            </a:r>
            <a:r>
              <a:rPr lang="ko-KR" altLang="en-US" dirty="0" err="1" smtClean="0"/>
              <a:t>상수배만큼</a:t>
            </a:r>
            <a:r>
              <a:rPr lang="ko-KR" altLang="en-US" dirty="0" smtClean="0"/>
              <a:t> 증가함 </a:t>
            </a:r>
            <a:endParaRPr lang="en-US" altLang="ko-KR" dirty="0"/>
          </a:p>
        </p:txBody>
      </p:sp>
      <p:grpSp>
        <p:nvGrpSpPr>
          <p:cNvPr id="31" name="그룹 30"/>
          <p:cNvGrpSpPr/>
          <p:nvPr/>
        </p:nvGrpSpPr>
        <p:grpSpPr>
          <a:xfrm>
            <a:off x="2051720" y="3429000"/>
            <a:ext cx="1512169" cy="1512168"/>
            <a:chOff x="1187624" y="3501008"/>
            <a:chExt cx="3187013" cy="1656184"/>
          </a:xfrm>
        </p:grpSpPr>
        <p:sp>
          <p:nvSpPr>
            <p:cNvPr id="32" name="직사각형 31"/>
            <p:cNvSpPr/>
            <p:nvPr/>
          </p:nvSpPr>
          <p:spPr>
            <a:xfrm>
              <a:off x="1763688" y="3573016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a1</a:t>
              </a:r>
              <a:endParaRPr lang="ko-KR" altLang="en-US" sz="10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987824" y="3563652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a2</a:t>
              </a:r>
              <a:endParaRPr lang="ko-KR" altLang="en-US" sz="10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763688" y="4437112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a3</a:t>
              </a:r>
              <a:endParaRPr lang="ko-KR" altLang="en-US" sz="10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987824" y="4449080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a4</a:t>
              </a:r>
              <a:endParaRPr lang="ko-KR" altLang="en-US" sz="1000" dirty="0"/>
            </a:p>
          </p:txBody>
        </p:sp>
        <p:sp>
          <p:nvSpPr>
            <p:cNvPr id="36" name="왼쪽 대괄호 35"/>
            <p:cNvSpPr/>
            <p:nvPr/>
          </p:nvSpPr>
          <p:spPr>
            <a:xfrm>
              <a:off x="1187624" y="3501008"/>
              <a:ext cx="216024" cy="1625116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7" name="오른쪽 대괄호 36"/>
            <p:cNvSpPr/>
            <p:nvPr/>
          </p:nvSpPr>
          <p:spPr>
            <a:xfrm>
              <a:off x="4158613" y="3501008"/>
              <a:ext cx="216024" cy="1656184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4211960" y="3429000"/>
            <a:ext cx="3738334" cy="1512168"/>
            <a:chOff x="4788024" y="3517096"/>
            <a:chExt cx="3738334" cy="1512168"/>
          </a:xfrm>
        </p:grpSpPr>
        <p:grpSp>
          <p:nvGrpSpPr>
            <p:cNvPr id="46" name="그룹 45"/>
            <p:cNvGrpSpPr/>
            <p:nvPr/>
          </p:nvGrpSpPr>
          <p:grpSpPr>
            <a:xfrm>
              <a:off x="5113428" y="3573016"/>
              <a:ext cx="3058972" cy="1400152"/>
              <a:chOff x="5463741" y="3574293"/>
              <a:chExt cx="2148654" cy="1400152"/>
            </a:xfrm>
          </p:grpSpPr>
          <p:sp>
            <p:nvSpPr>
              <p:cNvPr id="49" name="직사각형 48"/>
              <p:cNvSpPr/>
              <p:nvPr/>
            </p:nvSpPr>
            <p:spPr>
              <a:xfrm>
                <a:off x="5463741" y="3582842"/>
                <a:ext cx="1013576" cy="591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k* a1</a:t>
                </a:r>
                <a:endParaRPr lang="ko-KR" altLang="en-US" sz="1000" dirty="0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6598819" y="3574293"/>
                <a:ext cx="1013576" cy="591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k</a:t>
                </a:r>
                <a:r>
                  <a:rPr lang="en-US" altLang="ko-KR" sz="1000" dirty="0" smtClean="0"/>
                  <a:t> * a2</a:t>
                </a:r>
                <a:endParaRPr lang="ko-KR" altLang="en-US" sz="1000" dirty="0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5463741" y="4371800"/>
                <a:ext cx="1013576" cy="591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k* </a:t>
                </a:r>
                <a:r>
                  <a:rPr lang="en-US" altLang="ko-KR" sz="1000" dirty="0" smtClean="0"/>
                  <a:t>a3</a:t>
                </a:r>
                <a:endParaRPr lang="ko-KR" altLang="en-US" sz="1000" dirty="0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6598819" y="4382727"/>
                <a:ext cx="1013576" cy="591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k* </a:t>
                </a:r>
                <a:r>
                  <a:rPr lang="en-US" altLang="ko-KR" sz="1000" dirty="0" smtClean="0"/>
                  <a:t>a4</a:t>
                </a:r>
                <a:endParaRPr lang="ko-KR" altLang="en-US" sz="1000" dirty="0"/>
              </a:p>
            </p:txBody>
          </p:sp>
        </p:grpSp>
        <p:sp>
          <p:nvSpPr>
            <p:cNvPr id="47" name="왼쪽 대괄호 46"/>
            <p:cNvSpPr/>
            <p:nvPr/>
          </p:nvSpPr>
          <p:spPr>
            <a:xfrm>
              <a:off x="4788024" y="3517096"/>
              <a:ext cx="253394" cy="1483802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8" name="오른쪽 대괄호 47"/>
            <p:cNvSpPr/>
            <p:nvPr/>
          </p:nvSpPr>
          <p:spPr>
            <a:xfrm>
              <a:off x="8272964" y="3517096"/>
              <a:ext cx="253394" cy="1512168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3768813" y="422872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75656" y="407663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9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</a:t>
            </a:r>
            <a:r>
              <a:rPr lang="en-US" altLang="ko-KR" dirty="0"/>
              <a:t>: </a:t>
            </a:r>
            <a:r>
              <a:rPr lang="ko-KR" altLang="en-US" dirty="0"/>
              <a:t>상수 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행렬에 대한 </a:t>
            </a:r>
            <a:r>
              <a:rPr lang="en-US" altLang="ko-KR" dirty="0" smtClean="0"/>
              <a:t>k </a:t>
            </a:r>
            <a:r>
              <a:rPr lang="ko-KR" altLang="en-US" dirty="0" smtClean="0"/>
              <a:t>상수만큼 </a:t>
            </a:r>
            <a:r>
              <a:rPr lang="ko-KR" altLang="en-US" dirty="0" err="1" smtClean="0"/>
              <a:t>원소별로</a:t>
            </a:r>
            <a:r>
              <a:rPr lang="ko-KR" altLang="en-US" dirty="0" smtClean="0"/>
              <a:t> 곱하는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연산 처리</a:t>
            </a:r>
            <a:endParaRPr lang="en-US" altLang="ko-KR" dirty="0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501008"/>
            <a:ext cx="4680520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07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</a:t>
            </a:r>
            <a:r>
              <a:rPr lang="en-US" altLang="ko-KR" dirty="0" smtClean="0"/>
              <a:t>: </a:t>
            </a:r>
            <a:r>
              <a:rPr lang="ko-KR" altLang="en-US" dirty="0"/>
              <a:t>전치</a:t>
            </a:r>
            <a:r>
              <a:rPr lang="en-US" altLang="ko-KR" dirty="0"/>
              <a:t>(transpose)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N*M </a:t>
            </a:r>
            <a:r>
              <a:rPr lang="ko-KR" altLang="en-US" dirty="0" smtClean="0"/>
              <a:t>행렬을</a:t>
            </a:r>
            <a:r>
              <a:rPr lang="en-US" altLang="ko-KR" dirty="0" smtClean="0"/>
              <a:t> M*N</a:t>
            </a:r>
            <a:r>
              <a:rPr lang="ko-KR" altLang="en-US" dirty="0" smtClean="0"/>
              <a:t>을 변환하는 처리 </a:t>
            </a:r>
            <a:endParaRPr lang="en-US" altLang="ko-KR" dirty="0"/>
          </a:p>
        </p:txBody>
      </p:sp>
      <p:grpSp>
        <p:nvGrpSpPr>
          <p:cNvPr id="31" name="그룹 30"/>
          <p:cNvGrpSpPr/>
          <p:nvPr/>
        </p:nvGrpSpPr>
        <p:grpSpPr>
          <a:xfrm>
            <a:off x="1331640" y="3429000"/>
            <a:ext cx="1512169" cy="1512168"/>
            <a:chOff x="1187624" y="3501008"/>
            <a:chExt cx="3187013" cy="1656184"/>
          </a:xfrm>
        </p:grpSpPr>
        <p:sp>
          <p:nvSpPr>
            <p:cNvPr id="32" name="직사각형 31"/>
            <p:cNvSpPr/>
            <p:nvPr/>
          </p:nvSpPr>
          <p:spPr>
            <a:xfrm>
              <a:off x="1763688" y="3573016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a1</a:t>
              </a:r>
              <a:endParaRPr lang="ko-KR" altLang="en-US" sz="10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987824" y="3563652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a2</a:t>
              </a:r>
              <a:endParaRPr lang="ko-KR" altLang="en-US" sz="10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763688" y="4437112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a3</a:t>
              </a:r>
              <a:endParaRPr lang="ko-KR" altLang="en-US" sz="10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987824" y="4449080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a4</a:t>
              </a:r>
              <a:endParaRPr lang="ko-KR" altLang="en-US" sz="1000" dirty="0"/>
            </a:p>
          </p:txBody>
        </p:sp>
        <p:sp>
          <p:nvSpPr>
            <p:cNvPr id="36" name="왼쪽 대괄호 35"/>
            <p:cNvSpPr/>
            <p:nvPr/>
          </p:nvSpPr>
          <p:spPr>
            <a:xfrm>
              <a:off x="1187624" y="3501008"/>
              <a:ext cx="216024" cy="1625116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7" name="오른쪽 대괄호 36"/>
            <p:cNvSpPr/>
            <p:nvPr/>
          </p:nvSpPr>
          <p:spPr>
            <a:xfrm>
              <a:off x="4158613" y="3501008"/>
              <a:ext cx="216024" cy="1656184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4211960" y="3429000"/>
            <a:ext cx="3738334" cy="1512168"/>
            <a:chOff x="4788024" y="3517096"/>
            <a:chExt cx="3738334" cy="1512168"/>
          </a:xfrm>
        </p:grpSpPr>
        <p:grpSp>
          <p:nvGrpSpPr>
            <p:cNvPr id="46" name="그룹 45"/>
            <p:cNvGrpSpPr/>
            <p:nvPr/>
          </p:nvGrpSpPr>
          <p:grpSpPr>
            <a:xfrm>
              <a:off x="5113428" y="3573016"/>
              <a:ext cx="3058972" cy="1400152"/>
              <a:chOff x="5463741" y="3574293"/>
              <a:chExt cx="2148654" cy="1400152"/>
            </a:xfrm>
          </p:grpSpPr>
          <p:sp>
            <p:nvSpPr>
              <p:cNvPr id="49" name="직사각형 48"/>
              <p:cNvSpPr/>
              <p:nvPr/>
            </p:nvSpPr>
            <p:spPr>
              <a:xfrm>
                <a:off x="5463741" y="3582842"/>
                <a:ext cx="1013576" cy="591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a1</a:t>
                </a:r>
                <a:endParaRPr lang="ko-KR" altLang="en-US" sz="1000" dirty="0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6598819" y="3574293"/>
                <a:ext cx="1013576" cy="591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 a3</a:t>
                </a:r>
                <a:endParaRPr lang="ko-KR" altLang="en-US" sz="1000" dirty="0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5463741" y="4371800"/>
                <a:ext cx="1013576" cy="591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a2</a:t>
                </a:r>
                <a:endParaRPr lang="ko-KR" altLang="en-US" sz="1000" dirty="0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6598819" y="4382727"/>
                <a:ext cx="1013576" cy="591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 a4</a:t>
                </a:r>
                <a:endParaRPr lang="ko-KR" altLang="en-US" sz="1000" dirty="0"/>
              </a:p>
            </p:txBody>
          </p:sp>
        </p:grpSp>
        <p:sp>
          <p:nvSpPr>
            <p:cNvPr id="47" name="왼쪽 대괄호 46"/>
            <p:cNvSpPr/>
            <p:nvPr/>
          </p:nvSpPr>
          <p:spPr>
            <a:xfrm>
              <a:off x="4788024" y="3517096"/>
              <a:ext cx="253394" cy="1483802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8" name="오른쪽 대괄호 47"/>
            <p:cNvSpPr/>
            <p:nvPr/>
          </p:nvSpPr>
          <p:spPr>
            <a:xfrm>
              <a:off x="8272964" y="3517096"/>
              <a:ext cx="253394" cy="1512168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3419872" y="404406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59832" y="3284984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55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</a:t>
            </a:r>
            <a:r>
              <a:rPr lang="en-US" altLang="ko-KR" dirty="0"/>
              <a:t>: </a:t>
            </a:r>
            <a:r>
              <a:rPr lang="ko-KR" altLang="en-US" dirty="0"/>
              <a:t>전치</a:t>
            </a:r>
            <a:r>
              <a:rPr lang="en-US" altLang="ko-KR" dirty="0"/>
              <a:t>(transpose)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N*M </a:t>
            </a:r>
            <a:r>
              <a:rPr lang="ko-KR" altLang="en-US" dirty="0" smtClean="0"/>
              <a:t>행렬을</a:t>
            </a:r>
            <a:r>
              <a:rPr lang="en-US" altLang="ko-KR" dirty="0" smtClean="0"/>
              <a:t> </a:t>
            </a:r>
            <a:r>
              <a:rPr lang="en-US" altLang="ko-KR" dirty="0"/>
              <a:t>M*N</a:t>
            </a:r>
            <a:r>
              <a:rPr lang="ko-KR" altLang="en-US" dirty="0"/>
              <a:t>을 변환하는 </a:t>
            </a:r>
            <a:r>
              <a:rPr lang="ko-KR" altLang="en-US" dirty="0" smtClean="0"/>
              <a:t>방식은 </a:t>
            </a:r>
            <a:r>
              <a:rPr lang="en-US" altLang="ko-KR" dirty="0" smtClean="0"/>
              <a:t>T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, transpose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있음 </a:t>
            </a:r>
            <a:endParaRPr lang="en-US" altLang="ko-KR" dirty="0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054153"/>
            <a:ext cx="5688632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38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matmul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Matrix </a:t>
            </a:r>
            <a:r>
              <a:rPr lang="ko-KR" altLang="en-US" sz="2800" dirty="0" smtClean="0"/>
              <a:t>타입일 경우 곱셈은 </a:t>
            </a:r>
            <a:r>
              <a:rPr lang="en-US" altLang="ko-KR" sz="2800" dirty="0" smtClean="0"/>
              <a:t>dot </a:t>
            </a:r>
            <a:r>
              <a:rPr lang="ko-KR" altLang="en-US" sz="2800" dirty="0" smtClean="0"/>
              <a:t>연산과 동일한 결과를 생성함</a:t>
            </a:r>
            <a:endParaRPr lang="en-US" altLang="ko-KR" sz="2800" dirty="0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80928"/>
            <a:ext cx="5256584" cy="3716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11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Matmul</a:t>
            </a:r>
            <a:r>
              <a:rPr lang="en-US" altLang="ko-KR" dirty="0" smtClean="0"/>
              <a:t>: </a:t>
            </a:r>
            <a:r>
              <a:rPr lang="ko-KR" altLang="en-US" dirty="0" smtClean="0"/>
              <a:t>차원계산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N*m, M*n </a:t>
            </a:r>
            <a:r>
              <a:rPr lang="ko-KR" altLang="en-US" sz="2800" dirty="0" smtClean="0"/>
              <a:t>행렬에 따라 계산이 되지만 </a:t>
            </a:r>
            <a:r>
              <a:rPr lang="en-US" altLang="ko-KR" sz="2800" dirty="0" smtClean="0"/>
              <a:t>1</a:t>
            </a:r>
            <a:r>
              <a:rPr lang="ko-KR" altLang="en-US" sz="2800" dirty="0" smtClean="0"/>
              <a:t>차원인 경우는 행렬 계산을 처리</a:t>
            </a:r>
            <a:endParaRPr lang="en-US" altLang="ko-KR" sz="2800" dirty="0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140968"/>
            <a:ext cx="5112568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55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숫자타입 </a:t>
            </a:r>
            <a:r>
              <a:rPr lang="en-US" altLang="ko-KR" dirty="0" smtClean="0"/>
              <a:t>- float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float </a:t>
            </a:r>
            <a:r>
              <a:rPr lang="ko-KR" altLang="en-US" dirty="0" smtClean="0"/>
              <a:t>타입 내의 </a:t>
            </a:r>
            <a:r>
              <a:rPr lang="en-US" altLang="ko-KR" dirty="0" smtClean="0"/>
              <a:t>operator </a:t>
            </a:r>
            <a:r>
              <a:rPr lang="ko-KR" altLang="en-US" dirty="0" smtClean="0"/>
              <a:t>처리 내장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및 속성들</a:t>
            </a:r>
            <a:endParaRPr lang="en-US" altLang="ko-KR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80928"/>
            <a:ext cx="1571625" cy="37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068960"/>
            <a:ext cx="1543050" cy="345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96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</a:t>
            </a:r>
            <a:r>
              <a:rPr lang="en-US" altLang="ko-KR" dirty="0" err="1" smtClean="0"/>
              <a:t>atrix_power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 </a:t>
            </a:r>
            <a:r>
              <a:rPr lang="en-US" altLang="ko-KR" sz="2800" dirty="0" err="1" smtClean="0"/>
              <a:t>matrix_power</a:t>
            </a:r>
            <a:r>
              <a:rPr lang="ko-KR" altLang="en-US" sz="2800" dirty="0" smtClean="0"/>
              <a:t>는 정방행렬에 대해 </a:t>
            </a:r>
            <a:r>
              <a:rPr lang="en-US" altLang="ko-KR" sz="2800" dirty="0" smtClean="0"/>
              <a:t>dot </a:t>
            </a:r>
            <a:r>
              <a:rPr lang="ko-KR" altLang="en-US" sz="2800" dirty="0" smtClean="0"/>
              <a:t>연산을 </a:t>
            </a:r>
            <a:r>
              <a:rPr lang="ko-KR" altLang="en-US" sz="2800" dirty="0" err="1" smtClean="0"/>
              <a:t>제곱승만큼</a:t>
            </a:r>
            <a:r>
              <a:rPr lang="ko-KR" altLang="en-US" sz="2800" dirty="0" smtClean="0"/>
              <a:t> 계산하는 것</a:t>
            </a:r>
            <a:endParaRPr lang="en-US" altLang="ko-KR" sz="2800" dirty="0"/>
          </a:p>
        </p:txBody>
      </p:sp>
      <p:sp>
        <p:nvSpPr>
          <p:cNvPr id="4" name="직사각형 3"/>
          <p:cNvSpPr/>
          <p:nvPr/>
        </p:nvSpPr>
        <p:spPr>
          <a:xfrm>
            <a:off x="971600" y="2996952"/>
            <a:ext cx="7416824" cy="34563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314" name="Picture 2" descr="Matrix Pow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649" y="3284984"/>
            <a:ext cx="4276725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23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matrix_power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예시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 </a:t>
            </a:r>
            <a:r>
              <a:rPr lang="ko-KR" altLang="en-US" sz="2800" dirty="0" smtClean="0"/>
              <a:t>반복적인 </a:t>
            </a:r>
            <a:r>
              <a:rPr lang="en-US" altLang="ko-KR" sz="2800" dirty="0" smtClean="0"/>
              <a:t>dot </a:t>
            </a:r>
            <a:r>
              <a:rPr lang="ko-KR" altLang="en-US" sz="2800" dirty="0" smtClean="0"/>
              <a:t>연산을 처리</a:t>
            </a:r>
            <a:endParaRPr lang="en-US" altLang="ko-KR" sz="2800" dirty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564904"/>
            <a:ext cx="5040560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68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920880" cy="4454624"/>
          </a:xfrm>
        </p:spPr>
        <p:txBody>
          <a:bodyPr>
            <a:normAutofit fontScale="90000"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6700" dirty="0" err="1" smtClean="0"/>
              <a:t>Numpy</a:t>
            </a:r>
            <a:r>
              <a:rPr lang="en-US" altLang="ko-KR" sz="6700" dirty="0"/>
              <a:t> 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en-US" altLang="ko-KR" sz="6700" dirty="0" err="1" smtClean="0"/>
              <a:t>linalg</a:t>
            </a:r>
            <a:r>
              <a:rPr lang="en-US" altLang="ko-KR" sz="6700" dirty="0" smtClean="0"/>
              <a:t> </a:t>
            </a:r>
            <a:br>
              <a:rPr lang="en-US" altLang="ko-KR" sz="6700" dirty="0" smtClean="0"/>
            </a:br>
            <a:r>
              <a:rPr lang="ko-KR" altLang="en-US" sz="6700" dirty="0" smtClean="0"/>
              <a:t>함수</a:t>
            </a: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24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Matrix and vector products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82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선형대수에 대한 함수들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541940"/>
              </p:ext>
            </p:extLst>
          </p:nvPr>
        </p:nvGraphicFramePr>
        <p:xfrm>
          <a:off x="899592" y="2420889"/>
          <a:ext cx="7920880" cy="3729013"/>
        </p:xfrm>
        <a:graphic>
          <a:graphicData uri="http://schemas.openxmlformats.org/drawingml/2006/table">
            <a:tbl>
              <a:tblPr/>
              <a:tblGrid>
                <a:gridCol w="3168352"/>
                <a:gridCol w="4752528"/>
              </a:tblGrid>
              <a:tr h="28265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함수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44636"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dot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(a, b[, out])</a:t>
                      </a: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차원 행렬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m*l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에 대한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production(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결과는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n*l)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4636"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vdot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(a, b)</a:t>
                      </a: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Vector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에 대한 </a:t>
                      </a:r>
                      <a:r>
                        <a:rPr lang="en-US" altLang="ko-KR" sz="10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prodution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4636"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inner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(a, b)</a:t>
                      </a: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차원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행렬에 대한 </a:t>
                      </a:r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Inner 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product </a:t>
                      </a:r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행렬이 동일해야 함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4636"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outer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(a, b[, out])</a:t>
                      </a: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 벡터에 대해 계산 후 행렬로 표시</a:t>
                      </a:r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4636"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matmul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(a, b[, out])</a:t>
                      </a: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두 행렬에 대한 </a:t>
                      </a:r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Matrix 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product </a:t>
                      </a:r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(dot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과 동일한 결과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4636"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tensordot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(a, b[, axes])</a:t>
                      </a: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Compute tensor dot product along specified axes for arrays &gt;= 1-D.</a:t>
                      </a: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4636"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linalg.matrix_power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(M, n)</a:t>
                      </a: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Raise a square matrix to the (integer) power </a:t>
                      </a:r>
                      <a:r>
                        <a:rPr lang="en-US" sz="1000" i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463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cross(a, b, </a:t>
                      </a:r>
                      <a:r>
                        <a:rPr lang="en-US" sz="10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axisa</a:t>
                      </a:r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=-1, </a:t>
                      </a:r>
                      <a:r>
                        <a:rPr lang="en-US" sz="10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axisb</a:t>
                      </a:r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=-1, </a:t>
                      </a:r>
                      <a:r>
                        <a:rPr lang="en-US" sz="10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axisc</a:t>
                      </a:r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=-1, axis=None)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행렬에 대한 외적을 구함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4636"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einsum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(subscripts, *operands[, out, 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dtype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 ...])</a:t>
                      </a: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Evaluates the Einstein summation convention on the operands.</a:t>
                      </a: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4636"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kron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(a, b)</a:t>
                      </a: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Kronecker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product of two arrays.</a:t>
                      </a: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59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Decompositions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38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선형대수에 대한 함수들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859367"/>
              </p:ext>
            </p:extLst>
          </p:nvPr>
        </p:nvGraphicFramePr>
        <p:xfrm>
          <a:off x="899592" y="2852935"/>
          <a:ext cx="7920880" cy="1376698"/>
        </p:xfrm>
        <a:graphic>
          <a:graphicData uri="http://schemas.openxmlformats.org/drawingml/2006/table">
            <a:tbl>
              <a:tblPr/>
              <a:tblGrid>
                <a:gridCol w="3168352"/>
                <a:gridCol w="4752528"/>
              </a:tblGrid>
              <a:tr h="29556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함수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linalg.cholesky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>
                          <a:effectLst/>
                          <a:latin typeface="+mn-ea"/>
                          <a:ea typeface="+mn-ea"/>
                        </a:rPr>
                        <a:t>Cholesky</a:t>
                      </a:r>
                      <a:r>
                        <a:rPr lang="en-US" sz="900" dirty="0">
                          <a:effectLst/>
                          <a:latin typeface="+mn-ea"/>
                          <a:ea typeface="+mn-ea"/>
                        </a:rPr>
                        <a:t> decomposition.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linalg.qr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(a[, mode])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+mn-ea"/>
                          <a:ea typeface="+mn-ea"/>
                        </a:rPr>
                        <a:t>Compute the </a:t>
                      </a:r>
                      <a:r>
                        <a:rPr lang="en-US" sz="900" dirty="0" err="1">
                          <a:effectLst/>
                          <a:latin typeface="+mn-ea"/>
                          <a:ea typeface="+mn-ea"/>
                        </a:rPr>
                        <a:t>qr</a:t>
                      </a:r>
                      <a:r>
                        <a:rPr lang="en-US" sz="900" dirty="0">
                          <a:effectLst/>
                          <a:latin typeface="+mn-ea"/>
                          <a:ea typeface="+mn-ea"/>
                        </a:rPr>
                        <a:t> factorization of a matrix.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linalg.svd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(a[, </a:t>
                      </a:r>
                      <a:r>
                        <a:rPr lang="en-US" sz="9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full_matrices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 </a:t>
                      </a:r>
                      <a:r>
                        <a:rPr lang="en-US" sz="9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compute_uv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+mn-ea"/>
                          <a:ea typeface="+mn-ea"/>
                        </a:rPr>
                        <a:t>Singular Value Decomposition.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45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Matrix eigenvalues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54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선형대수에 대한 함수들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22542"/>
              </p:ext>
            </p:extLst>
          </p:nvPr>
        </p:nvGraphicFramePr>
        <p:xfrm>
          <a:off x="899592" y="2852935"/>
          <a:ext cx="7920880" cy="2097454"/>
        </p:xfrm>
        <a:graphic>
          <a:graphicData uri="http://schemas.openxmlformats.org/drawingml/2006/table">
            <a:tbl>
              <a:tblPr/>
              <a:tblGrid>
                <a:gridCol w="3168352"/>
                <a:gridCol w="4752528"/>
              </a:tblGrid>
              <a:tr h="29556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함수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linalg.eig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+mn-ea"/>
                          <a:ea typeface="+mn-ea"/>
                        </a:rPr>
                        <a:t>Compute the eigenvalues and right eigenvectors of a square array.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linalg.eigh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(a[, UPLO])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+mn-ea"/>
                          <a:ea typeface="+mn-ea"/>
                        </a:rPr>
                        <a:t>Return the eigenvalues and eigenvectors of a Hermitian or symmetric matrix.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linalg.eigvals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+mn-ea"/>
                          <a:ea typeface="+mn-ea"/>
                        </a:rPr>
                        <a:t>Compute the eigenvalues of a general matrix.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linalg.eigvalsh</a:t>
                      </a:r>
                      <a:r>
                        <a:rPr lang="en-US" sz="9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[, UPLO])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+mn-ea"/>
                          <a:ea typeface="+mn-ea"/>
                        </a:rPr>
                        <a:t>Compute the eigenvalues of a Hermitian or real symmetric matrix.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linalg.eig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+mn-ea"/>
                          <a:ea typeface="+mn-ea"/>
                        </a:rPr>
                        <a:t>Compute the eigenvalues and right eigenvectors of a square array.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19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Norms and other numbers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40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숫자타입 </a:t>
            </a:r>
            <a:r>
              <a:rPr lang="en-US" altLang="ko-KR" dirty="0" smtClean="0"/>
              <a:t>– float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float </a:t>
            </a:r>
            <a:r>
              <a:rPr lang="ko-KR" altLang="en-US" dirty="0" smtClean="0"/>
              <a:t>내부 속성에 대한 처리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4876462" y="3212976"/>
            <a:ext cx="38164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smtClean="0"/>
              <a:t>real : float</a:t>
            </a:r>
            <a:r>
              <a:rPr lang="ko-KR" altLang="en-US" dirty="0" smtClean="0"/>
              <a:t>는 숫자를 관리하고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smtClean="0"/>
              <a:t>hex() : 16</a:t>
            </a:r>
            <a:r>
              <a:rPr lang="ko-KR" altLang="en-US" dirty="0" smtClean="0"/>
              <a:t>진수로 변환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err="1" smtClean="0"/>
              <a:t>fromhex</a:t>
            </a:r>
            <a:r>
              <a:rPr lang="en-US" altLang="ko-KR" dirty="0" smtClean="0"/>
              <a:t>() :  hex() </a:t>
            </a:r>
            <a:r>
              <a:rPr lang="ko-KR" altLang="en-US" dirty="0" smtClean="0"/>
              <a:t>결과의 문자열을 </a:t>
            </a:r>
            <a:r>
              <a:rPr lang="en-US" altLang="ko-KR" dirty="0" smtClean="0"/>
              <a:t>float</a:t>
            </a:r>
            <a:r>
              <a:rPr lang="ko-KR" altLang="en-US" dirty="0" smtClean="0"/>
              <a:t>로 전환 </a:t>
            </a:r>
            <a:r>
              <a:rPr lang="en-US" altLang="ko-KR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err="1" smtClean="0"/>
              <a:t>is_integer</a:t>
            </a:r>
            <a:r>
              <a:rPr lang="en-US" altLang="ko-KR" dirty="0" smtClean="0"/>
              <a:t>() : </a:t>
            </a:r>
            <a:r>
              <a:rPr lang="ko-KR" altLang="en-US" dirty="0" smtClean="0"/>
              <a:t>실수 중 소수점 이하 값이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일 경우 </a:t>
            </a:r>
            <a:r>
              <a:rPr lang="en-US" altLang="ko-KR" dirty="0" smtClean="0"/>
              <a:t>true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err="1" smtClean="0"/>
              <a:t>as_integer_ratio</a:t>
            </a:r>
            <a:r>
              <a:rPr lang="en-US" altLang="ko-KR" dirty="0" smtClean="0"/>
              <a:t>() : </a:t>
            </a:r>
            <a:r>
              <a:rPr lang="ko-KR" altLang="en-US" dirty="0" smtClean="0"/>
              <a:t>현재 값을</a:t>
            </a:r>
            <a:r>
              <a:rPr lang="en-US" altLang="ko-KR" dirty="0" smtClean="0"/>
              <a:t>denominator : </a:t>
            </a:r>
            <a:r>
              <a:rPr lang="ko-KR" altLang="en-US" dirty="0" smtClean="0"/>
              <a:t>분모</a:t>
            </a:r>
            <a:r>
              <a:rPr lang="en-US" altLang="ko-KR" dirty="0" smtClean="0"/>
              <a:t>, numerator : </a:t>
            </a:r>
            <a:r>
              <a:rPr lang="ko-KR" altLang="en-US" dirty="0" smtClean="0"/>
              <a:t>분자로 표시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980725"/>
            <a:ext cx="3857625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29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선형대수에 대한 함수들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608303"/>
              </p:ext>
            </p:extLst>
          </p:nvPr>
        </p:nvGraphicFramePr>
        <p:xfrm>
          <a:off x="899592" y="2852935"/>
          <a:ext cx="7920880" cy="2457832"/>
        </p:xfrm>
        <a:graphic>
          <a:graphicData uri="http://schemas.openxmlformats.org/drawingml/2006/table">
            <a:tbl>
              <a:tblPr/>
              <a:tblGrid>
                <a:gridCol w="3168352"/>
                <a:gridCol w="4752528"/>
              </a:tblGrid>
              <a:tr h="29556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함수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sng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linalg.norm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(x[, </a:t>
                      </a:r>
                      <a:r>
                        <a:rPr lang="en-US" sz="9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ord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 axis, </a:t>
                      </a:r>
                      <a:r>
                        <a:rPr lang="en-US" sz="9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keepdims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+mn-ea"/>
                          <a:ea typeface="+mn-ea"/>
                        </a:rPr>
                        <a:t>Matrix or vector norm.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linalg.cond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(x[, p])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+mn-ea"/>
                          <a:ea typeface="+mn-ea"/>
                        </a:rPr>
                        <a:t>Compute the condition number of a matrix.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linalg.det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+mn-ea"/>
                          <a:ea typeface="+mn-ea"/>
                        </a:rPr>
                        <a:t>Compute the determinant of an array.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linalg.matrix_rank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(M[, </a:t>
                      </a:r>
                      <a:r>
                        <a:rPr lang="en-US" sz="9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tol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+mn-ea"/>
                          <a:ea typeface="+mn-ea"/>
                        </a:rPr>
                        <a:t>Return matrix rank of array using SVD method Rank of the array is the number of SVD singular values of the array that are greater than </a:t>
                      </a:r>
                      <a:r>
                        <a:rPr lang="en-US" sz="900" i="1">
                          <a:effectLst/>
                          <a:latin typeface="+mn-ea"/>
                          <a:ea typeface="+mn-ea"/>
                        </a:rPr>
                        <a:t>tol</a:t>
                      </a:r>
                      <a:r>
                        <a:rPr lang="en-US" sz="900"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linalg.slogdet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+mn-ea"/>
                          <a:ea typeface="+mn-ea"/>
                        </a:rPr>
                        <a:t>Compute the sign and (natural) logarithm of the determinant of an array.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trace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(a[, offset, axis1, axis2, </a:t>
                      </a:r>
                      <a:r>
                        <a:rPr lang="en-US" sz="9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dtype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 out])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+mn-ea"/>
                          <a:ea typeface="+mn-ea"/>
                        </a:rPr>
                        <a:t>Return the sum along diagonals of the array.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79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ko-KR" dirty="0"/>
              <a:t>Solving equations and inverting matrices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61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선형대수에 대한 함수들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721579"/>
              </p:ext>
            </p:extLst>
          </p:nvPr>
        </p:nvGraphicFramePr>
        <p:xfrm>
          <a:off x="899592" y="2852935"/>
          <a:ext cx="7920880" cy="2457832"/>
        </p:xfrm>
        <a:graphic>
          <a:graphicData uri="http://schemas.openxmlformats.org/drawingml/2006/table">
            <a:tbl>
              <a:tblPr/>
              <a:tblGrid>
                <a:gridCol w="3168352"/>
                <a:gridCol w="4752528"/>
              </a:tblGrid>
              <a:tr h="29556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함수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sng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linalg.solve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(a, b)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+mn-ea"/>
                          <a:ea typeface="+mn-ea"/>
                        </a:rPr>
                        <a:t>Solve a linear matrix equation, or system of linear scalar equations.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linalg.tensorsolve</a:t>
                      </a:r>
                      <a:r>
                        <a:rPr lang="en-US" sz="9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 b[, axes])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+mn-ea"/>
                          <a:ea typeface="+mn-ea"/>
                        </a:rPr>
                        <a:t>Solve the tensor equation a x = b for x.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linalg.lstsq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(a, b[, </a:t>
                      </a:r>
                      <a:r>
                        <a:rPr lang="en-US" sz="9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rcond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+mn-ea"/>
                          <a:ea typeface="+mn-ea"/>
                        </a:rPr>
                        <a:t>Return the least-squares solution to a linear matrix equation.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linalg.inv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+mn-ea"/>
                          <a:ea typeface="+mn-ea"/>
                        </a:rPr>
                        <a:t>Compute the (multiplicative) inverse of a matrix.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linalg.pinv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(a[, </a:t>
                      </a:r>
                      <a:r>
                        <a:rPr lang="en-US" sz="9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rcond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+mn-ea"/>
                          <a:ea typeface="+mn-ea"/>
                        </a:rPr>
                        <a:t>Compute the (Moore-Penrose) pseudo-inverse of a matrix.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linalg.tensorinv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(a[, </a:t>
                      </a:r>
                      <a:r>
                        <a:rPr lang="en-US" sz="9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ind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+mn-ea"/>
                          <a:ea typeface="+mn-ea"/>
                        </a:rPr>
                        <a:t>Compute the ‘inverse’ of an N-dimensional array.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79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 smtClean="0"/>
              <a:t>4</a:t>
            </a:r>
            <a:r>
              <a:rPr lang="en-US" altLang="ko-KR" sz="9600" dirty="0" smtClean="0"/>
              <a:t>.</a:t>
            </a:r>
            <a:r>
              <a:rPr lang="ko-KR" altLang="en-US" sz="9600" dirty="0" smtClean="0"/>
              <a:t>삼각함수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기초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93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삼각함수 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35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각의 종류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6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각의 종류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각은 두 선상의 사이를 말하며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각에는 예각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직각</a:t>
            </a:r>
            <a:r>
              <a:rPr lang="en-US" altLang="ko-KR" dirty="0" smtClean="0"/>
              <a:t>, </a:t>
            </a:r>
            <a:r>
              <a:rPr lang="ko-KR" altLang="en-US" dirty="0" smtClean="0"/>
              <a:t>둔각 등이 종류가 있음</a:t>
            </a:r>
            <a:endParaRPr lang="en-US" altLang="ko-KR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573016"/>
            <a:ext cx="4531221" cy="22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645024"/>
            <a:ext cx="22002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5202206"/>
            <a:ext cx="226695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80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직각삼각형 기본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64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직각 삼각형을 이용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삼각형이 존재할 경우 총 각이 합은 </a:t>
            </a:r>
            <a:r>
              <a:rPr lang="en-US" altLang="ko-KR" dirty="0" smtClean="0"/>
              <a:t>180</a:t>
            </a:r>
            <a:r>
              <a:rPr lang="ko-KR" altLang="en-US" dirty="0" smtClean="0"/>
              <a:t>도 이고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각 </a:t>
            </a:r>
            <a:r>
              <a:rPr lang="en-US" altLang="ko-KR" dirty="0" smtClean="0"/>
              <a:t>A</a:t>
            </a:r>
            <a:r>
              <a:rPr lang="ko-KR" altLang="en-US" dirty="0" smtClean="0"/>
              <a:t>의 값을 삼각비로 구할 수 있다 </a:t>
            </a:r>
            <a:endParaRPr lang="en-US" altLang="ko-KR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284984"/>
            <a:ext cx="3582169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55576" y="530120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3717032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sin(</a:t>
            </a:r>
            <a:r>
              <a:rPr lang="ko-KR" altLang="en-US" dirty="0" smtClean="0"/>
              <a:t>각도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값은 </a:t>
            </a:r>
            <a:r>
              <a:rPr lang="ko-KR" altLang="en-US" dirty="0" err="1" smtClean="0"/>
              <a:t>빗변분에</a:t>
            </a:r>
            <a:r>
              <a:rPr lang="ko-KR" altLang="en-US" dirty="0" smtClean="0"/>
              <a:t> 높이 즉</a:t>
            </a:r>
            <a:r>
              <a:rPr lang="en-US" altLang="ko-KR" dirty="0" smtClean="0"/>
              <a:t>  b/c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52120" y="4591621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cos(</a:t>
            </a:r>
            <a:r>
              <a:rPr lang="ko-KR" altLang="en-US" dirty="0" smtClean="0"/>
              <a:t>각도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값은 </a:t>
            </a:r>
            <a:r>
              <a:rPr lang="ko-KR" altLang="en-US" dirty="0" err="1" smtClean="0"/>
              <a:t>빗변분에</a:t>
            </a:r>
            <a:r>
              <a:rPr lang="ko-KR" altLang="en-US" dirty="0" smtClean="0"/>
              <a:t> 높이 즉</a:t>
            </a:r>
            <a:r>
              <a:rPr lang="en-US" altLang="ko-KR" dirty="0" smtClean="0"/>
              <a:t>  a/c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652120" y="5466209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tan(</a:t>
            </a:r>
            <a:r>
              <a:rPr lang="ko-KR" altLang="en-US" dirty="0" smtClean="0"/>
              <a:t>각도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값은 </a:t>
            </a:r>
            <a:r>
              <a:rPr lang="ko-KR" altLang="en-US" dirty="0" err="1" smtClean="0"/>
              <a:t>빗변분에</a:t>
            </a:r>
            <a:r>
              <a:rPr lang="ko-KR" altLang="en-US" dirty="0" smtClean="0"/>
              <a:t> 높이 즉</a:t>
            </a:r>
            <a:r>
              <a:rPr lang="en-US" altLang="ko-KR" dirty="0" smtClean="0"/>
              <a:t>  b/a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04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직각삼각형 예시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77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Numeric </a:t>
            </a:r>
            <a:r>
              <a:rPr lang="en-US" altLang="ko-KR" dirty="0" smtClean="0"/>
              <a:t>Type(complex)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87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삼각형을 이용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빗변 구하기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밑변과 높이를 알면 피타고라스 정리에 따라 빗변을 구할 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789040"/>
            <a:ext cx="3095625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208140"/>
            <a:ext cx="181927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2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삼각형을 이용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높이와 밑변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하나의 각과 빗변을 알고 있을 경우 빗변</a:t>
            </a:r>
            <a:r>
              <a:rPr lang="en-US" altLang="ko-KR" dirty="0" smtClean="0"/>
              <a:t>*sin()</a:t>
            </a:r>
            <a:r>
              <a:rPr lang="ko-KR" altLang="en-US" dirty="0" smtClean="0"/>
              <a:t>으로 높이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빗변</a:t>
            </a:r>
            <a:r>
              <a:rPr lang="en-US" altLang="ko-KR" dirty="0" smtClean="0"/>
              <a:t>*cos()</a:t>
            </a:r>
            <a:r>
              <a:rPr lang="ko-KR" altLang="en-US" dirty="0" smtClean="0"/>
              <a:t>으로 밑변을 구하기</a:t>
            </a:r>
            <a:endParaRPr lang="en-US" altLang="ko-KR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058007"/>
            <a:ext cx="36480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861048"/>
            <a:ext cx="315277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54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피타고라스 정리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33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피타고라스 정리 이용하기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밑변의 제곱과 </a:t>
            </a:r>
            <a:r>
              <a:rPr lang="ko-KR" altLang="en-US" dirty="0" err="1" smtClean="0"/>
              <a:t>높이이</a:t>
            </a:r>
            <a:r>
              <a:rPr lang="ko-KR" altLang="en-US" dirty="0" smtClean="0"/>
              <a:t> 제곱은 빗변의 제곱과 동일 </a:t>
            </a:r>
            <a:endParaRPr lang="en-US" altLang="ko-KR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693" y="2541367"/>
            <a:ext cx="36480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273" y="5769259"/>
            <a:ext cx="3691087" cy="322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464180"/>
            <a:ext cx="3667125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87624" y="5491990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 </a:t>
            </a:r>
            <a:r>
              <a:rPr lang="ko-KR" altLang="en-US" dirty="0" smtClean="0"/>
              <a:t>대신 </a:t>
            </a:r>
            <a:r>
              <a:rPr lang="en-US" altLang="ko-KR" dirty="0" err="1" smtClean="0"/>
              <a:t>rcosø</a:t>
            </a:r>
            <a:endParaRPr lang="en-US" altLang="ko-KR" dirty="0" smtClean="0"/>
          </a:p>
          <a:p>
            <a:r>
              <a:rPr lang="en-US" altLang="ko-KR" dirty="0" smtClean="0"/>
              <a:t>B </a:t>
            </a:r>
            <a:r>
              <a:rPr lang="ko-KR" altLang="en-US" dirty="0" smtClean="0"/>
              <a:t>대신 </a:t>
            </a:r>
            <a:r>
              <a:rPr lang="en-US" altLang="ko-KR" dirty="0" err="1" smtClean="0"/>
              <a:t>rsinø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smtClean="0"/>
              <a:t>r</a:t>
            </a:r>
            <a:r>
              <a:rPr lang="ko-KR" altLang="en-US" dirty="0" smtClean="0"/>
              <a:t>값을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전환하면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70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피타고라스 정리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밑변 </a:t>
            </a:r>
            <a:r>
              <a:rPr lang="en-US" altLang="ko-KR" dirty="0" smtClean="0"/>
              <a:t>3, </a:t>
            </a:r>
            <a:r>
              <a:rPr lang="ko-KR" altLang="en-US" dirty="0" smtClean="0"/>
              <a:t>높이 </a:t>
            </a:r>
            <a:r>
              <a:rPr lang="en-US" altLang="ko-KR" dirty="0" smtClean="0"/>
              <a:t>4 </a:t>
            </a:r>
            <a:r>
              <a:rPr lang="ko-KR" altLang="en-US" dirty="0" smtClean="0"/>
              <a:t>일 경우 빗변은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가 됨</a:t>
            </a:r>
            <a:endParaRPr lang="en-US" altLang="ko-KR" dirty="0"/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464180"/>
            <a:ext cx="3667125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464788"/>
            <a:ext cx="3581400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75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삼각함수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(</a:t>
            </a:r>
            <a:r>
              <a:rPr lang="ko-KR" altLang="en-US" sz="6000" dirty="0" err="1" smtClean="0"/>
              <a:t>원이용</a:t>
            </a:r>
            <a:r>
              <a:rPr lang="en-US" altLang="ko-KR" sz="6000" dirty="0" smtClean="0"/>
              <a:t>)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61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원을 이용한 삼각함수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85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원을 </a:t>
            </a:r>
            <a:r>
              <a:rPr lang="ko-KR" altLang="en-US" dirty="0"/>
              <a:t>이용한 </a:t>
            </a:r>
            <a:r>
              <a:rPr lang="ko-KR" altLang="en-US" dirty="0" smtClean="0"/>
              <a:t> 삼각함수 정의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805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xy</a:t>
            </a:r>
            <a:r>
              <a:rPr lang="en-US" altLang="ko-KR" dirty="0" smtClean="0"/>
              <a:t> </a:t>
            </a:r>
            <a:r>
              <a:rPr lang="ko-KR" altLang="en-US" dirty="0" smtClean="0"/>
              <a:t>좌표평면에서 반지름의 길이가 </a:t>
            </a:r>
            <a:r>
              <a:rPr lang="en-US" altLang="ko-KR" dirty="0" smtClean="0"/>
              <a:t>r</a:t>
            </a:r>
            <a:r>
              <a:rPr lang="ko-KR" altLang="en-US" dirty="0" smtClean="0"/>
              <a:t>인 원을 그리고 임의의 점을 </a:t>
            </a:r>
            <a:r>
              <a:rPr lang="en-US" altLang="ko-KR" dirty="0" smtClean="0"/>
              <a:t>P</a:t>
            </a:r>
            <a:r>
              <a:rPr lang="ko-KR" altLang="en-US" dirty="0" smtClean="0"/>
              <a:t>일 경우 </a:t>
            </a:r>
            <a:r>
              <a:rPr lang="en-US" altLang="ko-KR" dirty="0" smtClean="0"/>
              <a:t>OP</a:t>
            </a:r>
            <a:r>
              <a:rPr lang="ko-KR" altLang="en-US" dirty="0" smtClean="0"/>
              <a:t>가 이루는 각에 대해 한가지 값을 결정</a:t>
            </a:r>
            <a:endParaRPr lang="en-US" altLang="ko-KR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284984"/>
            <a:ext cx="31337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356992"/>
            <a:ext cx="152400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5616327"/>
            <a:ext cx="295275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220283" y="5125834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반지름이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 경우</a:t>
            </a:r>
            <a:endParaRPr lang="ko-KR" altLang="en-US" dirty="0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109334"/>
            <a:ext cx="155257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89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원을 </a:t>
            </a:r>
            <a:r>
              <a:rPr lang="ko-KR" altLang="en-US" dirty="0"/>
              <a:t>이용한 </a:t>
            </a:r>
            <a:r>
              <a:rPr lang="ko-KR" altLang="en-US" dirty="0" smtClean="0"/>
              <a:t>정의 예시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선분은 </a:t>
            </a:r>
            <a:r>
              <a:rPr lang="en-US" altLang="ko-KR" dirty="0" err="1" smtClean="0"/>
              <a:t>sqrt</a:t>
            </a:r>
            <a:r>
              <a:rPr lang="en-US" altLang="ko-KR" dirty="0" smtClean="0"/>
              <a:t>(3**2 + 4**2)=5</a:t>
            </a:r>
            <a:r>
              <a:rPr lang="ko-KR" altLang="en-US" dirty="0" smtClean="0"/>
              <a:t>가 나오고 이를 이용해서 </a:t>
            </a:r>
            <a:r>
              <a:rPr lang="ko-KR" altLang="en-US" dirty="0"/>
              <a:t>각 </a:t>
            </a:r>
            <a:r>
              <a:rPr lang="en-US" altLang="ko-KR" dirty="0"/>
              <a:t>ø </a:t>
            </a:r>
            <a:r>
              <a:rPr lang="ko-KR" altLang="en-US" dirty="0" smtClean="0"/>
              <a:t>에 대한 삼각함수 값을 하나로 산출</a:t>
            </a:r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84984"/>
            <a:ext cx="382905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424132"/>
            <a:ext cx="2190750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90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삼각함수 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26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숫자타입 </a:t>
            </a:r>
            <a:r>
              <a:rPr lang="en-US" altLang="ko-KR" dirty="0" smtClean="0"/>
              <a:t>- complex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float </a:t>
            </a:r>
            <a:r>
              <a:rPr lang="ko-KR" altLang="en-US" dirty="0" smtClean="0"/>
              <a:t>타입 내의 </a:t>
            </a:r>
            <a:r>
              <a:rPr lang="en-US" altLang="ko-KR" dirty="0" smtClean="0"/>
              <a:t>operator </a:t>
            </a:r>
            <a:r>
              <a:rPr lang="ko-KR" altLang="en-US" dirty="0" smtClean="0"/>
              <a:t>처리 내장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및 속성들</a:t>
            </a:r>
            <a:endParaRPr lang="en-US" altLang="ko-KR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996952"/>
            <a:ext cx="1590675" cy="3433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140968"/>
            <a:ext cx="160972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55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삼각함수 표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축은 반지름</a:t>
            </a:r>
            <a:r>
              <a:rPr lang="en-US" altLang="ko-KR" dirty="0" smtClean="0"/>
              <a:t>*</a:t>
            </a:r>
            <a:r>
              <a:rPr lang="ko-KR" altLang="en-US" dirty="0" smtClean="0"/>
              <a:t>코사인 각도</a:t>
            </a:r>
            <a:r>
              <a:rPr lang="en-US" altLang="ko-KR" dirty="0" smtClean="0"/>
              <a:t>, Y</a:t>
            </a:r>
            <a:r>
              <a:rPr lang="ko-KR" altLang="en-US" dirty="0" smtClean="0"/>
              <a:t>축은 반지름</a:t>
            </a:r>
            <a:r>
              <a:rPr lang="en-US" altLang="ko-KR" dirty="0" smtClean="0"/>
              <a:t>*</a:t>
            </a:r>
            <a:r>
              <a:rPr lang="ko-KR" altLang="en-US" dirty="0" smtClean="0"/>
              <a:t>사인 각도로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원위의</a:t>
            </a:r>
            <a:r>
              <a:rPr lang="ko-KR" altLang="en-US" dirty="0" smtClean="0"/>
              <a:t>  점의 좌표를 알 수 있음</a:t>
            </a:r>
            <a:endParaRPr lang="en-US" altLang="ko-KR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267594"/>
            <a:ext cx="3024336" cy="2537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40" y="2736228"/>
            <a:ext cx="4065308" cy="3933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14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Ridaian</a:t>
            </a:r>
            <a:r>
              <a:rPr lang="en-US" altLang="ko-KR" sz="6000" dirty="0" smtClean="0"/>
              <a:t> &amp; degree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06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</a:t>
            </a:r>
            <a:r>
              <a:rPr lang="en-US" altLang="ko-KR" dirty="0" smtClean="0"/>
              <a:t>degrees</a:t>
            </a:r>
            <a:r>
              <a:rPr lang="en-US" altLang="ko-KR" dirty="0"/>
              <a:t>/</a:t>
            </a:r>
            <a:r>
              <a:rPr lang="en-US" altLang="ko-KR" dirty="0" smtClean="0"/>
              <a:t>radians </a:t>
            </a:r>
            <a:r>
              <a:rPr lang="ko-KR" altLang="en-US" dirty="0" smtClean="0"/>
              <a:t>이</a:t>
            </a:r>
            <a:r>
              <a:rPr lang="ko-KR" altLang="en-US" dirty="0"/>
              <a:t>해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66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/>
              <a:t>degrees</a:t>
            </a:r>
            <a:r>
              <a:rPr lang="ko-KR" altLang="en-US" dirty="0"/>
              <a:t>와 </a:t>
            </a:r>
            <a:r>
              <a:rPr lang="en-US" altLang="ko-KR" dirty="0"/>
              <a:t>radians </a:t>
            </a:r>
            <a:r>
              <a:rPr lang="ko-KR" altLang="en-US" dirty="0" smtClean="0"/>
              <a:t>변환 기</a:t>
            </a:r>
            <a:r>
              <a:rPr lang="ko-KR" altLang="en-US" dirty="0"/>
              <a:t>준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 smtClean="0"/>
              <a:t>단위원을</a:t>
            </a:r>
            <a:r>
              <a:rPr lang="ko-KR" altLang="en-US" dirty="0" smtClean="0"/>
              <a:t> 이용하여 </a:t>
            </a:r>
            <a:r>
              <a:rPr lang="en-US" altLang="ko-KR" dirty="0" smtClean="0"/>
              <a:t>degrees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radians </a:t>
            </a:r>
            <a:r>
              <a:rPr lang="ko-KR" altLang="en-US" dirty="0" smtClean="0"/>
              <a:t>변환</a:t>
            </a:r>
            <a:endParaRPr lang="en-US" altLang="ko-K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76872"/>
            <a:ext cx="4471392" cy="3911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36096" y="3861047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u="sng" dirty="0" smtClean="0"/>
              <a:t>Degrees</a:t>
            </a:r>
            <a:r>
              <a:rPr lang="ko-KR" altLang="en-US" sz="1200" b="1" u="sng" dirty="0" smtClean="0"/>
              <a:t>와 </a:t>
            </a:r>
            <a:r>
              <a:rPr lang="en-US" altLang="ko-KR" sz="1200" b="1" u="sng" dirty="0" smtClean="0"/>
              <a:t>Radians </a:t>
            </a:r>
            <a:r>
              <a:rPr lang="ko-KR" altLang="en-US" sz="1200" b="1" u="sng" dirty="0" smtClean="0"/>
              <a:t>변환 규칙</a:t>
            </a:r>
            <a:endParaRPr lang="ko-KR" altLang="en-US" sz="1200" b="1" u="sng" dirty="0"/>
          </a:p>
        </p:txBody>
      </p:sp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437112"/>
            <a:ext cx="2520280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31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degree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radian </a:t>
            </a:r>
            <a:r>
              <a:rPr lang="ko-KR" altLang="en-US" dirty="0" smtClean="0"/>
              <a:t>변환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82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/>
              <a:t>degrees</a:t>
            </a:r>
            <a:r>
              <a:rPr lang="ko-KR" altLang="en-US" dirty="0"/>
              <a:t>와 </a:t>
            </a:r>
            <a:r>
              <a:rPr lang="en-US" altLang="ko-KR" dirty="0" smtClean="0"/>
              <a:t>radians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2</a:t>
            </a:r>
            <a:r>
              <a:rPr lang="el-GR" altLang="ko-KR" dirty="0" smtClean="0"/>
              <a:t>π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360</a:t>
            </a:r>
            <a:r>
              <a:rPr lang="ko-KR" altLang="en-US" dirty="0" smtClean="0"/>
              <a:t>도</a:t>
            </a:r>
            <a:r>
              <a:rPr lang="en-US" altLang="ko-KR" dirty="0" smtClean="0"/>
              <a:t>, 1radian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57.3</a:t>
            </a:r>
            <a:r>
              <a:rPr lang="ko-KR" altLang="en-US" dirty="0" smtClean="0"/>
              <a:t>도</a:t>
            </a:r>
            <a:endParaRPr lang="en-US" altLang="ko-K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559" y="3861048"/>
            <a:ext cx="5943600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1" y="2730624"/>
            <a:ext cx="566737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51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/>
              <a:t>degrees</a:t>
            </a:r>
            <a:r>
              <a:rPr lang="ko-KR" altLang="en-US" dirty="0"/>
              <a:t>와 </a:t>
            </a:r>
            <a:r>
              <a:rPr lang="en-US" altLang="ko-KR" dirty="0" smtClean="0"/>
              <a:t>radians: </a:t>
            </a:r>
            <a:r>
              <a:rPr lang="ko-KR" altLang="en-US" dirty="0" smtClean="0"/>
              <a:t>변환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90, pi/2</a:t>
            </a:r>
            <a:r>
              <a:rPr lang="ko-KR" altLang="en-US" dirty="0" smtClean="0"/>
              <a:t>를 변환해보면 아래와 같다</a:t>
            </a:r>
            <a:endParaRPr lang="en-US" altLang="ko-KR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501008"/>
            <a:ext cx="3960440" cy="1919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13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/>
              <a:t>radians </a:t>
            </a:r>
            <a:r>
              <a:rPr lang="en-US" altLang="ko-KR" dirty="0" smtClean="0"/>
              <a:t>&lt;-&gt; degrees : </a:t>
            </a:r>
            <a:r>
              <a:rPr lang="en-US" altLang="ko-KR" dirty="0" err="1" smtClean="0"/>
              <a:t>numpy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np.deg2rad, np.rad2deg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이용해서 </a:t>
            </a:r>
            <a:r>
              <a:rPr lang="en-US" altLang="ko-KR" dirty="0" smtClean="0"/>
              <a:t>radians </a:t>
            </a:r>
            <a:r>
              <a:rPr lang="ko-KR" altLang="en-US" dirty="0" smtClean="0"/>
              <a:t>또는  </a:t>
            </a:r>
            <a:r>
              <a:rPr lang="en-US" altLang="ko-KR" dirty="0" smtClean="0"/>
              <a:t>degree</a:t>
            </a:r>
            <a:r>
              <a:rPr lang="ko-KR" altLang="en-US" dirty="0" smtClean="0"/>
              <a:t>로 전환</a:t>
            </a:r>
            <a:endParaRPr lang="en-US" altLang="ko-KR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4230380"/>
            <a:ext cx="3672408" cy="1709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8411" y="3654316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ko-KR" dirty="0" smtClean="0"/>
              <a:t>Π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180</a:t>
            </a:r>
            <a:r>
              <a:rPr lang="ko-KR" altLang="en-US" dirty="0" smtClean="0"/>
              <a:t>도에 대한 값 전환</a:t>
            </a:r>
            <a:endParaRPr lang="ko-KR" alt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086364"/>
            <a:ext cx="1872208" cy="1326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9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/>
              <a:t>radians </a:t>
            </a:r>
            <a:r>
              <a:rPr lang="en-US" altLang="ko-KR" dirty="0" smtClean="0"/>
              <a:t>-&gt; degrees : </a:t>
            </a:r>
            <a:r>
              <a:rPr lang="en-US" altLang="ko-KR" dirty="0" err="1" smtClean="0"/>
              <a:t>numpy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np.degrees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이용해서 </a:t>
            </a:r>
            <a:r>
              <a:rPr lang="en-US" altLang="ko-KR" dirty="0" smtClean="0"/>
              <a:t>radians </a:t>
            </a:r>
            <a:r>
              <a:rPr lang="ko-KR" altLang="en-US" dirty="0" smtClean="0"/>
              <a:t>값을 </a:t>
            </a:r>
            <a:r>
              <a:rPr lang="en-US" altLang="ko-KR" dirty="0" smtClean="0"/>
              <a:t>degree</a:t>
            </a:r>
            <a:r>
              <a:rPr lang="ko-KR" altLang="en-US" dirty="0" smtClean="0"/>
              <a:t>로 전환</a:t>
            </a:r>
            <a:endParaRPr lang="en-US" altLang="ko-KR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612582"/>
            <a:ext cx="5800725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32165" y="4405754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np.degrees</a:t>
            </a:r>
            <a:r>
              <a:rPr lang="en-US" altLang="ko-KR" dirty="0" smtClean="0"/>
              <a:t>(radian, 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221088"/>
            <a:ext cx="1872208" cy="1326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07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738330"/>
            <a:ext cx="573405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degrees-&gt;</a:t>
            </a:r>
            <a:r>
              <a:rPr lang="ko-KR" altLang="en-US" dirty="0" smtClean="0"/>
              <a:t> </a:t>
            </a:r>
            <a:r>
              <a:rPr lang="en-US" altLang="ko-KR" dirty="0" smtClean="0"/>
              <a:t>radians : </a:t>
            </a:r>
            <a:r>
              <a:rPr lang="en-US" altLang="ko-KR" dirty="0" err="1" smtClean="0"/>
              <a:t>numpy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np.radians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이용해서 </a:t>
            </a:r>
            <a:r>
              <a:rPr lang="en-US" altLang="ko-KR" dirty="0" smtClean="0"/>
              <a:t>degree </a:t>
            </a:r>
            <a:r>
              <a:rPr lang="ko-KR" altLang="en-US" dirty="0" smtClean="0"/>
              <a:t>값을 </a:t>
            </a:r>
            <a:r>
              <a:rPr lang="en-US" altLang="ko-KR" dirty="0" smtClean="0"/>
              <a:t>radian</a:t>
            </a:r>
            <a:r>
              <a:rPr lang="ko-KR" altLang="en-US" dirty="0" smtClean="0"/>
              <a:t>로 전환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4905450" y="4293096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np.radians</a:t>
            </a:r>
            <a:r>
              <a:rPr lang="en-US" altLang="ko-KR" dirty="0" smtClean="0"/>
              <a:t>(radian, 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249080"/>
            <a:ext cx="1872208" cy="1326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04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숫자타입 </a:t>
            </a:r>
            <a:r>
              <a:rPr lang="en-US" altLang="ko-KR" dirty="0" smtClean="0"/>
              <a:t>– complex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complex </a:t>
            </a:r>
            <a:r>
              <a:rPr lang="ko-KR" altLang="en-US" dirty="0" smtClean="0"/>
              <a:t>내부 속성에 대한 처리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4716016" y="4149080"/>
            <a:ext cx="3816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smtClean="0"/>
              <a:t>real : float</a:t>
            </a:r>
            <a:r>
              <a:rPr lang="ko-KR" altLang="en-US" dirty="0" smtClean="0"/>
              <a:t>는 숫자를 관리하고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imag</a:t>
            </a:r>
            <a:r>
              <a:rPr lang="en-US" altLang="ko-KR" dirty="0" smtClean="0"/>
              <a:t>: </a:t>
            </a:r>
            <a:r>
              <a:rPr lang="ko-KR" altLang="en-US" dirty="0" smtClean="0"/>
              <a:t>허수부문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conjugate () </a:t>
            </a:r>
            <a:r>
              <a:rPr lang="en-US" altLang="ko-KR" dirty="0" smtClean="0"/>
              <a:t>:  </a:t>
            </a:r>
            <a:r>
              <a:rPr lang="ko-KR" altLang="en-US" dirty="0" smtClean="0"/>
              <a:t>켤레복소수 구하기</a:t>
            </a:r>
            <a:endParaRPr lang="ko-KR" alt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400400"/>
            <a:ext cx="2495550" cy="2476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59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기본 삼각함수 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75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cosine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11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cosine</a:t>
            </a:r>
            <a:r>
              <a:rPr lang="ko-KR" altLang="en-US" dirty="0"/>
              <a:t> </a:t>
            </a:r>
            <a:r>
              <a:rPr lang="ko-KR" altLang="en-US" dirty="0" smtClean="0"/>
              <a:t>그래프 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수평선의 </a:t>
            </a:r>
            <a:r>
              <a:rPr lang="ko-KR" altLang="en-US" dirty="0"/>
              <a:t>길이를 코사인 </a:t>
            </a:r>
            <a:r>
              <a:rPr lang="ko-KR" altLang="en-US" smtClean="0"/>
              <a:t>값을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438" y="2420888"/>
            <a:ext cx="5419725" cy="417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6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cosine</a:t>
            </a:r>
            <a:r>
              <a:rPr lang="ko-KR" altLang="en-US" dirty="0"/>
              <a:t> </a:t>
            </a:r>
            <a:r>
              <a:rPr lang="ko-KR" altLang="en-US" dirty="0" smtClean="0"/>
              <a:t>그래프 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수평선의 </a:t>
            </a:r>
            <a:r>
              <a:rPr lang="ko-KR" altLang="en-US" dirty="0"/>
              <a:t>길이를 코사인 </a:t>
            </a:r>
            <a:r>
              <a:rPr lang="ko-KR" altLang="en-US" smtClean="0"/>
              <a:t>값을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40968"/>
            <a:ext cx="7820025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33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cosine</a:t>
            </a:r>
            <a:r>
              <a:rPr lang="ko-KR" altLang="en-US" dirty="0"/>
              <a:t> </a:t>
            </a:r>
            <a:r>
              <a:rPr lang="ko-KR" altLang="en-US" dirty="0" smtClean="0"/>
              <a:t>그래프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numpy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수평선의 </a:t>
            </a:r>
            <a:r>
              <a:rPr lang="ko-KR" altLang="en-US" dirty="0"/>
              <a:t>길이를 코사인 </a:t>
            </a:r>
            <a:r>
              <a:rPr lang="ko-KR" altLang="en-US" smtClean="0"/>
              <a:t>값을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2390775"/>
            <a:ext cx="5257800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69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cosine</a:t>
            </a:r>
            <a:r>
              <a:rPr lang="ko-KR" altLang="en-US" dirty="0" smtClean="0"/>
              <a:t> 그래프 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수평선의 </a:t>
            </a:r>
            <a:r>
              <a:rPr lang="ko-KR" altLang="en-US" dirty="0"/>
              <a:t>길이를 </a:t>
            </a:r>
            <a:r>
              <a:rPr lang="ko-KR" altLang="en-US" dirty="0" smtClean="0"/>
              <a:t>코사</a:t>
            </a:r>
            <a:r>
              <a:rPr lang="ko-KR" altLang="en-US" dirty="0"/>
              <a:t>인</a:t>
            </a:r>
            <a:r>
              <a:rPr lang="ko-KR" altLang="en-US" dirty="0" smtClean="0"/>
              <a:t> 값을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492896"/>
            <a:ext cx="5181600" cy="436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37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sine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76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sine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en-US" altLang="ko-KR" dirty="0" smtClean="0"/>
              <a:t>sine </a:t>
            </a:r>
            <a:r>
              <a:rPr lang="ko-KR" altLang="en-US" dirty="0" smtClean="0"/>
              <a:t>함수에 </a:t>
            </a:r>
            <a:r>
              <a:rPr lang="en-US" altLang="ko-KR" dirty="0" smtClean="0"/>
              <a:t>radians</a:t>
            </a:r>
            <a:r>
              <a:rPr lang="ko-KR" altLang="en-US" dirty="0" smtClean="0"/>
              <a:t>을 넣어 값을 계산</a:t>
            </a:r>
            <a:endParaRPr lang="en-US" altLang="ko-KR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212976"/>
            <a:ext cx="243840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942775"/>
            <a:ext cx="376237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725144"/>
            <a:ext cx="26289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70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sine </a:t>
            </a:r>
            <a:r>
              <a:rPr lang="ko-KR" altLang="en-US" dirty="0" smtClean="0"/>
              <a:t>그래프 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</a:t>
            </a:r>
            <a:r>
              <a:rPr lang="ko-KR" altLang="en-US" dirty="0"/>
              <a:t>직</a:t>
            </a:r>
            <a:r>
              <a:rPr lang="ko-KR" altLang="en-US" dirty="0" smtClean="0"/>
              <a:t>선의 </a:t>
            </a:r>
            <a:r>
              <a:rPr lang="ko-KR" altLang="en-US" dirty="0"/>
              <a:t>길이를 코사인 </a:t>
            </a:r>
            <a:r>
              <a:rPr lang="ko-KR" altLang="en-US" dirty="0" smtClean="0"/>
              <a:t>값을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3140968"/>
            <a:ext cx="7839075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80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sine </a:t>
            </a:r>
            <a:r>
              <a:rPr lang="ko-KR" altLang="en-US" dirty="0" smtClean="0"/>
              <a:t>그래프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numpy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</a:t>
            </a:r>
            <a:r>
              <a:rPr lang="ko-KR" altLang="en-US" dirty="0"/>
              <a:t>직</a:t>
            </a:r>
            <a:r>
              <a:rPr lang="ko-KR" altLang="en-US" dirty="0" smtClean="0"/>
              <a:t>선의 </a:t>
            </a:r>
            <a:r>
              <a:rPr lang="ko-KR" altLang="en-US" dirty="0"/>
              <a:t>길이를 코사인 </a:t>
            </a:r>
            <a:r>
              <a:rPr lang="ko-KR" altLang="en-US" dirty="0" smtClean="0"/>
              <a:t>값을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202" y="2564904"/>
            <a:ext cx="5372100" cy="4112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38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분수계산하</a:t>
            </a:r>
            <a:r>
              <a:rPr lang="ko-KR" altLang="en-US" dirty="0"/>
              <a:t>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3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sine</a:t>
            </a:r>
            <a:r>
              <a:rPr lang="ko-KR" altLang="en-US" dirty="0" smtClean="0"/>
              <a:t> 그래프 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수평선의 </a:t>
            </a:r>
            <a:r>
              <a:rPr lang="ko-KR" altLang="en-US" dirty="0"/>
              <a:t>길이를 </a:t>
            </a:r>
            <a:r>
              <a:rPr lang="ko-KR" altLang="en-US" dirty="0" smtClean="0"/>
              <a:t>사인 값을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223" y="2348880"/>
            <a:ext cx="5172075" cy="43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56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tangent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6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tan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 tangent </a:t>
            </a:r>
            <a:r>
              <a:rPr lang="ko-KR" altLang="en-US" dirty="0"/>
              <a:t>함수에 </a:t>
            </a:r>
            <a:r>
              <a:rPr lang="en-US" altLang="ko-KR" dirty="0"/>
              <a:t>radians</a:t>
            </a:r>
            <a:r>
              <a:rPr lang="ko-KR" altLang="en-US" dirty="0"/>
              <a:t>을 넣어 값을 계산</a:t>
            </a:r>
            <a:endParaRPr lang="en-US" altLang="ko-KR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838575"/>
            <a:ext cx="39814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725144"/>
            <a:ext cx="2409825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781300"/>
            <a:ext cx="20097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2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tangent</a:t>
            </a:r>
            <a:r>
              <a:rPr lang="ko-KR" altLang="en-US" dirty="0"/>
              <a:t> </a:t>
            </a:r>
            <a:r>
              <a:rPr lang="ko-KR" altLang="en-US" dirty="0" smtClean="0"/>
              <a:t>그래프 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</a:t>
            </a:r>
            <a:r>
              <a:rPr lang="ko-KR" altLang="en-US" dirty="0"/>
              <a:t>직</a:t>
            </a:r>
            <a:r>
              <a:rPr lang="ko-KR" altLang="en-US" dirty="0" smtClean="0"/>
              <a:t>선의 </a:t>
            </a:r>
            <a:r>
              <a:rPr lang="ko-KR" altLang="en-US" dirty="0"/>
              <a:t>길이를 </a:t>
            </a:r>
            <a:r>
              <a:rPr lang="en-US" altLang="ko-KR" dirty="0" smtClean="0"/>
              <a:t>tan</a:t>
            </a:r>
            <a:r>
              <a:rPr lang="ko-KR" altLang="en-US" dirty="0" smtClean="0"/>
              <a:t> 값을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284984"/>
            <a:ext cx="6844233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92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tangent</a:t>
            </a:r>
            <a:r>
              <a:rPr lang="ko-KR" altLang="en-US" dirty="0"/>
              <a:t> </a:t>
            </a:r>
            <a:r>
              <a:rPr lang="ko-KR" altLang="en-US" dirty="0" smtClean="0"/>
              <a:t>그래프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numpy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</a:t>
            </a:r>
            <a:r>
              <a:rPr lang="ko-KR" altLang="en-US" dirty="0"/>
              <a:t>직</a:t>
            </a:r>
            <a:r>
              <a:rPr lang="ko-KR" altLang="en-US" dirty="0" smtClean="0"/>
              <a:t>선의 </a:t>
            </a:r>
            <a:r>
              <a:rPr lang="ko-KR" altLang="en-US" dirty="0"/>
              <a:t>길이를 </a:t>
            </a:r>
            <a:r>
              <a:rPr lang="en-US" altLang="ko-KR" dirty="0" smtClean="0"/>
              <a:t>tan</a:t>
            </a:r>
            <a:r>
              <a:rPr lang="ko-KR" altLang="en-US" dirty="0" smtClean="0"/>
              <a:t> 값을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229" y="2276872"/>
            <a:ext cx="5191125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4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tangent</a:t>
            </a:r>
            <a:r>
              <a:rPr lang="ko-KR" altLang="en-US" dirty="0"/>
              <a:t> </a:t>
            </a:r>
            <a:r>
              <a:rPr lang="ko-KR" altLang="en-US" dirty="0" smtClean="0"/>
              <a:t>그래프 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</a:t>
            </a:r>
            <a:r>
              <a:rPr lang="ko-KR" altLang="en-US" dirty="0"/>
              <a:t>직</a:t>
            </a:r>
            <a:r>
              <a:rPr lang="ko-KR" altLang="en-US" dirty="0" smtClean="0"/>
              <a:t>선의 </a:t>
            </a:r>
            <a:r>
              <a:rPr lang="ko-KR" altLang="en-US" dirty="0"/>
              <a:t>길이를 </a:t>
            </a:r>
            <a:r>
              <a:rPr lang="en-US" altLang="ko-KR" dirty="0" smtClean="0"/>
              <a:t>tan</a:t>
            </a:r>
            <a:r>
              <a:rPr lang="ko-KR" altLang="en-US" dirty="0" smtClean="0"/>
              <a:t> 값을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582" y="2420888"/>
            <a:ext cx="5210175" cy="4156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79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삼각함수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각의 변환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31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각의 변환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91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각의 변화를 알아보기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각은</a:t>
            </a:r>
            <a:r>
              <a:rPr lang="en-US" altLang="ko-KR" dirty="0"/>
              <a:t> n*</a:t>
            </a:r>
            <a:r>
              <a:rPr lang="el-GR" altLang="ko-KR" dirty="0"/>
              <a:t>π</a:t>
            </a:r>
            <a:r>
              <a:rPr lang="en-US" altLang="ko-KR" dirty="0"/>
              <a:t>/2 + </a:t>
            </a:r>
            <a:r>
              <a:rPr lang="el-GR" altLang="ko-KR" dirty="0"/>
              <a:t>θ </a:t>
            </a:r>
            <a:r>
              <a:rPr lang="ko-KR" altLang="en-US" dirty="0"/>
              <a:t>또는 </a:t>
            </a:r>
            <a:r>
              <a:rPr lang="en-US" altLang="ko-KR" dirty="0"/>
              <a:t>90n + </a:t>
            </a:r>
            <a:r>
              <a:rPr lang="el-GR" altLang="ko-KR" dirty="0" smtClean="0"/>
              <a:t>θ</a:t>
            </a:r>
            <a:r>
              <a:rPr lang="ko-KR" altLang="en-US" dirty="0" smtClean="0"/>
              <a:t>으로 변환해서 각의 위치에 따라 삼각함수를 변환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2339752" y="3070701"/>
            <a:ext cx="4464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나오는 각을 </a:t>
            </a:r>
            <a:r>
              <a:rPr lang="en-US" altLang="ko-KR" sz="1400" dirty="0" smtClean="0"/>
              <a:t>n*</a:t>
            </a:r>
            <a:r>
              <a:rPr lang="el-GR" altLang="ko-KR" sz="1400" dirty="0" smtClean="0"/>
              <a:t>π</a:t>
            </a:r>
            <a:r>
              <a:rPr lang="en-US" altLang="ko-KR" sz="1400" dirty="0" smtClean="0"/>
              <a:t>/2 + </a:t>
            </a:r>
            <a:r>
              <a:rPr lang="el-GR" altLang="ko-KR" sz="1400" dirty="0"/>
              <a:t>θ </a:t>
            </a:r>
            <a:r>
              <a:rPr lang="ko-KR" altLang="en-US" sz="1400" dirty="0" smtClean="0"/>
              <a:t>또는 </a:t>
            </a:r>
            <a:r>
              <a:rPr lang="en-US" altLang="ko-KR" sz="1400" dirty="0" smtClean="0"/>
              <a:t>90n + </a:t>
            </a:r>
            <a:r>
              <a:rPr lang="el-GR" altLang="ko-KR" sz="1400" dirty="0" smtClean="0"/>
              <a:t>θ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이때 </a:t>
            </a:r>
            <a:r>
              <a:rPr lang="en-US" altLang="ko-KR" sz="1400" dirty="0" smtClean="0"/>
              <a:t>n</a:t>
            </a:r>
            <a:r>
              <a:rPr lang="ko-KR" altLang="en-US" sz="1400" dirty="0" smtClean="0"/>
              <a:t>은 정수 이면  </a:t>
            </a:r>
            <a:r>
              <a:rPr lang="en-US" altLang="ko-KR" sz="1400" dirty="0" smtClean="0"/>
              <a:t>0&lt; </a:t>
            </a:r>
            <a:r>
              <a:rPr lang="el-GR" altLang="ko-KR" sz="1400" dirty="0"/>
              <a:t>θ </a:t>
            </a:r>
            <a:r>
              <a:rPr lang="en-US" altLang="ko-KR" sz="1400" dirty="0" smtClean="0"/>
              <a:t>&lt; </a:t>
            </a:r>
            <a:r>
              <a:rPr lang="el-GR" altLang="ko-KR" sz="1400" dirty="0"/>
              <a:t>π</a:t>
            </a:r>
            <a:r>
              <a:rPr lang="en-US" altLang="ko-KR" sz="1400" dirty="0"/>
              <a:t>/2 </a:t>
            </a:r>
            <a:r>
              <a:rPr lang="en-US" altLang="ko-KR" sz="1400" dirty="0" smtClean="0"/>
              <a:t>, 0 &lt;</a:t>
            </a:r>
            <a:r>
              <a:rPr lang="el-GR" altLang="ko-KR" sz="1400" dirty="0"/>
              <a:t> θ </a:t>
            </a:r>
            <a:r>
              <a:rPr lang="en-US" altLang="ko-KR" sz="1400" dirty="0" smtClean="0"/>
              <a:t>&lt;90</a:t>
            </a:r>
            <a:endParaRPr lang="ko-KR" alt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2339752" y="3790781"/>
            <a:ext cx="4464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2"/>
            </a:pPr>
            <a:r>
              <a:rPr lang="en-US" altLang="ko-KR" sz="1400" dirty="0" smtClean="0"/>
              <a:t>n</a:t>
            </a:r>
            <a:r>
              <a:rPr lang="ko-KR" altLang="en-US" sz="1400" dirty="0" smtClean="0"/>
              <a:t>이 짝수이면 변하지 않지만 홀수이면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sin-&gt; cos, cos-&gt; sin, tan-&gt; cot</a:t>
            </a:r>
            <a:r>
              <a:rPr lang="ko-KR" altLang="en-US" sz="1400" dirty="0" smtClean="0"/>
              <a:t>로 변환</a:t>
            </a:r>
            <a:endParaRPr lang="ko-KR" alt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2369981" y="4510861"/>
            <a:ext cx="5010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몇 </a:t>
            </a:r>
            <a:r>
              <a:rPr lang="ko-KR" altLang="en-US" sz="1400" dirty="0" err="1" smtClean="0"/>
              <a:t>사분면의</a:t>
            </a:r>
            <a:r>
              <a:rPr lang="ko-KR" altLang="en-US" sz="1400" dirty="0" smtClean="0"/>
              <a:t> 각이냐 에 따라 부호가</a:t>
            </a:r>
            <a:r>
              <a:rPr lang="en-US" altLang="ko-KR" sz="1400" dirty="0" smtClean="0"/>
              <a:t>(+,-)</a:t>
            </a:r>
            <a:r>
              <a:rPr lang="ko-KR" altLang="en-US" sz="1400" dirty="0" smtClean="0"/>
              <a:t>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변환됨 </a:t>
            </a:r>
            <a:endParaRPr lang="ko-KR" altLang="en-US" sz="1400" dirty="0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926156"/>
              </p:ext>
            </p:extLst>
          </p:nvPr>
        </p:nvGraphicFramePr>
        <p:xfrm>
          <a:off x="2339754" y="5014917"/>
          <a:ext cx="4810335" cy="1396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067"/>
                <a:gridCol w="962067"/>
                <a:gridCol w="962067"/>
                <a:gridCol w="962067"/>
                <a:gridCol w="962067"/>
              </a:tblGrid>
              <a:tr h="298832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baseline="0" dirty="0" err="1" smtClean="0">
                          <a:solidFill>
                            <a:schemeClr val="tx1"/>
                          </a:solidFill>
                        </a:rPr>
                        <a:t>사분면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baseline="0" dirty="0" err="1" smtClean="0">
                          <a:solidFill>
                            <a:schemeClr val="tx1"/>
                          </a:solidFill>
                        </a:rPr>
                        <a:t>사분면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baseline="0" dirty="0" err="1" smtClean="0">
                          <a:solidFill>
                            <a:schemeClr val="tx1"/>
                          </a:solidFill>
                        </a:rPr>
                        <a:t>사분면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200" b="0" baseline="0" dirty="0" err="1" smtClean="0">
                          <a:solidFill>
                            <a:schemeClr val="tx1"/>
                          </a:solidFill>
                        </a:rPr>
                        <a:t>사분면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8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 s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in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+</a:t>
                      </a:r>
                      <a:endParaRPr lang="ko-KR" altLang="en-US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+</a:t>
                      </a:r>
                      <a:endParaRPr lang="ko-KR" altLang="en-US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-</a:t>
                      </a:r>
                      <a:endParaRPr lang="ko-KR" altLang="en-US" sz="1200" dirty="0" smtClean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8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 cos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+</a:t>
                      </a:r>
                      <a:endParaRPr lang="ko-KR" altLang="en-US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-</a:t>
                      </a:r>
                      <a:endParaRPr lang="ko-KR" altLang="en-US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-</a:t>
                      </a:r>
                      <a:endParaRPr lang="ko-KR" altLang="en-US" sz="1200" dirty="0" smtClean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8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 tan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+</a:t>
                      </a:r>
                      <a:endParaRPr lang="ko-KR" altLang="en-US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-</a:t>
                      </a:r>
                      <a:endParaRPr lang="ko-KR" altLang="en-US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+</a:t>
                      </a:r>
                      <a:endParaRPr lang="ko-KR" altLang="en-US" sz="1200" dirty="0" smtClean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01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삼각함수 </a:t>
            </a:r>
            <a:r>
              <a:rPr lang="ko-KR" altLang="en-US" dirty="0" err="1" smtClean="0"/>
              <a:t>사분면</a:t>
            </a:r>
            <a:r>
              <a:rPr lang="ko-KR" altLang="en-US" dirty="0" smtClean="0"/>
              <a:t> 부호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삼각함수의 </a:t>
            </a:r>
            <a:r>
              <a:rPr lang="ko-KR" altLang="en-US" dirty="0" err="1" smtClean="0"/>
              <a:t>사분면</a:t>
            </a:r>
            <a:r>
              <a:rPr lang="ko-KR" altLang="en-US" dirty="0" smtClean="0"/>
              <a:t> 위치에 따른 결과 값에 대한 부호 표시</a:t>
            </a:r>
            <a:endParaRPr lang="en-US" altLang="ko-KR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501008"/>
            <a:ext cx="5616623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96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숫자타입 </a:t>
            </a:r>
            <a:r>
              <a:rPr lang="en-US" altLang="ko-KR" dirty="0" smtClean="0"/>
              <a:t>– fractions </a:t>
            </a:r>
            <a:r>
              <a:rPr lang="ko-KR" altLang="en-US" dirty="0" smtClean="0"/>
              <a:t>표</a:t>
            </a:r>
            <a:r>
              <a:rPr lang="ko-KR" altLang="en-US" dirty="0"/>
              <a:t>시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fractions </a:t>
            </a:r>
            <a:r>
              <a:rPr lang="ko-KR" altLang="en-US" dirty="0" smtClean="0"/>
              <a:t>모듈을 이용해서 분수를 계산</a:t>
            </a:r>
            <a:r>
              <a:rPr lang="en-US" altLang="ko-KR" dirty="0" smtClean="0"/>
              <a:t>. Float </a:t>
            </a:r>
            <a:r>
              <a:rPr lang="ko-KR" altLang="en-US" dirty="0" smtClean="0"/>
              <a:t>타입과 계산시에는 </a:t>
            </a:r>
            <a:r>
              <a:rPr lang="en-US" altLang="ko-KR" dirty="0" smtClean="0"/>
              <a:t>float </a:t>
            </a:r>
            <a:r>
              <a:rPr lang="ko-KR" altLang="en-US" dirty="0" smtClean="0"/>
              <a:t>타입으로 전환 됨</a:t>
            </a:r>
            <a:endParaRPr lang="en-US" altLang="ko-KR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88" y="3407093"/>
            <a:ext cx="5076825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47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각의 변화 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짝수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각은</a:t>
            </a:r>
            <a:r>
              <a:rPr lang="en-US" altLang="ko-KR" dirty="0"/>
              <a:t> n*</a:t>
            </a:r>
            <a:r>
              <a:rPr lang="el-GR" altLang="ko-KR" dirty="0"/>
              <a:t>π</a:t>
            </a:r>
            <a:r>
              <a:rPr lang="en-US" altLang="ko-KR" dirty="0"/>
              <a:t>/2 + </a:t>
            </a:r>
            <a:r>
              <a:rPr lang="el-GR" altLang="ko-KR" dirty="0"/>
              <a:t>θ </a:t>
            </a:r>
            <a:r>
              <a:rPr lang="ko-KR" altLang="en-US" dirty="0"/>
              <a:t>또는 </a:t>
            </a:r>
            <a:r>
              <a:rPr lang="en-US" altLang="ko-KR" dirty="0"/>
              <a:t>90n + </a:t>
            </a:r>
            <a:r>
              <a:rPr lang="el-GR" altLang="ko-KR" dirty="0" smtClean="0"/>
              <a:t>θ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n</a:t>
            </a:r>
            <a:r>
              <a:rPr lang="ko-KR" altLang="en-US" dirty="0" smtClean="0"/>
              <a:t>이 </a:t>
            </a:r>
            <a:r>
              <a:rPr lang="ko-KR" altLang="en-US" dirty="0" err="1" smtClean="0"/>
              <a:t>짝수일때는</a:t>
            </a:r>
            <a:r>
              <a:rPr lang="ko-KR" altLang="en-US" dirty="0" smtClean="0"/>
              <a:t> 부호만 변함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078382"/>
              </p:ext>
            </p:extLst>
          </p:nvPr>
        </p:nvGraphicFramePr>
        <p:xfrm>
          <a:off x="4355976" y="3789040"/>
          <a:ext cx="4104457" cy="1733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5"/>
                <a:gridCol w="2088232"/>
              </a:tblGrid>
              <a:tr h="3428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 n=0,  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</a:rPr>
                        <a:t>동일함수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, 4</a:t>
                      </a:r>
                      <a:r>
                        <a:rPr lang="ko-KR" altLang="en-US" sz="1200" b="0" baseline="0" dirty="0" err="1" smtClean="0">
                          <a:solidFill>
                            <a:schemeClr val="tx1"/>
                          </a:solidFill>
                        </a:rPr>
                        <a:t>사분면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n=2,  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</a:rPr>
                        <a:t>동일 함수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, 2</a:t>
                      </a:r>
                      <a:r>
                        <a:rPr lang="ko-KR" altLang="en-US" sz="1200" b="0" baseline="0" dirty="0" err="1" smtClean="0">
                          <a:solidFill>
                            <a:schemeClr val="tx1"/>
                          </a:solidFill>
                        </a:rPr>
                        <a:t>사분면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635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 sin(-x)  =   -sin(x)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 sin(</a:t>
                      </a:r>
                      <a:r>
                        <a:rPr lang="el-GR" altLang="ko-KR" sz="1200" b="0" baseline="0" dirty="0" smtClean="0">
                          <a:solidFill>
                            <a:schemeClr val="tx1"/>
                          </a:solidFill>
                        </a:rPr>
                        <a:t>π 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-x)  =   sin(x)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635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 cos(-x)  =    cos(x)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 cos(</a:t>
                      </a:r>
                      <a:r>
                        <a:rPr lang="el-GR" altLang="ko-KR" sz="1200" b="0" baseline="0" dirty="0" smtClean="0">
                          <a:solidFill>
                            <a:schemeClr val="tx1"/>
                          </a:solidFill>
                        </a:rPr>
                        <a:t>π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-x)  =    -cos(x)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635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tan(-x)  =  - tan(x)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tan(</a:t>
                      </a:r>
                      <a:r>
                        <a:rPr lang="el-GR" altLang="ko-KR" sz="1200" b="0" baseline="0" dirty="0" smtClean="0">
                          <a:solidFill>
                            <a:schemeClr val="tx1"/>
                          </a:solidFill>
                        </a:rPr>
                        <a:t>π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-x)  =    -tan(x)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12976"/>
            <a:ext cx="3168352" cy="2469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94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각의 변화 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짝수예시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각은</a:t>
            </a:r>
            <a:r>
              <a:rPr lang="en-US" altLang="ko-KR" dirty="0"/>
              <a:t> n*</a:t>
            </a:r>
            <a:r>
              <a:rPr lang="el-GR" altLang="ko-KR" dirty="0"/>
              <a:t>π</a:t>
            </a:r>
            <a:r>
              <a:rPr lang="en-US" altLang="ko-KR" dirty="0"/>
              <a:t>/2 + </a:t>
            </a:r>
            <a:r>
              <a:rPr lang="el-GR" altLang="ko-KR" dirty="0"/>
              <a:t>θ </a:t>
            </a:r>
            <a:r>
              <a:rPr lang="ko-KR" altLang="en-US" dirty="0"/>
              <a:t>또는 </a:t>
            </a:r>
            <a:r>
              <a:rPr lang="en-US" altLang="ko-KR" dirty="0"/>
              <a:t>90n + </a:t>
            </a:r>
            <a:r>
              <a:rPr lang="el-GR" altLang="ko-KR" dirty="0" smtClean="0"/>
              <a:t>θ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n</a:t>
            </a:r>
            <a:r>
              <a:rPr lang="ko-KR" altLang="en-US" dirty="0" smtClean="0"/>
              <a:t>이 </a:t>
            </a:r>
            <a:r>
              <a:rPr lang="ko-KR" altLang="en-US" dirty="0" err="1" smtClean="0"/>
              <a:t>짝수일때는</a:t>
            </a:r>
            <a:r>
              <a:rPr lang="ko-KR" altLang="en-US" dirty="0" smtClean="0"/>
              <a:t> 부호만 변함</a:t>
            </a:r>
            <a:endParaRPr lang="en-US" altLang="ko-KR" dirty="0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996952"/>
            <a:ext cx="3267075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66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각의 변화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홀수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각은</a:t>
            </a:r>
            <a:r>
              <a:rPr lang="en-US" altLang="ko-KR" dirty="0"/>
              <a:t> n*</a:t>
            </a:r>
            <a:r>
              <a:rPr lang="el-GR" altLang="ko-KR" dirty="0"/>
              <a:t>π</a:t>
            </a:r>
            <a:r>
              <a:rPr lang="en-US" altLang="ko-KR" dirty="0"/>
              <a:t>/2 + </a:t>
            </a:r>
            <a:r>
              <a:rPr lang="el-GR" altLang="ko-KR" dirty="0"/>
              <a:t>θ </a:t>
            </a:r>
            <a:r>
              <a:rPr lang="ko-KR" altLang="en-US" dirty="0"/>
              <a:t>또는 </a:t>
            </a:r>
            <a:r>
              <a:rPr lang="en-US" altLang="ko-KR" dirty="0"/>
              <a:t>90n + </a:t>
            </a:r>
            <a:r>
              <a:rPr lang="el-GR" altLang="ko-KR" dirty="0" smtClean="0"/>
              <a:t>θ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n</a:t>
            </a:r>
            <a:r>
              <a:rPr lang="ko-KR" altLang="en-US" dirty="0" smtClean="0"/>
              <a:t>이 홀수일 경우 삼각함수가 변함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454092"/>
              </p:ext>
            </p:extLst>
          </p:nvPr>
        </p:nvGraphicFramePr>
        <p:xfrm>
          <a:off x="4427984" y="4005064"/>
          <a:ext cx="439248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6244"/>
                <a:gridCol w="219624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n=1,  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</a:rPr>
                        <a:t>다른 함수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, 1</a:t>
                      </a:r>
                      <a:r>
                        <a:rPr lang="ko-KR" altLang="en-US" sz="1200" b="0" baseline="0" dirty="0" err="1" smtClean="0">
                          <a:solidFill>
                            <a:schemeClr val="tx1"/>
                          </a:solidFill>
                        </a:rPr>
                        <a:t>사분면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n=3,  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</a:rPr>
                        <a:t>동일 함수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, 3</a:t>
                      </a:r>
                      <a:r>
                        <a:rPr lang="ko-KR" altLang="en-US" sz="1200" b="0" baseline="0" dirty="0" err="1" smtClean="0">
                          <a:solidFill>
                            <a:schemeClr val="tx1"/>
                          </a:solidFill>
                        </a:rPr>
                        <a:t>사분면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 sin(</a:t>
                      </a:r>
                      <a:r>
                        <a:rPr lang="el-GR" altLang="ko-KR" sz="1200" b="0" baseline="0" dirty="0" smtClean="0">
                          <a:solidFill>
                            <a:schemeClr val="tx1"/>
                          </a:solidFill>
                        </a:rPr>
                        <a:t>π/2 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-x)  =   cos(x)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 sin(3</a:t>
                      </a:r>
                      <a:r>
                        <a:rPr lang="el-GR" altLang="ko-KR" sz="1200" b="0" baseline="0" dirty="0" smtClean="0">
                          <a:solidFill>
                            <a:schemeClr val="tx1"/>
                          </a:solidFill>
                        </a:rPr>
                        <a:t>π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/2</a:t>
                      </a:r>
                      <a:r>
                        <a:rPr lang="el-GR" altLang="ko-KR" sz="12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-x)  =   -cos(x)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 cos(</a:t>
                      </a:r>
                      <a:r>
                        <a:rPr lang="el-GR" altLang="ko-KR" sz="1200" b="0" baseline="0" dirty="0" smtClean="0">
                          <a:solidFill>
                            <a:schemeClr val="tx1"/>
                          </a:solidFill>
                        </a:rPr>
                        <a:t>π/2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-x)  =    sin(x)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 cos(3</a:t>
                      </a:r>
                      <a:r>
                        <a:rPr lang="el-GR" altLang="ko-KR" sz="1200" b="0" baseline="0" dirty="0" smtClean="0">
                          <a:solidFill>
                            <a:schemeClr val="tx1"/>
                          </a:solidFill>
                        </a:rPr>
                        <a:t>π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/2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-x)  =    -sin(x)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tan(</a:t>
                      </a:r>
                      <a:r>
                        <a:rPr lang="el-GR" altLang="ko-KR" sz="1200" b="0" baseline="0" dirty="0" smtClean="0">
                          <a:solidFill>
                            <a:schemeClr val="tx1"/>
                          </a:solidFill>
                        </a:rPr>
                        <a:t>π/2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-x)  =    cot(x)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tan(3</a:t>
                      </a:r>
                      <a:r>
                        <a:rPr lang="el-GR" altLang="ko-KR" sz="1200" b="0" baseline="0" dirty="0" smtClean="0">
                          <a:solidFill>
                            <a:schemeClr val="tx1"/>
                          </a:solidFill>
                        </a:rPr>
                        <a:t>π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/2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-x)  =    cot (x)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971600" y="3212976"/>
            <a:ext cx="3168352" cy="2469585"/>
            <a:chOff x="971600" y="3212976"/>
            <a:chExt cx="3168352" cy="2469585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3212976"/>
              <a:ext cx="3168352" cy="2469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728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856" y="4509120"/>
              <a:ext cx="676275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7283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4431" y="4005064"/>
              <a:ext cx="647700" cy="295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" name="직선 연결선 4"/>
            <p:cNvCxnSpPr/>
            <p:nvPr/>
          </p:nvCxnSpPr>
          <p:spPr>
            <a:xfrm>
              <a:off x="3304431" y="5157192"/>
              <a:ext cx="6477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419872" y="4941168"/>
              <a:ext cx="360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/>
                <a:t>1</a:t>
              </a:r>
              <a:endParaRPr lang="ko-KR" altLang="en-US" sz="1200" b="1" dirty="0"/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52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각의 변화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홀수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각은</a:t>
            </a:r>
            <a:r>
              <a:rPr lang="en-US" altLang="ko-KR" dirty="0"/>
              <a:t> n*</a:t>
            </a:r>
            <a:r>
              <a:rPr lang="el-GR" altLang="ko-KR" dirty="0"/>
              <a:t>π</a:t>
            </a:r>
            <a:r>
              <a:rPr lang="en-US" altLang="ko-KR" dirty="0"/>
              <a:t>/2 + </a:t>
            </a:r>
            <a:r>
              <a:rPr lang="el-GR" altLang="ko-KR" dirty="0"/>
              <a:t>θ </a:t>
            </a:r>
            <a:r>
              <a:rPr lang="ko-KR" altLang="en-US" dirty="0"/>
              <a:t>또는 </a:t>
            </a:r>
            <a:r>
              <a:rPr lang="en-US" altLang="ko-KR" dirty="0"/>
              <a:t>90n + </a:t>
            </a:r>
            <a:r>
              <a:rPr lang="el-GR" altLang="ko-KR" dirty="0" smtClean="0"/>
              <a:t>θ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n</a:t>
            </a:r>
            <a:r>
              <a:rPr lang="ko-KR" altLang="en-US" dirty="0" smtClean="0"/>
              <a:t>이 홀수일 경우 삼각함수가 변함</a:t>
            </a:r>
            <a:endParaRPr lang="en-US" altLang="ko-KR" dirty="0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852936"/>
            <a:ext cx="3162300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03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l-GR" altLang="ko-KR" dirty="0"/>
              <a:t>π</a:t>
            </a:r>
            <a:r>
              <a:rPr lang="en-US" altLang="ko-KR" dirty="0" smtClean="0"/>
              <a:t>/2 :</a:t>
            </a:r>
            <a:r>
              <a:rPr lang="ko-KR" altLang="en-US" dirty="0" smtClean="0"/>
              <a:t>예각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19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삼각함수 변화 </a:t>
            </a:r>
            <a:r>
              <a:rPr lang="en-US" altLang="ko-KR" dirty="0" smtClean="0"/>
              <a:t>: </a:t>
            </a:r>
            <a:r>
              <a:rPr lang="el-GR" altLang="ko-KR" dirty="0"/>
              <a:t>π</a:t>
            </a:r>
            <a:r>
              <a:rPr lang="en-US" altLang="ko-KR" dirty="0" smtClean="0"/>
              <a:t>/2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각 </a:t>
            </a:r>
            <a:r>
              <a:rPr lang="en-US" altLang="ko-KR" dirty="0" smtClean="0"/>
              <a:t>A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120</a:t>
            </a:r>
            <a:r>
              <a:rPr lang="ko-KR" altLang="en-US" dirty="0" smtClean="0"/>
              <a:t>도 일 경우는 </a:t>
            </a:r>
            <a:r>
              <a:rPr lang="el-GR" altLang="ko-KR" dirty="0" smtClean="0"/>
              <a:t>π</a:t>
            </a:r>
            <a:r>
              <a:rPr lang="en-US" altLang="ko-KR" dirty="0" smtClean="0"/>
              <a:t>/2(90)+30</a:t>
            </a:r>
            <a:r>
              <a:rPr lang="ko-KR" altLang="en-US" dirty="0" smtClean="0"/>
              <a:t>의 값을 가지므로 </a:t>
            </a:r>
            <a:r>
              <a:rPr lang="en-US" altLang="ko-KR" dirty="0" smtClean="0"/>
              <a:t>sin</a:t>
            </a:r>
            <a:r>
              <a:rPr lang="ko-KR" altLang="en-US" dirty="0" smtClean="0"/>
              <a:t>일 경우 </a:t>
            </a:r>
            <a:r>
              <a:rPr lang="en-US" altLang="ko-KR" dirty="0" smtClean="0"/>
              <a:t>cos, cos</a:t>
            </a:r>
            <a:r>
              <a:rPr lang="ko-KR" altLang="en-US" dirty="0" smtClean="0"/>
              <a:t>일 경우는 </a:t>
            </a:r>
            <a:r>
              <a:rPr lang="en-US" altLang="ko-KR" dirty="0" smtClean="0"/>
              <a:t>–sin </a:t>
            </a:r>
            <a:r>
              <a:rPr lang="ko-KR" altLang="en-US" dirty="0" smtClean="0"/>
              <a:t>으로 바뀜</a:t>
            </a:r>
            <a:endParaRPr lang="en-US" altLang="ko-KR" dirty="0"/>
          </a:p>
        </p:txBody>
      </p:sp>
      <p:grpSp>
        <p:nvGrpSpPr>
          <p:cNvPr id="7" name="그룹 6"/>
          <p:cNvGrpSpPr/>
          <p:nvPr/>
        </p:nvGrpSpPr>
        <p:grpSpPr>
          <a:xfrm>
            <a:off x="1196964" y="3751848"/>
            <a:ext cx="2294925" cy="2160240"/>
            <a:chOff x="3419872" y="4142944"/>
            <a:chExt cx="2294925" cy="2160240"/>
          </a:xfrm>
        </p:grpSpPr>
        <p:grpSp>
          <p:nvGrpSpPr>
            <p:cNvPr id="8" name="그룹 7"/>
            <p:cNvGrpSpPr/>
            <p:nvPr/>
          </p:nvGrpSpPr>
          <p:grpSpPr>
            <a:xfrm>
              <a:off x="3419872" y="4142944"/>
              <a:ext cx="2088232" cy="2160240"/>
              <a:chOff x="1691680" y="3717032"/>
              <a:chExt cx="2088232" cy="2304256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1691680" y="3717032"/>
                <a:ext cx="2088232" cy="2304256"/>
                <a:chOff x="1691680" y="3717032"/>
                <a:chExt cx="2088232" cy="2304256"/>
              </a:xfrm>
            </p:grpSpPr>
            <p:sp>
              <p:nvSpPr>
                <p:cNvPr id="16" name="타원 15"/>
                <p:cNvSpPr/>
                <p:nvPr/>
              </p:nvSpPr>
              <p:spPr>
                <a:xfrm>
                  <a:off x="1907704" y="4005064"/>
                  <a:ext cx="1656184" cy="163448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7" name="직선 연결선 16"/>
                <p:cNvCxnSpPr/>
                <p:nvPr/>
              </p:nvCxnSpPr>
              <p:spPr>
                <a:xfrm>
                  <a:off x="1691680" y="4822304"/>
                  <a:ext cx="208823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연결선 17"/>
                <p:cNvCxnSpPr/>
                <p:nvPr/>
              </p:nvCxnSpPr>
              <p:spPr>
                <a:xfrm>
                  <a:off x="2735796" y="3717032"/>
                  <a:ext cx="0" cy="230425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/>
                <p:cNvCxnSpPr>
                  <a:endCxn id="16" idx="1"/>
                </p:cNvCxnSpPr>
                <p:nvPr/>
              </p:nvCxnSpPr>
              <p:spPr>
                <a:xfrm flipH="1" flipV="1">
                  <a:off x="2150247" y="4244428"/>
                  <a:ext cx="585549" cy="57787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" name="직선 연결선 11"/>
              <p:cNvCxnSpPr>
                <a:stCxn id="16" idx="1"/>
              </p:cNvCxnSpPr>
              <p:nvPr/>
            </p:nvCxnSpPr>
            <p:spPr>
              <a:xfrm>
                <a:off x="2150247" y="4244428"/>
                <a:ext cx="0" cy="5778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2443021" y="4293096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r</a:t>
                </a:r>
                <a:endParaRPr lang="ko-KR" altLang="en-US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269515" y="4856275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a</a:t>
                </a:r>
                <a:endParaRPr lang="ko-KR" altLang="en-US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905179" y="4348700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b</a:t>
                </a:r>
                <a:endParaRPr lang="ko-KR" altLang="en-US" dirty="0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4490661" y="4895963"/>
              <a:ext cx="1224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A=120</a:t>
              </a:r>
              <a:r>
                <a:rPr lang="ko-KR" altLang="en-US" sz="1200" dirty="0" smtClean="0"/>
                <a:t>도</a:t>
              </a:r>
              <a:endParaRPr lang="ko-KR" alt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33371" y="4268046"/>
              <a:ext cx="1224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B=30</a:t>
              </a:r>
              <a:r>
                <a:rPr lang="ko-KR" altLang="en-US" sz="1200" dirty="0" smtClean="0"/>
                <a:t>도</a:t>
              </a:r>
              <a:endParaRPr lang="ko-KR" altLang="en-US" sz="1200" dirty="0"/>
            </a:p>
          </p:txBody>
        </p:sp>
      </p:grpSp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517162"/>
            <a:ext cx="48006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46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삼각함수의 변형 </a:t>
            </a:r>
            <a:r>
              <a:rPr lang="en-US" altLang="ko-KR" dirty="0" smtClean="0"/>
              <a:t>: 90</a:t>
            </a:r>
            <a:r>
              <a:rPr lang="ko-KR" altLang="en-US" dirty="0" smtClean="0"/>
              <a:t>도 이내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직각 삼각형의 성질을 이용하면 직각을 빼면 나머지 각이 </a:t>
            </a:r>
            <a:r>
              <a:rPr lang="en-US" altLang="ko-KR" dirty="0" smtClean="0"/>
              <a:t>90</a:t>
            </a:r>
            <a:r>
              <a:rPr lang="ko-KR" altLang="en-US" dirty="0" smtClean="0"/>
              <a:t>도인 것을 감안하면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</a:t>
            </a:r>
            <a:r>
              <a:rPr lang="en-US" altLang="ko-KR" dirty="0" smtClean="0"/>
              <a:t>B</a:t>
            </a:r>
            <a:r>
              <a:rPr lang="ko-KR" altLang="en-US" dirty="0" smtClean="0"/>
              <a:t>를 기준을 </a:t>
            </a:r>
            <a:r>
              <a:rPr lang="en-US" altLang="ko-KR" dirty="0" smtClean="0"/>
              <a:t>sin </a:t>
            </a:r>
            <a:r>
              <a:rPr lang="ko-KR" altLang="en-US" dirty="0" smtClean="0"/>
              <a:t>함수의 결과는  각 </a:t>
            </a:r>
            <a:r>
              <a:rPr lang="en-US" altLang="ko-KR" dirty="0" smtClean="0"/>
              <a:t>A</a:t>
            </a:r>
            <a:r>
              <a:rPr lang="ko-KR" altLang="en-US" dirty="0" smtClean="0"/>
              <a:t>를 기준으로 </a:t>
            </a:r>
            <a:r>
              <a:rPr lang="en-US" altLang="ko-KR" dirty="0" smtClean="0"/>
              <a:t>cos </a:t>
            </a:r>
            <a:r>
              <a:rPr lang="ko-KR" altLang="en-US" dirty="0" smtClean="0"/>
              <a:t>함수 결과와 동일</a:t>
            </a:r>
            <a:endParaRPr lang="en-US" altLang="ko-KR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704" y="4437111"/>
            <a:ext cx="1872207" cy="1214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82239" y="5485321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693393" y="4060300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609" y="4563525"/>
            <a:ext cx="2390775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31641" y="6228020"/>
            <a:ext cx="6624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cos(A) = sin(B),  sin(B) = cos(A) , tan(B) = cot(A) </a:t>
            </a:r>
            <a:r>
              <a:rPr lang="ko-KR" altLang="en-US" dirty="0" smtClean="0"/>
              <a:t>와 동일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5576" y="4385958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각 </a:t>
            </a:r>
            <a:r>
              <a:rPr lang="en-US" altLang="ko-KR" dirty="0" smtClean="0"/>
              <a:t>A + </a:t>
            </a:r>
            <a:r>
              <a:rPr lang="ko-KR" altLang="en-US" dirty="0" smtClean="0"/>
              <a:t>각 </a:t>
            </a:r>
            <a:r>
              <a:rPr lang="en-US" altLang="ko-KR" dirty="0" smtClean="0"/>
              <a:t>B = 90</a:t>
            </a:r>
            <a:r>
              <a:rPr lang="ko-KR" altLang="en-US" dirty="0" smtClean="0"/>
              <a:t>도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64088" y="4016626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u="sng" dirty="0" smtClean="0"/>
              <a:t>각 </a:t>
            </a:r>
            <a:r>
              <a:rPr lang="en-US" altLang="ko-KR" b="1" u="sng" dirty="0" smtClean="0"/>
              <a:t>B</a:t>
            </a:r>
            <a:r>
              <a:rPr lang="ko-KR" altLang="en-US" b="1" u="sng" dirty="0" smtClean="0"/>
              <a:t>로 삼각함수 처</a:t>
            </a:r>
            <a:r>
              <a:rPr lang="ko-KR" altLang="en-US" b="1" u="sng" dirty="0"/>
              <a:t>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63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삼각함수의 변형 예시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l-GR" altLang="ko-KR" dirty="0" smtClean="0"/>
              <a:t>π</a:t>
            </a:r>
            <a:r>
              <a:rPr lang="en-US" altLang="ko-KR" dirty="0" smtClean="0"/>
              <a:t>/2 – </a:t>
            </a:r>
            <a:r>
              <a:rPr lang="ko-KR" altLang="en-US" dirty="0" smtClean="0"/>
              <a:t>예각에</a:t>
            </a:r>
            <a:r>
              <a:rPr lang="en-US" altLang="ko-KR" dirty="0" smtClean="0"/>
              <a:t>  </a:t>
            </a:r>
            <a:r>
              <a:rPr lang="ko-KR" altLang="en-US" dirty="0" smtClean="0"/>
              <a:t>대한 삼각함수 계산</a:t>
            </a:r>
            <a:endParaRPr lang="en-US" altLang="ko-KR" dirty="0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924944"/>
            <a:ext cx="3752850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18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삼각함수의 변형 </a:t>
            </a:r>
            <a:r>
              <a:rPr lang="en-US" altLang="ko-KR" dirty="0" smtClean="0"/>
              <a:t>: 180</a:t>
            </a:r>
            <a:r>
              <a:rPr lang="ko-KR" altLang="en-US" dirty="0" smtClean="0"/>
              <a:t>도 이내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180</a:t>
            </a:r>
            <a:r>
              <a:rPr lang="ko-KR" altLang="en-US" dirty="0" smtClean="0"/>
              <a:t>도 이내의 각으로 삼각함수를 계산할 경우 </a:t>
            </a:r>
            <a:r>
              <a:rPr lang="en-US" altLang="ko-KR" dirty="0" smtClean="0"/>
              <a:t>90</a:t>
            </a:r>
            <a:r>
              <a:rPr lang="ko-KR" altLang="en-US" dirty="0" smtClean="0"/>
              <a:t>도 </a:t>
            </a:r>
            <a:r>
              <a:rPr lang="en-US" altLang="ko-KR" dirty="0" smtClean="0"/>
              <a:t>+ </a:t>
            </a:r>
            <a:r>
              <a:rPr lang="ko-KR" altLang="en-US" dirty="0" smtClean="0"/>
              <a:t>나머지 각으로 삼각함수를 계산할 수 있음</a:t>
            </a:r>
            <a:endParaRPr lang="en-US" altLang="ko-KR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172232"/>
            <a:ext cx="2003301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3" name="그룹 32"/>
          <p:cNvGrpSpPr/>
          <p:nvPr/>
        </p:nvGrpSpPr>
        <p:grpSpPr>
          <a:xfrm>
            <a:off x="3571653" y="4130864"/>
            <a:ext cx="2294925" cy="2160240"/>
            <a:chOff x="3419872" y="4142944"/>
            <a:chExt cx="2294925" cy="2160240"/>
          </a:xfrm>
        </p:grpSpPr>
        <p:grpSp>
          <p:nvGrpSpPr>
            <p:cNvPr id="27" name="그룹 26"/>
            <p:cNvGrpSpPr/>
            <p:nvPr/>
          </p:nvGrpSpPr>
          <p:grpSpPr>
            <a:xfrm>
              <a:off x="3419872" y="4142944"/>
              <a:ext cx="2088232" cy="2160240"/>
              <a:chOff x="1691680" y="3717032"/>
              <a:chExt cx="2088232" cy="2304256"/>
            </a:xfrm>
          </p:grpSpPr>
          <p:grpSp>
            <p:nvGrpSpPr>
              <p:cNvPr id="18" name="그룹 17"/>
              <p:cNvGrpSpPr/>
              <p:nvPr/>
            </p:nvGrpSpPr>
            <p:grpSpPr>
              <a:xfrm>
                <a:off x="1691680" y="3717032"/>
                <a:ext cx="2088232" cy="2304256"/>
                <a:chOff x="1691680" y="3717032"/>
                <a:chExt cx="2088232" cy="2304256"/>
              </a:xfrm>
            </p:grpSpPr>
            <p:sp>
              <p:nvSpPr>
                <p:cNvPr id="4" name="타원 3"/>
                <p:cNvSpPr/>
                <p:nvPr/>
              </p:nvSpPr>
              <p:spPr>
                <a:xfrm>
                  <a:off x="1907704" y="4005064"/>
                  <a:ext cx="1656184" cy="163448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9" name="직선 연결선 8"/>
                <p:cNvCxnSpPr/>
                <p:nvPr/>
              </p:nvCxnSpPr>
              <p:spPr>
                <a:xfrm>
                  <a:off x="1691680" y="4822304"/>
                  <a:ext cx="208823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연결선 11"/>
                <p:cNvCxnSpPr/>
                <p:nvPr/>
              </p:nvCxnSpPr>
              <p:spPr>
                <a:xfrm>
                  <a:off x="2735796" y="3717032"/>
                  <a:ext cx="0" cy="230425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직선 연결선 13"/>
                <p:cNvCxnSpPr>
                  <a:endCxn id="4" idx="1"/>
                </p:cNvCxnSpPr>
                <p:nvPr/>
              </p:nvCxnSpPr>
              <p:spPr>
                <a:xfrm flipH="1" flipV="1">
                  <a:off x="2150247" y="4244428"/>
                  <a:ext cx="585549" cy="57787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" name="직선 연결선 24"/>
              <p:cNvCxnSpPr>
                <a:stCxn id="4" idx="1"/>
              </p:cNvCxnSpPr>
              <p:nvPr/>
            </p:nvCxnSpPr>
            <p:spPr>
              <a:xfrm>
                <a:off x="2150247" y="4244428"/>
                <a:ext cx="0" cy="5778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/>
              <p:cNvSpPr txBox="1"/>
              <p:nvPr/>
            </p:nvSpPr>
            <p:spPr>
              <a:xfrm>
                <a:off x="2443021" y="4293096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r</a:t>
                </a:r>
                <a:endParaRPr lang="ko-KR" altLang="en-US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269515" y="4856275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a</a:t>
                </a:r>
                <a:endParaRPr lang="ko-KR" altLang="en-US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905179" y="4348700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b</a:t>
                </a:r>
                <a:endParaRPr lang="ko-KR" altLang="en-US" dirty="0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4490661" y="4895963"/>
              <a:ext cx="1224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A=120</a:t>
              </a:r>
              <a:r>
                <a:rPr lang="ko-KR" altLang="en-US" sz="1200" dirty="0" smtClean="0"/>
                <a:t>도</a:t>
              </a:r>
              <a:endParaRPr lang="ko-KR" altLang="en-US" sz="12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633371" y="4268046"/>
              <a:ext cx="1224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B=30</a:t>
              </a:r>
              <a:r>
                <a:rPr lang="ko-KR" altLang="en-US" sz="1200" dirty="0" smtClean="0"/>
                <a:t>도</a:t>
              </a:r>
              <a:endParaRPr lang="ko-KR" altLang="en-US" sz="1200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5796136" y="4347095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 sin(A) = cos(B) = </a:t>
            </a:r>
            <a:r>
              <a:rPr lang="en-US" altLang="ko-KR" sz="1400" dirty="0" err="1" smtClean="0"/>
              <a:t>b/r</a:t>
            </a:r>
            <a:endParaRPr lang="ko-KR" alt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5795324" y="4934232"/>
            <a:ext cx="3259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 cos(A) = - sin(B) = - </a:t>
            </a:r>
            <a:r>
              <a:rPr lang="en-US" altLang="ko-KR" sz="1400" dirty="0" err="1" smtClean="0"/>
              <a:t>a/r</a:t>
            </a:r>
            <a:r>
              <a:rPr lang="en-US" altLang="ko-KR" sz="1400" dirty="0" smtClean="0"/>
              <a:t> </a:t>
            </a:r>
            <a:endParaRPr lang="ko-KR" alt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5814592" y="5605474"/>
            <a:ext cx="3149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 tan(A) = - cot(B)  =  -b/a</a:t>
            </a:r>
            <a:endParaRPr lang="ko-KR" altLang="en-US" sz="1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52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삼각함수의 변형 예시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l-GR" altLang="ko-KR" dirty="0" smtClean="0"/>
              <a:t>π</a:t>
            </a:r>
            <a:r>
              <a:rPr lang="en-US" altLang="ko-KR" dirty="0" smtClean="0"/>
              <a:t>/2 + </a:t>
            </a:r>
            <a:r>
              <a:rPr lang="ko-KR" altLang="en-US" dirty="0" smtClean="0"/>
              <a:t>예각에</a:t>
            </a:r>
            <a:r>
              <a:rPr lang="en-US" altLang="ko-KR" dirty="0" smtClean="0"/>
              <a:t>  </a:t>
            </a:r>
            <a:r>
              <a:rPr lang="ko-KR" altLang="en-US" dirty="0" smtClean="0"/>
              <a:t>대한 삼각함수 계산</a:t>
            </a:r>
            <a:endParaRPr lang="en-US" altLang="ko-KR" dirty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212976"/>
            <a:ext cx="4314825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27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/>
              <a:t>1</a:t>
            </a:r>
            <a:r>
              <a:rPr lang="en-US" altLang="ko-KR" sz="9600" dirty="0" smtClean="0"/>
              <a:t>.</a:t>
            </a:r>
            <a:r>
              <a:rPr lang="ko-KR" altLang="en-US" sz="9600" dirty="0" smtClean="0"/>
              <a:t>대수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기초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79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숫자타입 </a:t>
            </a:r>
            <a:r>
              <a:rPr lang="en-US" altLang="ko-KR" dirty="0" smtClean="0"/>
              <a:t>– fractions </a:t>
            </a:r>
            <a:r>
              <a:rPr lang="ko-KR" altLang="en-US" dirty="0" smtClean="0"/>
              <a:t>연</a:t>
            </a:r>
            <a:r>
              <a:rPr lang="ko-KR" altLang="en-US" dirty="0"/>
              <a:t>산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fractions </a:t>
            </a:r>
            <a:r>
              <a:rPr lang="ko-KR" altLang="en-US" dirty="0" smtClean="0"/>
              <a:t>모듈을 이용해서 분수를 계산</a:t>
            </a:r>
            <a:r>
              <a:rPr lang="en-US" altLang="ko-KR" dirty="0" smtClean="0"/>
              <a:t>. Float </a:t>
            </a:r>
            <a:r>
              <a:rPr lang="ko-KR" altLang="en-US" dirty="0" smtClean="0"/>
              <a:t>타입과 계산시에는 </a:t>
            </a:r>
            <a:r>
              <a:rPr lang="en-US" altLang="ko-KR" dirty="0" smtClean="0"/>
              <a:t>float </a:t>
            </a:r>
            <a:r>
              <a:rPr lang="ko-KR" altLang="en-US" dirty="0" smtClean="0"/>
              <a:t>타입으로 전환 됨</a:t>
            </a:r>
            <a:endParaRPr lang="en-US" altLang="ko-KR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933056"/>
            <a:ext cx="306705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27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</a:t>
            </a:r>
            <a:r>
              <a:rPr lang="el-GR" altLang="ko-KR" dirty="0" smtClean="0"/>
              <a:t>π</a:t>
            </a:r>
            <a:r>
              <a:rPr lang="en-US" altLang="ko-KR" dirty="0"/>
              <a:t> </a:t>
            </a:r>
            <a:r>
              <a:rPr lang="ko-KR" altLang="en-US" dirty="0" smtClean="0"/>
              <a:t>와 예각 연산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65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Sin </a:t>
            </a:r>
            <a:r>
              <a:rPr lang="ko-KR" altLang="en-US" dirty="0" smtClean="0"/>
              <a:t>주기 변</a:t>
            </a:r>
            <a:r>
              <a:rPr lang="ko-KR" altLang="en-US" dirty="0"/>
              <a:t>화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sin </a:t>
            </a:r>
            <a:r>
              <a:rPr lang="ko-KR" altLang="en-US" dirty="0" smtClean="0"/>
              <a:t>그래프의 주기적인 </a:t>
            </a:r>
            <a:r>
              <a:rPr lang="en-US" altLang="ko-KR" dirty="0" smtClean="0"/>
              <a:t>pi</a:t>
            </a:r>
            <a:r>
              <a:rPr lang="ko-KR" altLang="en-US" dirty="0"/>
              <a:t> 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2pi</a:t>
            </a:r>
            <a:r>
              <a:rPr lang="ko-KR" altLang="en-US" dirty="0" smtClean="0"/>
              <a:t> 배수 단위로 동일한 값을 처리 성질을 이용</a:t>
            </a:r>
            <a:endParaRPr lang="en-US" altLang="ko-KR" dirty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068960"/>
            <a:ext cx="5219700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76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cos </a:t>
            </a:r>
            <a:r>
              <a:rPr lang="ko-KR" altLang="en-US" dirty="0" smtClean="0"/>
              <a:t>주기 변화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cos </a:t>
            </a:r>
            <a:r>
              <a:rPr lang="ko-KR" altLang="en-US" dirty="0" smtClean="0"/>
              <a:t>그래프의 </a:t>
            </a:r>
            <a:r>
              <a:rPr lang="en-US" altLang="ko-KR" dirty="0"/>
              <a:t>pi</a:t>
            </a:r>
            <a:r>
              <a:rPr lang="ko-KR" altLang="en-US" dirty="0"/>
              <a:t> 와 </a:t>
            </a:r>
            <a:r>
              <a:rPr lang="en-US" altLang="ko-KR" dirty="0"/>
              <a:t>2pi</a:t>
            </a:r>
            <a:r>
              <a:rPr lang="ko-KR" altLang="en-US" dirty="0"/>
              <a:t> 배수 단위로 동일한 값을 처리 성질을 이용</a:t>
            </a:r>
            <a:endParaRPr lang="en-US" altLang="ko-KR" dirty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3068960"/>
            <a:ext cx="5095875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31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삼각함수 변화 </a:t>
            </a:r>
            <a:r>
              <a:rPr lang="en-US" altLang="ko-KR" dirty="0"/>
              <a:t>: </a:t>
            </a:r>
            <a:r>
              <a:rPr lang="el-GR" altLang="ko-KR" dirty="0"/>
              <a:t>π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/>
              <a:t>예각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180</a:t>
            </a:r>
            <a:r>
              <a:rPr lang="ko-KR" altLang="en-US" dirty="0" smtClean="0"/>
              <a:t>도 이내의 각으로 삼각함수를 계산할 경우 각</a:t>
            </a:r>
            <a:r>
              <a:rPr lang="en-US" altLang="ko-KR" dirty="0" smtClean="0"/>
              <a:t> B</a:t>
            </a:r>
            <a:r>
              <a:rPr lang="ko-KR" altLang="en-US" dirty="0" smtClean="0"/>
              <a:t>에 대해 계산하는 것과 동일</a:t>
            </a:r>
            <a:endParaRPr lang="en-US" altLang="ko-KR" dirty="0"/>
          </a:p>
        </p:txBody>
      </p:sp>
      <p:grpSp>
        <p:nvGrpSpPr>
          <p:cNvPr id="33" name="그룹 32"/>
          <p:cNvGrpSpPr/>
          <p:nvPr/>
        </p:nvGrpSpPr>
        <p:grpSpPr>
          <a:xfrm>
            <a:off x="3571653" y="4130864"/>
            <a:ext cx="2294925" cy="2160240"/>
            <a:chOff x="3419872" y="4142944"/>
            <a:chExt cx="2294925" cy="2160240"/>
          </a:xfrm>
        </p:grpSpPr>
        <p:grpSp>
          <p:nvGrpSpPr>
            <p:cNvPr id="27" name="그룹 26"/>
            <p:cNvGrpSpPr/>
            <p:nvPr/>
          </p:nvGrpSpPr>
          <p:grpSpPr>
            <a:xfrm>
              <a:off x="3419872" y="4142944"/>
              <a:ext cx="2088232" cy="2160240"/>
              <a:chOff x="1691680" y="3717032"/>
              <a:chExt cx="2088232" cy="2304256"/>
            </a:xfrm>
          </p:grpSpPr>
          <p:grpSp>
            <p:nvGrpSpPr>
              <p:cNvPr id="18" name="그룹 17"/>
              <p:cNvGrpSpPr/>
              <p:nvPr/>
            </p:nvGrpSpPr>
            <p:grpSpPr>
              <a:xfrm>
                <a:off x="1691680" y="3717032"/>
                <a:ext cx="2088232" cy="2304256"/>
                <a:chOff x="1691680" y="3717032"/>
                <a:chExt cx="2088232" cy="2304256"/>
              </a:xfrm>
            </p:grpSpPr>
            <p:sp>
              <p:nvSpPr>
                <p:cNvPr id="4" name="타원 3"/>
                <p:cNvSpPr/>
                <p:nvPr/>
              </p:nvSpPr>
              <p:spPr>
                <a:xfrm>
                  <a:off x="1907704" y="4005064"/>
                  <a:ext cx="1656184" cy="163448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9" name="직선 연결선 8"/>
                <p:cNvCxnSpPr/>
                <p:nvPr/>
              </p:nvCxnSpPr>
              <p:spPr>
                <a:xfrm>
                  <a:off x="1691680" y="4822304"/>
                  <a:ext cx="208823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연결선 11"/>
                <p:cNvCxnSpPr/>
                <p:nvPr/>
              </p:nvCxnSpPr>
              <p:spPr>
                <a:xfrm>
                  <a:off x="2735796" y="3717032"/>
                  <a:ext cx="0" cy="230425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직선 연결선 13"/>
                <p:cNvCxnSpPr>
                  <a:endCxn id="4" idx="1"/>
                </p:cNvCxnSpPr>
                <p:nvPr/>
              </p:nvCxnSpPr>
              <p:spPr>
                <a:xfrm flipH="1" flipV="1">
                  <a:off x="2150247" y="4244428"/>
                  <a:ext cx="585549" cy="57787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" name="직선 연결선 24"/>
              <p:cNvCxnSpPr>
                <a:stCxn id="4" idx="1"/>
              </p:cNvCxnSpPr>
              <p:nvPr/>
            </p:nvCxnSpPr>
            <p:spPr>
              <a:xfrm>
                <a:off x="2150247" y="4244428"/>
                <a:ext cx="0" cy="5778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/>
              <p:cNvSpPr txBox="1"/>
              <p:nvPr/>
            </p:nvSpPr>
            <p:spPr>
              <a:xfrm>
                <a:off x="2443021" y="4293096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r</a:t>
                </a:r>
                <a:endParaRPr lang="ko-KR" altLang="en-US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269515" y="4856275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a</a:t>
                </a:r>
                <a:endParaRPr lang="ko-KR" altLang="en-US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905179" y="4348700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b</a:t>
                </a:r>
                <a:endParaRPr lang="ko-KR" altLang="en-US" dirty="0"/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4490661" y="5255296"/>
              <a:ext cx="1224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B=30</a:t>
              </a:r>
              <a:r>
                <a:rPr lang="ko-KR" altLang="en-US" sz="1200" dirty="0" smtClean="0"/>
                <a:t>도</a:t>
              </a:r>
              <a:endParaRPr lang="ko-KR" altLang="en-US" sz="1200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5796136" y="4347095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 sin(</a:t>
            </a:r>
            <a:r>
              <a:rPr lang="el-GR" altLang="ko-KR" sz="1400" dirty="0" smtClean="0"/>
              <a:t>π</a:t>
            </a:r>
            <a:r>
              <a:rPr lang="en-US" altLang="ko-KR" sz="1400" dirty="0" smtClean="0"/>
              <a:t>-B) = sin(B) = </a:t>
            </a:r>
            <a:r>
              <a:rPr lang="en-US" altLang="ko-KR" sz="1400" dirty="0" err="1" smtClean="0"/>
              <a:t>b/r</a:t>
            </a:r>
            <a:endParaRPr lang="ko-KR" alt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5795324" y="4934232"/>
            <a:ext cx="3259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 cos(</a:t>
            </a:r>
            <a:r>
              <a:rPr lang="el-GR" altLang="ko-KR" sz="1400" dirty="0"/>
              <a:t>π</a:t>
            </a:r>
            <a:r>
              <a:rPr lang="en-US" altLang="ko-KR" sz="1400" dirty="0"/>
              <a:t>-B</a:t>
            </a:r>
            <a:r>
              <a:rPr lang="en-US" altLang="ko-KR" sz="1400" dirty="0" smtClean="0"/>
              <a:t>) = - cos(B) = - </a:t>
            </a:r>
            <a:r>
              <a:rPr lang="en-US" altLang="ko-KR" sz="1400" dirty="0" err="1" smtClean="0"/>
              <a:t>a/r</a:t>
            </a:r>
            <a:r>
              <a:rPr lang="en-US" altLang="ko-KR" sz="1400" dirty="0" smtClean="0"/>
              <a:t> </a:t>
            </a:r>
            <a:endParaRPr lang="ko-KR" alt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5814592" y="5605474"/>
            <a:ext cx="3149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 tan(</a:t>
            </a:r>
            <a:r>
              <a:rPr lang="el-GR" altLang="ko-KR" sz="1400" dirty="0"/>
              <a:t>π</a:t>
            </a:r>
            <a:r>
              <a:rPr lang="en-US" altLang="ko-KR" sz="1400" dirty="0"/>
              <a:t>-B) </a:t>
            </a:r>
            <a:r>
              <a:rPr lang="en-US" altLang="ko-KR" sz="1400" dirty="0" smtClean="0"/>
              <a:t> = - tan(B)  =  -b/a</a:t>
            </a:r>
            <a:endParaRPr lang="ko-KR" altLang="en-US" sz="1400" dirty="0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844048"/>
            <a:ext cx="2209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47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삼각함수 변화 </a:t>
            </a:r>
            <a:r>
              <a:rPr lang="en-US" altLang="ko-KR" dirty="0"/>
              <a:t>: </a:t>
            </a:r>
            <a:r>
              <a:rPr lang="el-GR" altLang="ko-KR" dirty="0" smtClean="0"/>
              <a:t>π</a:t>
            </a:r>
            <a:r>
              <a:rPr lang="en-US" altLang="ko-KR" dirty="0" smtClean="0"/>
              <a:t> + </a:t>
            </a:r>
            <a:r>
              <a:rPr lang="ko-KR" altLang="en-US" dirty="0" smtClean="0"/>
              <a:t>예각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각 </a:t>
            </a:r>
            <a:r>
              <a:rPr lang="en-US" altLang="ko-KR" dirty="0" smtClean="0"/>
              <a:t>A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120</a:t>
            </a:r>
            <a:r>
              <a:rPr lang="ko-KR" altLang="en-US" dirty="0" smtClean="0"/>
              <a:t>도 일 경우는 </a:t>
            </a:r>
            <a:r>
              <a:rPr lang="el-GR" altLang="ko-KR" dirty="0" smtClean="0"/>
              <a:t>π</a:t>
            </a:r>
            <a:r>
              <a:rPr lang="en-US" altLang="ko-KR" dirty="0" smtClean="0"/>
              <a:t>(180)+30</a:t>
            </a:r>
            <a:r>
              <a:rPr lang="ko-KR" altLang="en-US" dirty="0" smtClean="0"/>
              <a:t>의 값을 가지므로 </a:t>
            </a:r>
            <a:r>
              <a:rPr lang="en-US" altLang="ko-KR" dirty="0" smtClean="0"/>
              <a:t>sin</a:t>
            </a:r>
            <a:r>
              <a:rPr lang="ko-KR" altLang="en-US" dirty="0" smtClean="0"/>
              <a:t>일 경우 </a:t>
            </a:r>
            <a:r>
              <a:rPr lang="en-US" altLang="ko-KR" dirty="0" smtClean="0"/>
              <a:t>sin, cos</a:t>
            </a:r>
            <a:r>
              <a:rPr lang="ko-KR" altLang="en-US" dirty="0" smtClean="0"/>
              <a:t>일 경우는 </a:t>
            </a:r>
            <a:r>
              <a:rPr lang="en-US" altLang="ko-KR" dirty="0" smtClean="0"/>
              <a:t>–cos </a:t>
            </a:r>
            <a:r>
              <a:rPr lang="ko-KR" altLang="en-US" dirty="0" smtClean="0"/>
              <a:t>으로 바뀜</a:t>
            </a:r>
            <a:endParaRPr lang="en-US" altLang="ko-KR" dirty="0"/>
          </a:p>
        </p:txBody>
      </p:sp>
      <p:grpSp>
        <p:nvGrpSpPr>
          <p:cNvPr id="7" name="그룹 6"/>
          <p:cNvGrpSpPr/>
          <p:nvPr/>
        </p:nvGrpSpPr>
        <p:grpSpPr>
          <a:xfrm>
            <a:off x="1196964" y="3751848"/>
            <a:ext cx="2294925" cy="2160240"/>
            <a:chOff x="3419872" y="4142944"/>
            <a:chExt cx="2294925" cy="2160240"/>
          </a:xfrm>
        </p:grpSpPr>
        <p:grpSp>
          <p:nvGrpSpPr>
            <p:cNvPr id="8" name="그룹 7"/>
            <p:cNvGrpSpPr/>
            <p:nvPr/>
          </p:nvGrpSpPr>
          <p:grpSpPr>
            <a:xfrm>
              <a:off x="3419872" y="4142944"/>
              <a:ext cx="2088232" cy="2160240"/>
              <a:chOff x="1691680" y="3717032"/>
              <a:chExt cx="2088232" cy="2304256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1691680" y="3717032"/>
                <a:ext cx="2088232" cy="2304256"/>
                <a:chOff x="1691680" y="3717032"/>
                <a:chExt cx="2088232" cy="2304256"/>
              </a:xfrm>
            </p:grpSpPr>
            <p:sp>
              <p:nvSpPr>
                <p:cNvPr id="16" name="타원 15"/>
                <p:cNvSpPr/>
                <p:nvPr/>
              </p:nvSpPr>
              <p:spPr>
                <a:xfrm>
                  <a:off x="1907704" y="4005064"/>
                  <a:ext cx="1656184" cy="163448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7" name="직선 연결선 16"/>
                <p:cNvCxnSpPr/>
                <p:nvPr/>
              </p:nvCxnSpPr>
              <p:spPr>
                <a:xfrm>
                  <a:off x="1691680" y="4822304"/>
                  <a:ext cx="208823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연결선 17"/>
                <p:cNvCxnSpPr/>
                <p:nvPr/>
              </p:nvCxnSpPr>
              <p:spPr>
                <a:xfrm>
                  <a:off x="2735796" y="3717032"/>
                  <a:ext cx="0" cy="230425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/>
                <p:cNvCxnSpPr>
                  <a:endCxn id="16" idx="3"/>
                </p:cNvCxnSpPr>
                <p:nvPr/>
              </p:nvCxnSpPr>
              <p:spPr>
                <a:xfrm flipH="1">
                  <a:off x="2150247" y="4822306"/>
                  <a:ext cx="585550" cy="57787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" name="직선 연결선 11"/>
              <p:cNvCxnSpPr/>
              <p:nvPr/>
            </p:nvCxnSpPr>
            <p:spPr>
              <a:xfrm>
                <a:off x="2150247" y="4828802"/>
                <a:ext cx="0" cy="5778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2517247" y="5065454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r</a:t>
                </a:r>
                <a:endParaRPr lang="ko-KR" altLang="en-US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277978" y="4354345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a</a:t>
                </a:r>
                <a:endParaRPr lang="ko-KR" altLang="en-US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824211" y="4980406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b</a:t>
                </a:r>
                <a:endParaRPr lang="ko-KR" altLang="en-US" dirty="0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4490661" y="4895963"/>
              <a:ext cx="1224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A=210</a:t>
              </a:r>
              <a:r>
                <a:rPr lang="ko-KR" altLang="en-US" sz="1200" dirty="0" smtClean="0"/>
                <a:t>도</a:t>
              </a:r>
              <a:endParaRPr lang="ko-KR" alt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2598" y="5256221"/>
              <a:ext cx="1224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B=30</a:t>
              </a:r>
              <a:r>
                <a:rPr lang="ko-KR" altLang="en-US" sz="1200" dirty="0" smtClean="0"/>
                <a:t>도</a:t>
              </a:r>
              <a:endParaRPr lang="ko-KR" altLang="en-US" sz="1200" dirty="0"/>
            </a:p>
          </p:txBody>
        </p:sp>
      </p:grp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4690286"/>
            <a:ext cx="466725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53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2</a:t>
            </a:r>
            <a:r>
              <a:rPr lang="el-GR" altLang="ko-KR" dirty="0" smtClean="0"/>
              <a:t>π</a:t>
            </a:r>
            <a:r>
              <a:rPr lang="en-US" altLang="ko-KR" dirty="0" smtClean="0"/>
              <a:t> 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예각 연산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47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삼각함수 변화 </a:t>
            </a:r>
            <a:r>
              <a:rPr lang="en-US" altLang="ko-KR" dirty="0"/>
              <a:t>: </a:t>
            </a:r>
            <a:r>
              <a:rPr lang="en-US" altLang="ko-KR" dirty="0" smtClean="0"/>
              <a:t>2</a:t>
            </a:r>
            <a:r>
              <a:rPr lang="el-GR" altLang="ko-KR" dirty="0" smtClean="0"/>
              <a:t>π</a:t>
            </a:r>
            <a:r>
              <a:rPr lang="en-US" altLang="ko-KR" dirty="0" smtClean="0"/>
              <a:t> -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각 </a:t>
            </a:r>
            <a:r>
              <a:rPr lang="en-US" altLang="ko-KR" dirty="0" smtClean="0"/>
              <a:t>A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360</a:t>
            </a:r>
            <a:r>
              <a:rPr lang="ko-KR" altLang="en-US" dirty="0" smtClean="0"/>
              <a:t>도 일 경우는 </a:t>
            </a:r>
            <a:r>
              <a:rPr lang="en-US" altLang="ko-KR" dirty="0" smtClean="0"/>
              <a:t>2</a:t>
            </a:r>
            <a:r>
              <a:rPr lang="el-GR" altLang="ko-KR" dirty="0" smtClean="0"/>
              <a:t>π</a:t>
            </a:r>
            <a:r>
              <a:rPr lang="en-US" altLang="ko-KR" dirty="0" smtClean="0"/>
              <a:t>(360)-30</a:t>
            </a:r>
            <a:r>
              <a:rPr lang="ko-KR" altLang="en-US" dirty="0" smtClean="0"/>
              <a:t>의 값을 가지므로 </a:t>
            </a:r>
            <a:r>
              <a:rPr lang="en-US" altLang="ko-KR" dirty="0" smtClean="0"/>
              <a:t>sin</a:t>
            </a:r>
            <a:r>
              <a:rPr lang="ko-KR" altLang="en-US" dirty="0" smtClean="0"/>
              <a:t>일 경우 </a:t>
            </a:r>
            <a:r>
              <a:rPr lang="en-US" altLang="ko-KR" dirty="0" smtClean="0"/>
              <a:t>-sin, cos</a:t>
            </a:r>
            <a:r>
              <a:rPr lang="ko-KR" altLang="en-US" dirty="0" smtClean="0"/>
              <a:t>일 경우는 </a:t>
            </a:r>
            <a:r>
              <a:rPr lang="en-US" altLang="ko-KR" dirty="0" smtClean="0"/>
              <a:t>–cos </a:t>
            </a:r>
            <a:r>
              <a:rPr lang="ko-KR" altLang="en-US" dirty="0" smtClean="0"/>
              <a:t>으로 바뀜</a:t>
            </a:r>
            <a:endParaRPr lang="en-US" altLang="ko-KR" dirty="0"/>
          </a:p>
        </p:txBody>
      </p:sp>
      <p:grpSp>
        <p:nvGrpSpPr>
          <p:cNvPr id="7" name="그룹 6"/>
          <p:cNvGrpSpPr/>
          <p:nvPr/>
        </p:nvGrpSpPr>
        <p:grpSpPr>
          <a:xfrm>
            <a:off x="1016945" y="3751848"/>
            <a:ext cx="2556283" cy="2160240"/>
            <a:chOff x="3239853" y="4142944"/>
            <a:chExt cx="2556283" cy="2160240"/>
          </a:xfrm>
        </p:grpSpPr>
        <p:grpSp>
          <p:nvGrpSpPr>
            <p:cNvPr id="8" name="그룹 7"/>
            <p:cNvGrpSpPr/>
            <p:nvPr/>
          </p:nvGrpSpPr>
          <p:grpSpPr>
            <a:xfrm>
              <a:off x="3419872" y="4142944"/>
              <a:ext cx="2088232" cy="2160240"/>
              <a:chOff x="1691680" y="3717032"/>
              <a:chExt cx="2088232" cy="2304256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1691680" y="3717032"/>
                <a:ext cx="2088232" cy="2304256"/>
                <a:chOff x="1691680" y="3717032"/>
                <a:chExt cx="2088232" cy="2304256"/>
              </a:xfrm>
            </p:grpSpPr>
            <p:sp>
              <p:nvSpPr>
                <p:cNvPr id="16" name="타원 15"/>
                <p:cNvSpPr/>
                <p:nvPr/>
              </p:nvSpPr>
              <p:spPr>
                <a:xfrm>
                  <a:off x="1907704" y="4005064"/>
                  <a:ext cx="1656184" cy="163448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7" name="직선 연결선 16"/>
                <p:cNvCxnSpPr/>
                <p:nvPr/>
              </p:nvCxnSpPr>
              <p:spPr>
                <a:xfrm>
                  <a:off x="1691680" y="4822304"/>
                  <a:ext cx="208823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연결선 17"/>
                <p:cNvCxnSpPr/>
                <p:nvPr/>
              </p:nvCxnSpPr>
              <p:spPr>
                <a:xfrm>
                  <a:off x="2735796" y="3717032"/>
                  <a:ext cx="0" cy="230425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/>
                <p:cNvCxnSpPr>
                  <a:endCxn id="16" idx="5"/>
                </p:cNvCxnSpPr>
                <p:nvPr/>
              </p:nvCxnSpPr>
              <p:spPr>
                <a:xfrm>
                  <a:off x="2735797" y="4822306"/>
                  <a:ext cx="585548" cy="57787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" name="직선 연결선 11"/>
              <p:cNvCxnSpPr/>
              <p:nvPr/>
            </p:nvCxnSpPr>
            <p:spPr>
              <a:xfrm>
                <a:off x="3321345" y="4815718"/>
                <a:ext cx="0" cy="5778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2843808" y="5123771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r</a:t>
                </a:r>
                <a:endParaRPr lang="ko-KR" altLang="en-US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028571" y="4444366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a</a:t>
                </a:r>
                <a:endParaRPr lang="ko-KR" altLang="en-US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471506" y="4970845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b</a:t>
                </a:r>
                <a:endParaRPr lang="ko-KR" altLang="en-US" dirty="0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3239853" y="4895963"/>
              <a:ext cx="1224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A=360</a:t>
              </a:r>
              <a:r>
                <a:rPr lang="ko-KR" altLang="en-US" sz="1200" dirty="0" smtClean="0"/>
                <a:t>도</a:t>
              </a:r>
              <a:endParaRPr lang="ko-KR" alt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72000" y="4665883"/>
              <a:ext cx="1224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B=30</a:t>
              </a:r>
              <a:r>
                <a:rPr lang="ko-KR" altLang="en-US" sz="1200" dirty="0" smtClean="0"/>
                <a:t>도</a:t>
              </a:r>
              <a:endParaRPr lang="ko-KR" altLang="en-US" sz="1200" dirty="0"/>
            </a:p>
          </p:txBody>
        </p:sp>
      </p:grp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553" y="454000"/>
            <a:ext cx="466725" cy="454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151323"/>
            <a:ext cx="240030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82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삼각함수 변화 </a:t>
            </a:r>
            <a:r>
              <a:rPr lang="en-US" altLang="ko-KR" dirty="0"/>
              <a:t>: </a:t>
            </a:r>
            <a:r>
              <a:rPr lang="en-US" altLang="ko-KR" dirty="0" smtClean="0"/>
              <a:t>2</a:t>
            </a:r>
            <a:r>
              <a:rPr lang="el-GR" altLang="ko-KR" dirty="0" smtClean="0"/>
              <a:t>π</a:t>
            </a:r>
            <a:r>
              <a:rPr lang="en-US" altLang="ko-KR" dirty="0" smtClean="0"/>
              <a:t> +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삼각함수가 </a:t>
            </a:r>
            <a:r>
              <a:rPr lang="en-US" altLang="ko-KR" dirty="0" smtClean="0"/>
              <a:t>2</a:t>
            </a:r>
            <a:r>
              <a:rPr lang="el-GR" altLang="ko-KR" dirty="0"/>
              <a:t> </a:t>
            </a:r>
            <a:r>
              <a:rPr lang="el-GR" altLang="ko-KR" dirty="0" smtClean="0"/>
              <a:t>π</a:t>
            </a:r>
            <a:r>
              <a:rPr lang="en-US" altLang="ko-KR" dirty="0" smtClean="0"/>
              <a:t> </a:t>
            </a:r>
            <a:r>
              <a:rPr lang="ko-KR" altLang="en-US" dirty="0" smtClean="0"/>
              <a:t>단위로 </a:t>
            </a:r>
            <a:r>
              <a:rPr lang="ko-KR" altLang="en-US" dirty="0" err="1" smtClean="0"/>
              <a:t>변경시는</a:t>
            </a:r>
            <a:r>
              <a:rPr lang="ko-KR" altLang="en-US" dirty="0" smtClean="0"/>
              <a:t> 항상 기존 예각을 구하는 것도 동일한 값을 </a:t>
            </a:r>
            <a:r>
              <a:rPr lang="ko-KR" altLang="en-US" dirty="0" err="1" smtClean="0"/>
              <a:t>같는다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377" y="5055096"/>
            <a:ext cx="47910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553" y="454000"/>
            <a:ext cx="466725" cy="454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751848"/>
            <a:ext cx="2076450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1124956" y="3751848"/>
            <a:ext cx="2160240" cy="2160240"/>
            <a:chOff x="3347864" y="4142944"/>
            <a:chExt cx="2160240" cy="2160240"/>
          </a:xfrm>
        </p:grpSpPr>
        <p:grpSp>
          <p:nvGrpSpPr>
            <p:cNvPr id="11" name="그룹 10"/>
            <p:cNvGrpSpPr/>
            <p:nvPr/>
          </p:nvGrpSpPr>
          <p:grpSpPr>
            <a:xfrm>
              <a:off x="3419872" y="4142944"/>
              <a:ext cx="2088232" cy="2160240"/>
              <a:chOff x="1691680" y="3717032"/>
              <a:chExt cx="2088232" cy="2304256"/>
            </a:xfrm>
          </p:grpSpPr>
          <p:grpSp>
            <p:nvGrpSpPr>
              <p:cNvPr id="14" name="그룹 13"/>
              <p:cNvGrpSpPr/>
              <p:nvPr/>
            </p:nvGrpSpPr>
            <p:grpSpPr>
              <a:xfrm>
                <a:off x="1691680" y="3717032"/>
                <a:ext cx="2088232" cy="2304256"/>
                <a:chOff x="1691680" y="3717032"/>
                <a:chExt cx="2088232" cy="2304256"/>
              </a:xfrm>
            </p:grpSpPr>
            <p:sp>
              <p:nvSpPr>
                <p:cNvPr id="19" name="타원 18"/>
                <p:cNvSpPr/>
                <p:nvPr/>
              </p:nvSpPr>
              <p:spPr>
                <a:xfrm>
                  <a:off x="1907704" y="4005064"/>
                  <a:ext cx="1656184" cy="163448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0" name="직선 연결선 19"/>
                <p:cNvCxnSpPr/>
                <p:nvPr/>
              </p:nvCxnSpPr>
              <p:spPr>
                <a:xfrm>
                  <a:off x="1691680" y="4822304"/>
                  <a:ext cx="208823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/>
                <p:cNvCxnSpPr/>
                <p:nvPr/>
              </p:nvCxnSpPr>
              <p:spPr>
                <a:xfrm>
                  <a:off x="2735796" y="3717032"/>
                  <a:ext cx="0" cy="230425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/>
                <p:cNvCxnSpPr/>
                <p:nvPr/>
              </p:nvCxnSpPr>
              <p:spPr>
                <a:xfrm flipV="1">
                  <a:off x="2735797" y="4274834"/>
                  <a:ext cx="585548" cy="54747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" name="직선 연결선 14"/>
              <p:cNvCxnSpPr/>
              <p:nvPr/>
            </p:nvCxnSpPr>
            <p:spPr>
              <a:xfrm>
                <a:off x="3321345" y="4246760"/>
                <a:ext cx="0" cy="5778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2843807" y="4090167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r</a:t>
                </a:r>
                <a:endParaRPr lang="ko-KR" altLang="en-US" dirty="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028571" y="4829797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a</a:t>
                </a:r>
                <a:endParaRPr lang="ko-KR" altLang="en-US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508228" y="4274833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b</a:t>
                </a:r>
                <a:endParaRPr lang="ko-KR" altLang="en-US" dirty="0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3397163" y="4827970"/>
              <a:ext cx="1224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A=360</a:t>
              </a:r>
              <a:r>
                <a:rPr lang="ko-KR" altLang="en-US" sz="1200" dirty="0" smtClean="0"/>
                <a:t>도</a:t>
              </a:r>
              <a:endParaRPr lang="ko-KR" alt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347864" y="5323262"/>
              <a:ext cx="1224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smtClean="0"/>
                <a:t>B=30</a:t>
              </a:r>
              <a:r>
                <a:rPr lang="ko-KR" altLang="en-US" sz="1200" dirty="0" smtClean="0"/>
                <a:t>도</a:t>
              </a:r>
              <a:endParaRPr lang="ko-KR" altLang="en-US" sz="1200" dirty="0"/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31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삼각함수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덧셈과 뺄셈공식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38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Sin </a:t>
            </a:r>
            <a:r>
              <a:rPr lang="ko-KR" altLang="en-US" dirty="0" smtClean="0"/>
              <a:t>함수의 덧셈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67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거듭제곱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 smtClean="0"/>
              <a:t>/</a:t>
            </a:r>
            <a:r>
              <a:rPr lang="ko-KR" altLang="en-US" sz="6000" dirty="0" smtClean="0"/>
              <a:t>제곱근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04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Sin </a:t>
            </a:r>
            <a:r>
              <a:rPr lang="ko-KR" altLang="en-US" dirty="0" smtClean="0"/>
              <a:t>함수 덧셈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두개의</a:t>
            </a:r>
            <a:r>
              <a:rPr lang="ko-KR" altLang="en-US" dirty="0" smtClean="0"/>
              <a:t> 각을 </a:t>
            </a:r>
            <a:r>
              <a:rPr lang="en-US" altLang="ko-KR" dirty="0" smtClean="0"/>
              <a:t>sin</a:t>
            </a:r>
            <a:r>
              <a:rPr lang="ko-KR" altLang="en-US" dirty="0" smtClean="0"/>
              <a:t>으로 덧셈을 할 경우 </a:t>
            </a:r>
            <a:r>
              <a:rPr lang="en-US" altLang="ko-KR" dirty="0" smtClean="0"/>
              <a:t>sin</a:t>
            </a:r>
            <a:r>
              <a:rPr lang="ko-KR" altLang="en-US" dirty="0" err="1" smtClean="0"/>
              <a:t>함수별로</a:t>
            </a:r>
            <a:r>
              <a:rPr lang="ko-KR" altLang="en-US" dirty="0" smtClean="0"/>
              <a:t> 덧셈과는 차이가 발생</a:t>
            </a:r>
            <a:endParaRPr lang="en-US" altLang="ko-KR" dirty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2780929"/>
            <a:ext cx="3840460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15816" y="3897053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212232" y="482851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026954" y="400506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572000" y="482851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012432" y="378571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5445224"/>
            <a:ext cx="6264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sin(</a:t>
            </a:r>
            <a:r>
              <a:rPr lang="el-GR" altLang="ko-KR" dirty="0" smtClean="0"/>
              <a:t>α</a:t>
            </a:r>
            <a:r>
              <a:rPr lang="en-US" altLang="ko-KR" dirty="0" smtClean="0"/>
              <a:t>+</a:t>
            </a:r>
            <a:r>
              <a:rPr lang="el-GR" altLang="ko-KR" dirty="0"/>
              <a:t> β</a:t>
            </a:r>
            <a:r>
              <a:rPr lang="en-US" altLang="ko-KR" dirty="0"/>
              <a:t>) </a:t>
            </a:r>
            <a:r>
              <a:rPr lang="en-US" altLang="ko-KR" dirty="0" smtClean="0"/>
              <a:t>= </a:t>
            </a:r>
            <a:r>
              <a:rPr lang="en-US" altLang="ko-KR" dirty="0"/>
              <a:t>sin(</a:t>
            </a:r>
            <a:r>
              <a:rPr lang="el-GR" altLang="ko-KR" dirty="0"/>
              <a:t>α</a:t>
            </a:r>
            <a:r>
              <a:rPr lang="en-US" altLang="ko-KR" dirty="0"/>
              <a:t>) </a:t>
            </a:r>
            <a:r>
              <a:rPr lang="en-US" altLang="ko-KR" dirty="0" smtClean="0"/>
              <a:t>cos</a:t>
            </a:r>
            <a:r>
              <a:rPr lang="en-US" altLang="ko-KR" dirty="0"/>
              <a:t>(</a:t>
            </a:r>
            <a:r>
              <a:rPr lang="el-GR" altLang="ko-KR" dirty="0"/>
              <a:t>β</a:t>
            </a:r>
            <a:r>
              <a:rPr lang="en-US" altLang="ko-KR" dirty="0" smtClean="0"/>
              <a:t>) + </a:t>
            </a:r>
            <a:r>
              <a:rPr lang="en-US" altLang="ko-KR" dirty="0"/>
              <a:t>cos(</a:t>
            </a:r>
            <a:r>
              <a:rPr lang="el-GR" altLang="ko-KR" dirty="0"/>
              <a:t>α</a:t>
            </a:r>
            <a:r>
              <a:rPr lang="en-US" altLang="ko-KR" dirty="0"/>
              <a:t>) sin(</a:t>
            </a:r>
            <a:r>
              <a:rPr lang="el-GR" altLang="ko-KR" dirty="0"/>
              <a:t>β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</a:t>
            </a:r>
            <a:r>
              <a:rPr lang="en-US" altLang="ko-KR" dirty="0"/>
              <a:t>= </a:t>
            </a:r>
            <a:r>
              <a:rPr lang="en-US" altLang="ko-KR" dirty="0" err="1"/>
              <a:t>a/r</a:t>
            </a:r>
            <a:r>
              <a:rPr lang="en-US" altLang="ko-KR" dirty="0"/>
              <a:t> * </a:t>
            </a:r>
            <a:r>
              <a:rPr lang="en-US" altLang="ko-KR" dirty="0" smtClean="0"/>
              <a:t>b/s + </a:t>
            </a:r>
            <a:r>
              <a:rPr lang="en-US" altLang="ko-KR" dirty="0" err="1"/>
              <a:t>b/r</a:t>
            </a:r>
            <a:r>
              <a:rPr lang="en-US" altLang="ko-KR" dirty="0"/>
              <a:t> * t/s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24128" y="3876394"/>
            <a:ext cx="3672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 sin(</a:t>
            </a:r>
            <a:r>
              <a:rPr lang="el-GR" altLang="ko-KR" sz="1400" dirty="0"/>
              <a:t>α</a:t>
            </a:r>
            <a:r>
              <a:rPr lang="en-US" altLang="ko-KR" sz="1400" dirty="0"/>
              <a:t>) cos(</a:t>
            </a:r>
            <a:r>
              <a:rPr lang="el-GR" altLang="ko-KR" sz="1400" dirty="0"/>
              <a:t>β</a:t>
            </a:r>
            <a:r>
              <a:rPr lang="en-US" altLang="ko-KR" sz="1400" dirty="0"/>
              <a:t>) </a:t>
            </a:r>
            <a:r>
              <a:rPr lang="en-US" altLang="ko-KR" sz="1400" dirty="0" smtClean="0"/>
              <a:t> = </a:t>
            </a:r>
            <a:r>
              <a:rPr lang="en-US" altLang="ko-KR" sz="1400" dirty="0" err="1" smtClean="0"/>
              <a:t>a/r</a:t>
            </a:r>
            <a:r>
              <a:rPr lang="en-US" altLang="ko-KR" sz="1400" dirty="0" smtClean="0"/>
              <a:t> * b/s</a:t>
            </a:r>
            <a:endParaRPr lang="ko-KR" alt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5724128" y="4383908"/>
            <a:ext cx="3177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 cos(</a:t>
            </a:r>
            <a:r>
              <a:rPr lang="el-GR" altLang="ko-KR" sz="1400" dirty="0"/>
              <a:t>α</a:t>
            </a:r>
            <a:r>
              <a:rPr lang="en-US" altLang="ko-KR" sz="1400" dirty="0"/>
              <a:t>) </a:t>
            </a:r>
            <a:r>
              <a:rPr lang="en-US" altLang="ko-KR" sz="1400" dirty="0" smtClean="0"/>
              <a:t>sin(</a:t>
            </a:r>
            <a:r>
              <a:rPr lang="el-GR" altLang="ko-KR" sz="1400" dirty="0"/>
              <a:t>β</a:t>
            </a:r>
            <a:r>
              <a:rPr lang="en-US" altLang="ko-KR" sz="1400" dirty="0"/>
              <a:t>) </a:t>
            </a:r>
            <a:r>
              <a:rPr lang="en-US" altLang="ko-KR" sz="1400" dirty="0" smtClean="0"/>
              <a:t> = </a:t>
            </a:r>
            <a:r>
              <a:rPr lang="en-US" altLang="ko-KR" sz="1400" dirty="0" err="1"/>
              <a:t>b</a:t>
            </a:r>
            <a:r>
              <a:rPr lang="en-US" altLang="ko-KR" sz="1400" dirty="0" err="1" smtClean="0"/>
              <a:t>/r</a:t>
            </a:r>
            <a:r>
              <a:rPr lang="en-US" altLang="ko-KR" sz="1400" dirty="0" smtClean="0"/>
              <a:t> * t/s</a:t>
            </a:r>
            <a:endParaRPr lang="ko-KR" altLang="en-US" sz="1400" dirty="0"/>
          </a:p>
        </p:txBody>
      </p:sp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39" y="3328514"/>
            <a:ext cx="3133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724128" y="3368879"/>
            <a:ext cx="2416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 sin(</a:t>
            </a:r>
            <a:r>
              <a:rPr lang="el-GR" altLang="ko-KR" sz="1400" dirty="0"/>
              <a:t>α</a:t>
            </a:r>
            <a:r>
              <a:rPr lang="en-US" altLang="ko-KR" sz="1400" dirty="0"/>
              <a:t>) = </a:t>
            </a:r>
            <a:r>
              <a:rPr lang="en-US" altLang="ko-KR" sz="1400" dirty="0" err="1"/>
              <a:t>a/r</a:t>
            </a:r>
            <a:r>
              <a:rPr lang="en-US" altLang="ko-KR" sz="1400" dirty="0"/>
              <a:t> , sin(</a:t>
            </a:r>
            <a:r>
              <a:rPr lang="el-GR" altLang="ko-KR" sz="1400" dirty="0"/>
              <a:t>β</a:t>
            </a:r>
            <a:r>
              <a:rPr lang="en-US" altLang="ko-KR" sz="1400" dirty="0"/>
              <a:t>) = </a:t>
            </a:r>
            <a:r>
              <a:rPr lang="en-US" altLang="ko-KR" sz="1400" dirty="0" smtClean="0"/>
              <a:t>t/s</a:t>
            </a:r>
            <a:endParaRPr lang="en-US" altLang="ko-KR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76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Sin </a:t>
            </a:r>
            <a:r>
              <a:rPr lang="ko-KR" altLang="en-US" dirty="0" smtClean="0"/>
              <a:t>함수 덧셈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sin </a:t>
            </a:r>
            <a:r>
              <a:rPr lang="ko-KR" altLang="en-US" dirty="0" smtClean="0"/>
              <a:t>함수 </a:t>
            </a:r>
            <a:r>
              <a:rPr lang="ko-KR" altLang="en-US" dirty="0" err="1" smtClean="0"/>
              <a:t>두개의</a:t>
            </a:r>
            <a:r>
              <a:rPr lang="ko-KR" altLang="en-US" dirty="0" smtClean="0"/>
              <a:t> 각을 더할 경우 아래의 공식으로 계산</a:t>
            </a:r>
            <a:endParaRPr lang="en-US" altLang="ko-KR" dirty="0"/>
          </a:p>
        </p:txBody>
      </p:sp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335330"/>
            <a:ext cx="3133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8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77072"/>
            <a:ext cx="802005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86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Sin </a:t>
            </a:r>
            <a:r>
              <a:rPr lang="ko-KR" altLang="en-US" dirty="0" smtClean="0"/>
              <a:t>함수의 뺄셈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44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Sin </a:t>
            </a:r>
            <a:r>
              <a:rPr lang="ko-KR" altLang="en-US" dirty="0" smtClean="0"/>
              <a:t>함수 뺄셈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sin </a:t>
            </a:r>
            <a:r>
              <a:rPr lang="ko-KR" altLang="en-US" dirty="0" smtClean="0"/>
              <a:t>함수 </a:t>
            </a:r>
            <a:r>
              <a:rPr lang="ko-KR" altLang="en-US" dirty="0" err="1" smtClean="0"/>
              <a:t>두개의</a:t>
            </a:r>
            <a:r>
              <a:rPr lang="ko-KR" altLang="en-US" dirty="0" smtClean="0"/>
              <a:t> 각을 뺄 경우 아래의 공식으로 계산</a:t>
            </a:r>
            <a:endParaRPr lang="en-US" altLang="ko-KR" dirty="0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513" y="3214688"/>
            <a:ext cx="32289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3717032"/>
            <a:ext cx="7639050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32040" y="5867899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Cos 90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0</a:t>
            </a:r>
            <a:r>
              <a:rPr lang="ko-KR" altLang="en-US" dirty="0" smtClean="0"/>
              <a:t>값이 아니라도 아주 작은 값이라 무시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17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cos </a:t>
            </a:r>
            <a:r>
              <a:rPr lang="ko-KR" altLang="en-US" dirty="0" smtClean="0"/>
              <a:t>함수의 덧셈</a:t>
            </a:r>
            <a:r>
              <a:rPr lang="en-US" altLang="ko-KR" dirty="0" smtClean="0"/>
              <a:t>/</a:t>
            </a:r>
            <a:r>
              <a:rPr lang="ko-KR" altLang="en-US" dirty="0" smtClean="0"/>
              <a:t>뺄셈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19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cos</a:t>
            </a:r>
            <a:r>
              <a:rPr lang="ko-KR" altLang="en-US" dirty="0" smtClean="0"/>
              <a:t>함수 </a:t>
            </a:r>
            <a:r>
              <a:rPr lang="ko-KR" altLang="en-US" dirty="0"/>
              <a:t>덧</a:t>
            </a:r>
            <a:r>
              <a:rPr lang="ko-KR" altLang="en-US" dirty="0" smtClean="0"/>
              <a:t>셈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cos </a:t>
            </a:r>
            <a:r>
              <a:rPr lang="ko-KR" altLang="en-US" dirty="0" smtClean="0"/>
              <a:t>함수 </a:t>
            </a:r>
            <a:r>
              <a:rPr lang="ko-KR" altLang="en-US" dirty="0" err="1" smtClean="0"/>
              <a:t>두개의</a:t>
            </a:r>
            <a:r>
              <a:rPr lang="ko-KR" altLang="en-US" dirty="0" smtClean="0"/>
              <a:t> 각을 더할 경우 아래의 공식으로 계산</a:t>
            </a:r>
            <a:endParaRPr lang="en-US" altLang="ko-KR" dirty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225" y="3262313"/>
            <a:ext cx="32575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43" y="3933056"/>
            <a:ext cx="7591425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94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cos</a:t>
            </a:r>
            <a:r>
              <a:rPr lang="ko-KR" altLang="en-US" dirty="0" smtClean="0"/>
              <a:t>함수 뺄셈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cos </a:t>
            </a:r>
            <a:r>
              <a:rPr lang="ko-KR" altLang="en-US" dirty="0" smtClean="0"/>
              <a:t>함수 </a:t>
            </a:r>
            <a:r>
              <a:rPr lang="ko-KR" altLang="en-US" dirty="0" err="1" smtClean="0"/>
              <a:t>두개의</a:t>
            </a:r>
            <a:r>
              <a:rPr lang="ko-KR" altLang="en-US" dirty="0" smtClean="0"/>
              <a:t> 각을 뺄 경우 아래의 공식으로 계산</a:t>
            </a:r>
            <a:endParaRPr lang="en-US" altLang="ko-KR" dirty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175" y="3286125"/>
            <a:ext cx="32956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48" y="3789040"/>
            <a:ext cx="7610475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58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역수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08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역수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12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역수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52028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ko-KR" altLang="en-US" dirty="0"/>
              <a:t>어떤 수의 역수</a:t>
            </a:r>
            <a:r>
              <a:rPr lang="en-US" altLang="ko-KR" dirty="0"/>
              <a:t>(</a:t>
            </a:r>
            <a:r>
              <a:rPr lang="ko-KR" altLang="en-US" dirty="0"/>
              <a:t>逆數</a:t>
            </a:r>
            <a:r>
              <a:rPr lang="en-US" altLang="ko-KR" dirty="0"/>
              <a:t>, </a:t>
            </a:r>
            <a:r>
              <a:rPr lang="ko-KR" altLang="en-US" dirty="0"/>
              <a:t>영어</a:t>
            </a:r>
            <a:r>
              <a:rPr lang="en-US" altLang="ko-KR" dirty="0"/>
              <a:t>: reciprocal) </a:t>
            </a:r>
            <a:r>
              <a:rPr lang="ko-KR" altLang="en-US" dirty="0"/>
              <a:t>또는 곱셈 역원</a:t>
            </a:r>
            <a:r>
              <a:rPr lang="en-US" altLang="ko-KR" dirty="0"/>
              <a:t>(-</a:t>
            </a:r>
            <a:r>
              <a:rPr lang="ko-KR" altLang="en-US" dirty="0"/>
              <a:t>逆元</a:t>
            </a:r>
            <a:r>
              <a:rPr lang="en-US" altLang="ko-KR" dirty="0"/>
              <a:t>, </a:t>
            </a:r>
            <a:r>
              <a:rPr lang="ko-KR" altLang="en-US" dirty="0"/>
              <a:t>영어</a:t>
            </a:r>
            <a:r>
              <a:rPr lang="en-US" altLang="ko-KR" dirty="0"/>
              <a:t>: multiplicative inverse)</a:t>
            </a:r>
            <a:r>
              <a:rPr lang="ko-KR" altLang="en-US" dirty="0"/>
              <a:t>은 그 수와 곱해서 </a:t>
            </a:r>
            <a:r>
              <a:rPr lang="en-US" altLang="ko-KR" dirty="0"/>
              <a:t>1,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즉 </a:t>
            </a:r>
            <a:r>
              <a:rPr lang="ko-KR" altLang="en-US" dirty="0"/>
              <a:t>곱셈 </a:t>
            </a:r>
            <a:r>
              <a:rPr lang="ko-KR" altLang="en-US" dirty="0" err="1"/>
              <a:t>항등원이</a:t>
            </a:r>
            <a:r>
              <a:rPr lang="ko-KR" altLang="en-US" dirty="0"/>
              <a:t> 되는 수를 말한다</a:t>
            </a:r>
            <a:r>
              <a:rPr lang="en-US" altLang="ko-KR" dirty="0"/>
              <a:t>. x</a:t>
            </a:r>
            <a:r>
              <a:rPr lang="ko-KR" altLang="en-US" dirty="0"/>
              <a:t>의 역수는 </a:t>
            </a:r>
            <a:r>
              <a:rPr lang="ko-KR" altLang="en-US" dirty="0" smtClean="0"/>
              <a:t> </a:t>
            </a:r>
            <a:r>
              <a:rPr lang="en-US" altLang="ko-KR" dirty="0" smtClean="0"/>
              <a:t>1/x </a:t>
            </a:r>
            <a:endParaRPr lang="ko-KR" altLang="en-US" dirty="0"/>
          </a:p>
          <a:p>
            <a:pPr marL="0" indent="0">
              <a:buNone/>
            </a:pPr>
            <a:r>
              <a:rPr lang="ko-KR" altLang="en-US" dirty="0" smtClean="0"/>
              <a:t>또는 </a:t>
            </a:r>
            <a:r>
              <a:rPr lang="en-US" altLang="ko-KR" dirty="0"/>
              <a:t>x</a:t>
            </a:r>
            <a:r>
              <a:rPr lang="en-US" altLang="ko-KR" baseline="30000" dirty="0"/>
              <a:t> -1</a:t>
            </a:r>
            <a:r>
              <a:rPr lang="ko-KR" altLang="en-US" dirty="0"/>
              <a:t>로 표기한다</a:t>
            </a:r>
            <a:r>
              <a:rPr lang="en-US" altLang="ko-KR" dirty="0"/>
              <a:t>. </a:t>
            </a:r>
            <a:r>
              <a:rPr lang="ko-KR" altLang="en-US" dirty="0"/>
              <a:t>곱해서 </a:t>
            </a:r>
            <a:r>
              <a:rPr lang="en-US" altLang="ko-KR" dirty="0"/>
              <a:t>1</a:t>
            </a:r>
            <a:r>
              <a:rPr lang="ko-KR" altLang="en-US" dirty="0"/>
              <a:t>이 되는 두 수를 서로 </a:t>
            </a:r>
            <a:r>
              <a:rPr lang="ko-KR" altLang="en-US" dirty="0" smtClean="0"/>
              <a:t>역수</a:t>
            </a:r>
            <a:endParaRPr lang="en-US" altLang="ko-KR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005064"/>
            <a:ext cx="2790825" cy="2122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17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거듭제곱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41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역수 구하</a:t>
            </a:r>
            <a:r>
              <a:rPr lang="ko-KR" altLang="en-US" dirty="0"/>
              <a:t>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11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역수 구하기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Python</a:t>
            </a:r>
            <a:r>
              <a:rPr lang="ko-KR" altLang="en-US" dirty="0" smtClean="0"/>
              <a:t>에는 역수에 대한 함수가 없어 역수 공식에 따라 계산</a:t>
            </a:r>
            <a:endParaRPr lang="en-US" altLang="ko-KR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56992"/>
            <a:ext cx="2790825" cy="2122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356992"/>
            <a:ext cx="514350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47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삼각함수</a:t>
            </a:r>
            <a:r>
              <a:rPr lang="en-US" altLang="ko-KR" dirty="0" smtClean="0"/>
              <a:t>*</a:t>
            </a:r>
            <a:r>
              <a:rPr lang="ko-KR" altLang="en-US" dirty="0" smtClean="0"/>
              <a:t>역수 </a:t>
            </a:r>
            <a:r>
              <a:rPr lang="en-US" altLang="ko-KR" dirty="0" smtClean="0"/>
              <a:t>= 1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삼각함수 </a:t>
            </a:r>
            <a:r>
              <a:rPr lang="en-US" altLang="ko-KR" dirty="0" smtClean="0"/>
              <a:t>* </a:t>
            </a:r>
            <a:r>
              <a:rPr lang="ko-KR" altLang="en-US" dirty="0" smtClean="0"/>
              <a:t>역수 </a:t>
            </a:r>
            <a:r>
              <a:rPr lang="en-US" altLang="ko-KR" dirty="0" smtClean="0"/>
              <a:t>= 1</a:t>
            </a:r>
            <a:r>
              <a:rPr lang="ko-KR" altLang="en-US" dirty="0" smtClean="0"/>
              <a:t>인지 확인</a:t>
            </a:r>
            <a:endParaRPr lang="en-US" altLang="ko-KR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56992"/>
            <a:ext cx="2790825" cy="2122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689411"/>
            <a:ext cx="5153025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74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err="1" smtClean="0"/>
              <a:t>역삼각함수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68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역함수 사용하기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00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역함수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521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함수의 </a:t>
            </a:r>
            <a:r>
              <a:rPr lang="ko-KR" altLang="en-US" dirty="0" err="1" smtClean="0"/>
              <a:t>정의역과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치역을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바꾸서</a:t>
            </a:r>
            <a:r>
              <a:rPr lang="ko-KR" altLang="en-US" dirty="0" smtClean="0"/>
              <a:t> 함수를 만드는 것을 역함수라고 함</a:t>
            </a:r>
            <a:endParaRPr lang="en-US" altLang="ko-KR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140968"/>
            <a:ext cx="2181225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789040"/>
            <a:ext cx="3238500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93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삼각함수의 역함수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삼각함수의 역함수가 </a:t>
            </a:r>
            <a:r>
              <a:rPr lang="ko-KR" altLang="en-US" dirty="0" err="1" smtClean="0"/>
              <a:t>역삼각함수</a:t>
            </a:r>
            <a:endParaRPr lang="en-US" altLang="ko-KR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672817"/>
              </p:ext>
            </p:extLst>
          </p:nvPr>
        </p:nvGraphicFramePr>
        <p:xfrm>
          <a:off x="755576" y="2780928"/>
          <a:ext cx="7704855" cy="3498650"/>
        </p:xfrm>
        <a:graphic>
          <a:graphicData uri="http://schemas.openxmlformats.org/drawingml/2006/table">
            <a:tbl>
              <a:tblPr/>
              <a:tblGrid>
                <a:gridCol w="1152128"/>
                <a:gridCol w="2376264"/>
                <a:gridCol w="1094521"/>
                <a:gridCol w="1540971"/>
                <a:gridCol w="1540971"/>
              </a:tblGrid>
              <a:tr h="21412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이름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표기법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정의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>
                          <a:effectLst/>
                        </a:rPr>
                        <a:t>정의역</a:t>
                      </a:r>
                      <a:endParaRPr lang="ko-KR" altLang="en-US" sz="1400" b="1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>
                          <a:effectLst/>
                        </a:rPr>
                        <a:t>치역</a:t>
                      </a:r>
                      <a:endParaRPr lang="ko-KR" altLang="en-US" sz="1400" b="1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53576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effectLst/>
                        </a:rPr>
                        <a:t>아크사인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= </a:t>
                      </a:r>
                      <a:r>
                        <a:rPr lang="en-US" sz="1200" dirty="0" err="1">
                          <a:effectLst/>
                        </a:rPr>
                        <a:t>arcsin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ko-KR" altLang="en-US" sz="1200" dirty="0">
                          <a:effectLst/>
                        </a:rPr>
                        <a:t>또는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= sin</a:t>
                      </a:r>
                      <a:r>
                        <a:rPr lang="en-US" sz="1200" baseline="30000" dirty="0">
                          <a:effectLst/>
                        </a:rPr>
                        <a:t>-1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i="1" dirty="0">
                          <a:effectLst/>
                        </a:rPr>
                        <a:t>x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= sin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effectLst/>
                        </a:rPr>
                        <a:t>−</a:t>
                      </a:r>
                      <a:r>
                        <a:rPr lang="en-US" altLang="ko-KR" sz="1200" dirty="0">
                          <a:effectLst/>
                        </a:rPr>
                        <a:t>1</a:t>
                      </a:r>
                      <a:r>
                        <a:rPr lang="ko-KR" altLang="en-US" sz="1200" dirty="0">
                          <a:effectLst/>
                        </a:rPr>
                        <a:t>부터 </a:t>
                      </a:r>
                      <a:r>
                        <a:rPr lang="en-US" altLang="ko-KR" sz="1200" dirty="0">
                          <a:effectLst/>
                        </a:rPr>
                        <a:t>+1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200">
                          <a:effectLst/>
                        </a:rPr>
                        <a:t>−π/2 ≤ </a:t>
                      </a:r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≤ </a:t>
                      </a:r>
                      <a:r>
                        <a:rPr lang="el-GR" sz="1200">
                          <a:effectLst/>
                        </a:rPr>
                        <a:t>π/2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53576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effectLst/>
                        </a:rPr>
                        <a:t>아크코사인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= </a:t>
                      </a:r>
                      <a:r>
                        <a:rPr lang="en-US" sz="1200" dirty="0" err="1">
                          <a:effectLst/>
                        </a:rPr>
                        <a:t>arccos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ko-KR" altLang="en-US" sz="1200" dirty="0">
                          <a:effectLst/>
                        </a:rPr>
                        <a:t>또는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= cos</a:t>
                      </a:r>
                      <a:r>
                        <a:rPr lang="en-US" sz="1200" baseline="30000" dirty="0">
                          <a:effectLst/>
                        </a:rPr>
                        <a:t>-1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i="1" dirty="0">
                          <a:effectLst/>
                        </a:rPr>
                        <a:t>x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= cos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effectLst/>
                        </a:rPr>
                        <a:t>−</a:t>
                      </a:r>
                      <a:r>
                        <a:rPr lang="en-US" altLang="ko-KR" sz="1200" dirty="0">
                          <a:effectLst/>
                        </a:rPr>
                        <a:t>1</a:t>
                      </a:r>
                      <a:r>
                        <a:rPr lang="ko-KR" altLang="en-US" sz="1200" dirty="0">
                          <a:effectLst/>
                        </a:rPr>
                        <a:t>부터 </a:t>
                      </a:r>
                      <a:r>
                        <a:rPr lang="en-US" altLang="ko-KR" sz="1200" dirty="0">
                          <a:effectLst/>
                        </a:rPr>
                        <a:t>+1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0 ≤ </a:t>
                      </a:r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≤ </a:t>
                      </a:r>
                      <a:r>
                        <a:rPr lang="el-GR" sz="1200">
                          <a:effectLst/>
                        </a:rPr>
                        <a:t>π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53576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effectLst/>
                        </a:rPr>
                        <a:t>아크탄젠트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arctan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ko-KR" altLang="en-US" sz="1200">
                          <a:effectLst/>
                        </a:rPr>
                        <a:t>또는 </a:t>
                      </a:r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tan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endParaRPr lang="en-US" sz="120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= tan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effectLst/>
                        </a:rPr>
                        <a:t>모든 </a:t>
                      </a:r>
                      <a:r>
                        <a:rPr lang="ko-KR" altLang="en-US" sz="1200" u="none" strike="noStrike" dirty="0">
                          <a:solidFill>
                            <a:srgbClr val="0B0080"/>
                          </a:solidFill>
                          <a:effectLst/>
                          <a:hlinkClick r:id="rId2" tooltip="실수"/>
                        </a:rPr>
                        <a:t>실수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200">
                          <a:effectLst/>
                        </a:rPr>
                        <a:t>−π/2 &lt; </a:t>
                      </a:r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&lt; </a:t>
                      </a:r>
                      <a:r>
                        <a:rPr lang="el-GR" sz="1200">
                          <a:effectLst/>
                        </a:rPr>
                        <a:t>π/2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53576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effectLst/>
                        </a:rPr>
                        <a:t>아크코탄젠트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arccot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ko-KR" altLang="en-US" sz="1200">
                          <a:effectLst/>
                        </a:rPr>
                        <a:t>또는 </a:t>
                      </a:r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cot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endParaRPr lang="en-US" sz="120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= cot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effectLst/>
                        </a:rPr>
                        <a:t>모든 </a:t>
                      </a:r>
                      <a:r>
                        <a:rPr lang="ko-KR" altLang="en-US" sz="1200" u="none" strike="noStrike" dirty="0">
                          <a:solidFill>
                            <a:srgbClr val="0B0080"/>
                          </a:solidFill>
                          <a:effectLst/>
                          <a:hlinkClick r:id="rId2" tooltip="실수"/>
                        </a:rPr>
                        <a:t>실수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0 &lt;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&lt; </a:t>
                      </a:r>
                      <a:r>
                        <a:rPr lang="el-GR" sz="1200" dirty="0">
                          <a:effectLst/>
                        </a:rPr>
                        <a:t>π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53576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effectLst/>
                        </a:rPr>
                        <a:t>아크시컨트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arcsec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ko-KR" altLang="en-US" sz="1200">
                          <a:effectLst/>
                        </a:rPr>
                        <a:t>또는 </a:t>
                      </a:r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sec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endParaRPr lang="en-US" sz="120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= sec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>
                          <a:effectLst/>
                        </a:rPr>
                        <a:t>−∞부터 −</a:t>
                      </a:r>
                      <a:r>
                        <a:rPr lang="en-US" altLang="ko-KR" sz="1200">
                          <a:effectLst/>
                        </a:rPr>
                        <a:t>1</a:t>
                      </a:r>
                      <a:r>
                        <a:rPr lang="ko-KR" altLang="en-US" sz="1200">
                          <a:effectLst/>
                        </a:rPr>
                        <a:t>과 </a:t>
                      </a:r>
                      <a:r>
                        <a:rPr lang="en-US" altLang="ko-KR" sz="1200">
                          <a:effectLst/>
                        </a:rPr>
                        <a:t>1</a:t>
                      </a:r>
                      <a:r>
                        <a:rPr lang="ko-KR" altLang="en-US" sz="1200">
                          <a:effectLst/>
                        </a:rPr>
                        <a:t>부터 ∞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effectLst/>
                        </a:rPr>
                        <a:t>0 ≤ </a:t>
                      </a:r>
                      <a:r>
                        <a:rPr lang="es-ES" sz="1200" i="1" dirty="0">
                          <a:effectLst/>
                        </a:rPr>
                        <a:t>y</a:t>
                      </a:r>
                      <a:r>
                        <a:rPr lang="es-ES" sz="1200" dirty="0">
                          <a:effectLst/>
                        </a:rPr>
                        <a:t> &lt; π/2 or π/2 &lt; </a:t>
                      </a:r>
                      <a:r>
                        <a:rPr lang="es-ES" sz="1200" i="1" dirty="0">
                          <a:effectLst/>
                        </a:rPr>
                        <a:t>y</a:t>
                      </a:r>
                      <a:r>
                        <a:rPr lang="es-ES" sz="1200" dirty="0">
                          <a:effectLst/>
                        </a:rPr>
                        <a:t> ≤ π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53576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effectLst/>
                        </a:rPr>
                        <a:t>아크코시컨트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arccsc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ko-KR" altLang="en-US" sz="1200">
                          <a:effectLst/>
                        </a:rPr>
                        <a:t>또는 </a:t>
                      </a:r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csc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endParaRPr lang="en-US" sz="120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= </a:t>
                      </a:r>
                      <a:r>
                        <a:rPr lang="en-US" sz="1200" dirty="0" err="1">
                          <a:effectLst/>
                        </a:rPr>
                        <a:t>csc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>
                          <a:effectLst/>
                        </a:rPr>
                        <a:t>−∞부터 −</a:t>
                      </a:r>
                      <a:r>
                        <a:rPr lang="en-US" altLang="ko-KR" sz="1200">
                          <a:effectLst/>
                        </a:rPr>
                        <a:t>1</a:t>
                      </a:r>
                      <a:r>
                        <a:rPr lang="ko-KR" altLang="en-US" sz="1200">
                          <a:effectLst/>
                        </a:rPr>
                        <a:t>과 </a:t>
                      </a:r>
                      <a:r>
                        <a:rPr lang="en-US" altLang="ko-KR" sz="1200">
                          <a:effectLst/>
                        </a:rPr>
                        <a:t>1</a:t>
                      </a:r>
                      <a:r>
                        <a:rPr lang="ko-KR" altLang="en-US" sz="1200">
                          <a:effectLst/>
                        </a:rPr>
                        <a:t>부터 ∞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effectLst/>
                        </a:rPr>
                        <a:t>−π/2 ≤ </a:t>
                      </a:r>
                      <a:r>
                        <a:rPr lang="es-ES" sz="1200" i="1" dirty="0">
                          <a:effectLst/>
                        </a:rPr>
                        <a:t>y</a:t>
                      </a:r>
                      <a:r>
                        <a:rPr lang="es-ES" sz="1200" dirty="0">
                          <a:effectLst/>
                        </a:rPr>
                        <a:t> &lt; 0 or 0 &lt; </a:t>
                      </a:r>
                      <a:r>
                        <a:rPr lang="es-ES" sz="1200" i="1" dirty="0">
                          <a:effectLst/>
                        </a:rPr>
                        <a:t>y</a:t>
                      </a:r>
                      <a:r>
                        <a:rPr lang="es-ES" sz="1200" dirty="0">
                          <a:effectLst/>
                        </a:rPr>
                        <a:t> ≤ π/2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2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arcsine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8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arcsine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삼각함수의 역함수가 </a:t>
            </a:r>
            <a:r>
              <a:rPr lang="ko-KR" altLang="en-US" dirty="0" err="1" smtClean="0"/>
              <a:t>역삼각함수</a:t>
            </a:r>
            <a:endParaRPr lang="en-US" altLang="ko-KR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49103"/>
              </p:ext>
            </p:extLst>
          </p:nvPr>
        </p:nvGraphicFramePr>
        <p:xfrm>
          <a:off x="755576" y="2780928"/>
          <a:ext cx="7704855" cy="819840"/>
        </p:xfrm>
        <a:graphic>
          <a:graphicData uri="http://schemas.openxmlformats.org/drawingml/2006/table">
            <a:tbl>
              <a:tblPr/>
              <a:tblGrid>
                <a:gridCol w="1152128"/>
                <a:gridCol w="2376264"/>
                <a:gridCol w="1094521"/>
                <a:gridCol w="1540971"/>
                <a:gridCol w="1540971"/>
              </a:tblGrid>
              <a:tr h="21412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이름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표기법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정의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>
                          <a:effectLst/>
                        </a:rPr>
                        <a:t>정의역</a:t>
                      </a:r>
                      <a:endParaRPr lang="ko-KR" altLang="en-US" sz="1400" b="1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>
                          <a:effectLst/>
                        </a:rPr>
                        <a:t>치역</a:t>
                      </a:r>
                      <a:endParaRPr lang="ko-KR" altLang="en-US" sz="1400" b="1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53576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effectLst/>
                        </a:rPr>
                        <a:t>아크사인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= </a:t>
                      </a:r>
                      <a:r>
                        <a:rPr lang="en-US" sz="1200" dirty="0" err="1">
                          <a:effectLst/>
                        </a:rPr>
                        <a:t>arcsin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ko-KR" altLang="en-US" sz="1200" dirty="0">
                          <a:effectLst/>
                        </a:rPr>
                        <a:t>또는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= sin</a:t>
                      </a:r>
                      <a:r>
                        <a:rPr lang="en-US" sz="1200" baseline="30000" dirty="0">
                          <a:effectLst/>
                        </a:rPr>
                        <a:t>-1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i="1" dirty="0">
                          <a:effectLst/>
                        </a:rPr>
                        <a:t>x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= sin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effectLst/>
                        </a:rPr>
                        <a:t>−</a:t>
                      </a:r>
                      <a:r>
                        <a:rPr lang="en-US" altLang="ko-KR" sz="1200" dirty="0">
                          <a:effectLst/>
                        </a:rPr>
                        <a:t>1</a:t>
                      </a:r>
                      <a:r>
                        <a:rPr lang="ko-KR" altLang="en-US" sz="1200" dirty="0">
                          <a:effectLst/>
                        </a:rPr>
                        <a:t>부터 </a:t>
                      </a:r>
                      <a:r>
                        <a:rPr lang="en-US" altLang="ko-KR" sz="1200" dirty="0">
                          <a:effectLst/>
                        </a:rPr>
                        <a:t>+1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200" dirty="0">
                          <a:effectLst/>
                        </a:rPr>
                        <a:t>−π/2 ≤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≤ </a:t>
                      </a:r>
                      <a:r>
                        <a:rPr lang="el-GR" sz="1200" dirty="0">
                          <a:effectLst/>
                        </a:rPr>
                        <a:t>π/2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005064"/>
            <a:ext cx="3726532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4367013"/>
            <a:ext cx="3981450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1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arcsine : </a:t>
            </a:r>
            <a:r>
              <a:rPr lang="en-US" altLang="ko-KR" dirty="0" err="1" smtClean="0"/>
              <a:t>numpy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삼각함수의 역함수가 </a:t>
            </a:r>
            <a:r>
              <a:rPr lang="ko-KR" altLang="en-US" dirty="0" err="1" smtClean="0"/>
              <a:t>역삼각함수</a:t>
            </a:r>
            <a:endParaRPr lang="en-US" altLang="ko-KR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861048"/>
            <a:ext cx="26670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951339"/>
              </p:ext>
            </p:extLst>
          </p:nvPr>
        </p:nvGraphicFramePr>
        <p:xfrm>
          <a:off x="755576" y="2780928"/>
          <a:ext cx="7704855" cy="819840"/>
        </p:xfrm>
        <a:graphic>
          <a:graphicData uri="http://schemas.openxmlformats.org/drawingml/2006/table">
            <a:tbl>
              <a:tblPr/>
              <a:tblGrid>
                <a:gridCol w="1152128"/>
                <a:gridCol w="2376264"/>
                <a:gridCol w="1094521"/>
                <a:gridCol w="1540971"/>
                <a:gridCol w="1540971"/>
              </a:tblGrid>
              <a:tr h="21412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이름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표기법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정의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>
                          <a:effectLst/>
                        </a:rPr>
                        <a:t>정의역</a:t>
                      </a:r>
                      <a:endParaRPr lang="ko-KR" altLang="en-US" sz="1400" b="1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>
                          <a:effectLst/>
                        </a:rPr>
                        <a:t>치역</a:t>
                      </a:r>
                      <a:endParaRPr lang="ko-KR" altLang="en-US" sz="1400" b="1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53576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effectLst/>
                        </a:rPr>
                        <a:t>아크사인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= </a:t>
                      </a:r>
                      <a:r>
                        <a:rPr lang="en-US" sz="1200" dirty="0" err="1">
                          <a:effectLst/>
                        </a:rPr>
                        <a:t>arcsin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ko-KR" altLang="en-US" sz="1200" dirty="0">
                          <a:effectLst/>
                        </a:rPr>
                        <a:t>또는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= sin</a:t>
                      </a:r>
                      <a:r>
                        <a:rPr lang="en-US" sz="1200" baseline="30000" dirty="0">
                          <a:effectLst/>
                        </a:rPr>
                        <a:t>-1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i="1" dirty="0">
                          <a:effectLst/>
                        </a:rPr>
                        <a:t>x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= sin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effectLst/>
                        </a:rPr>
                        <a:t>−</a:t>
                      </a:r>
                      <a:r>
                        <a:rPr lang="en-US" altLang="ko-KR" sz="1200" dirty="0">
                          <a:effectLst/>
                        </a:rPr>
                        <a:t>1</a:t>
                      </a:r>
                      <a:r>
                        <a:rPr lang="ko-KR" altLang="en-US" sz="1200" dirty="0">
                          <a:effectLst/>
                        </a:rPr>
                        <a:t>부터 </a:t>
                      </a:r>
                      <a:r>
                        <a:rPr lang="en-US" altLang="ko-KR" sz="1200" dirty="0">
                          <a:effectLst/>
                        </a:rPr>
                        <a:t>+1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200" dirty="0">
                          <a:effectLst/>
                        </a:rPr>
                        <a:t>−π/2 ≤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≤ </a:t>
                      </a:r>
                      <a:r>
                        <a:rPr lang="el-GR" sz="1200" dirty="0">
                          <a:effectLst/>
                        </a:rPr>
                        <a:t>π/2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35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거듭제곱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160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거듭제곱은 이항 연산으로</a:t>
            </a:r>
            <a:r>
              <a:rPr lang="en-US" altLang="ko-KR" dirty="0"/>
              <a:t>, </a:t>
            </a:r>
            <a:r>
              <a:rPr lang="ko-KR" altLang="en-US" dirty="0"/>
              <a:t>하나의 수를 여러 번 곱하는 연산을 의미한다</a:t>
            </a:r>
            <a:r>
              <a:rPr lang="en-US" altLang="ko-KR" dirty="0"/>
              <a:t>. </a:t>
            </a:r>
            <a:r>
              <a:rPr lang="ko-KR" altLang="en-US" dirty="0"/>
              <a:t>기호로는 </a:t>
            </a:r>
            <a:r>
              <a:rPr lang="en-US" altLang="ko-KR" dirty="0" smtClean="0"/>
              <a:t>a</a:t>
            </a:r>
            <a:r>
              <a:rPr lang="en-US" altLang="ko-KR" baseline="30000" dirty="0" smtClean="0"/>
              <a:t>n </a:t>
            </a:r>
            <a:r>
              <a:rPr lang="ko-KR" altLang="en-US" dirty="0" smtClean="0"/>
              <a:t>으로 </a:t>
            </a:r>
            <a:r>
              <a:rPr lang="ko-KR" altLang="en-US" dirty="0"/>
              <a:t>표기하며</a:t>
            </a:r>
            <a:r>
              <a:rPr lang="en-US" altLang="ko-KR" dirty="0"/>
              <a:t>, </a:t>
            </a:r>
            <a:r>
              <a:rPr lang="ko-KR" altLang="en-US" dirty="0"/>
              <a:t>이때 </a:t>
            </a:r>
            <a:r>
              <a:rPr lang="en-US" altLang="ko-KR" dirty="0" smtClean="0"/>
              <a:t>a</a:t>
            </a:r>
            <a:r>
              <a:rPr lang="ko-KR" altLang="en-US" dirty="0"/>
              <a:t>를 밑</a:t>
            </a:r>
            <a:r>
              <a:rPr lang="en-US" altLang="ko-KR" dirty="0"/>
              <a:t>, </a:t>
            </a:r>
            <a:r>
              <a:rPr lang="en-US" altLang="ko-KR" dirty="0" smtClean="0"/>
              <a:t>n</a:t>
            </a:r>
            <a:r>
              <a:rPr lang="ko-KR" altLang="en-US" dirty="0"/>
              <a:t>을 지수라고 한다</a:t>
            </a:r>
            <a:r>
              <a:rPr lang="en-US" altLang="ko-KR" dirty="0"/>
              <a:t>.</a:t>
            </a:r>
            <a:endParaRPr lang="en-US" altLang="ko-KR" dirty="0"/>
          </a:p>
        </p:txBody>
      </p:sp>
      <p:pic>
        <p:nvPicPr>
          <p:cNvPr id="179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221088"/>
            <a:ext cx="158417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3" y="3809730"/>
            <a:ext cx="5616624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38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arcsine : </a:t>
            </a:r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그래프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삼각함수의 역함수가 </a:t>
            </a:r>
            <a:r>
              <a:rPr lang="ko-KR" altLang="en-US" dirty="0" err="1" smtClean="0"/>
              <a:t>역삼각함수</a:t>
            </a:r>
            <a:endParaRPr lang="en-US" altLang="ko-KR" dirty="0"/>
          </a:p>
        </p:txBody>
      </p:sp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348880"/>
            <a:ext cx="5267325" cy="4352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62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arccosine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18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arccosine : </a:t>
            </a:r>
            <a:r>
              <a:rPr lang="en-US" altLang="ko-KR" dirty="0" err="1" smtClean="0"/>
              <a:t>numpy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삼각함수의 역함수가 </a:t>
            </a:r>
            <a:r>
              <a:rPr lang="ko-KR" altLang="en-US" dirty="0" err="1" smtClean="0"/>
              <a:t>역삼각함수</a:t>
            </a:r>
            <a:endParaRPr lang="en-US" altLang="ko-KR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370847"/>
              </p:ext>
            </p:extLst>
          </p:nvPr>
        </p:nvGraphicFramePr>
        <p:xfrm>
          <a:off x="755576" y="2780928"/>
          <a:ext cx="7704855" cy="819840"/>
        </p:xfrm>
        <a:graphic>
          <a:graphicData uri="http://schemas.openxmlformats.org/drawingml/2006/table">
            <a:tbl>
              <a:tblPr/>
              <a:tblGrid>
                <a:gridCol w="1152128"/>
                <a:gridCol w="2376264"/>
                <a:gridCol w="1094521"/>
                <a:gridCol w="1540971"/>
                <a:gridCol w="1540971"/>
              </a:tblGrid>
              <a:tr h="21412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이름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표기법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정의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>
                          <a:effectLst/>
                        </a:rPr>
                        <a:t>정의역</a:t>
                      </a:r>
                      <a:endParaRPr lang="ko-KR" altLang="en-US" sz="1400" b="1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>
                          <a:effectLst/>
                        </a:rPr>
                        <a:t>치역</a:t>
                      </a:r>
                      <a:endParaRPr lang="ko-KR" altLang="en-US" sz="1400" b="1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53576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effectLst/>
                        </a:rPr>
                        <a:t>아크코사인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arccos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ko-KR" altLang="en-US" sz="1200">
                          <a:effectLst/>
                        </a:rPr>
                        <a:t>또는 </a:t>
                      </a:r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cos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endParaRPr lang="en-US" sz="120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= cos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effectLst/>
                        </a:rPr>
                        <a:t>−</a:t>
                      </a:r>
                      <a:r>
                        <a:rPr lang="en-US" altLang="ko-KR" sz="1200" dirty="0">
                          <a:effectLst/>
                        </a:rPr>
                        <a:t>1</a:t>
                      </a:r>
                      <a:r>
                        <a:rPr lang="ko-KR" altLang="en-US" sz="1200" dirty="0">
                          <a:effectLst/>
                        </a:rPr>
                        <a:t>부터 </a:t>
                      </a:r>
                      <a:r>
                        <a:rPr lang="en-US" altLang="ko-KR" sz="1200" dirty="0">
                          <a:effectLst/>
                        </a:rPr>
                        <a:t>+1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0 ≤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≤ </a:t>
                      </a:r>
                      <a:r>
                        <a:rPr lang="el-GR" sz="1200" dirty="0">
                          <a:effectLst/>
                        </a:rPr>
                        <a:t>π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933056"/>
            <a:ext cx="3024336" cy="2592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57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arccosine : </a:t>
            </a:r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그래프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삼각함수의 역함수가 </a:t>
            </a:r>
            <a:r>
              <a:rPr lang="ko-KR" altLang="en-US" dirty="0" err="1" smtClean="0"/>
              <a:t>역삼각함수</a:t>
            </a:r>
            <a:endParaRPr lang="en-US" altLang="ko-KR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636911"/>
            <a:ext cx="5105400" cy="4160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84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arctangent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68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삼각함수의 역함수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삼각함수의 역함수가 </a:t>
            </a:r>
            <a:r>
              <a:rPr lang="ko-KR" altLang="en-US" dirty="0" err="1" smtClean="0"/>
              <a:t>역삼각함수</a:t>
            </a:r>
            <a:endParaRPr lang="en-US" altLang="ko-KR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888474"/>
              </p:ext>
            </p:extLst>
          </p:nvPr>
        </p:nvGraphicFramePr>
        <p:xfrm>
          <a:off x="755576" y="2420888"/>
          <a:ext cx="7704855" cy="819840"/>
        </p:xfrm>
        <a:graphic>
          <a:graphicData uri="http://schemas.openxmlformats.org/drawingml/2006/table">
            <a:tbl>
              <a:tblPr/>
              <a:tblGrid>
                <a:gridCol w="1152128"/>
                <a:gridCol w="2376264"/>
                <a:gridCol w="1094521"/>
                <a:gridCol w="1540971"/>
                <a:gridCol w="1540971"/>
              </a:tblGrid>
              <a:tr h="21412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이름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표기법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정의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>
                          <a:effectLst/>
                        </a:rPr>
                        <a:t>정의역</a:t>
                      </a:r>
                      <a:endParaRPr lang="ko-KR" altLang="en-US" sz="1400" b="1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>
                          <a:effectLst/>
                        </a:rPr>
                        <a:t>치역</a:t>
                      </a:r>
                      <a:endParaRPr lang="ko-KR" altLang="en-US" sz="1400" b="1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53576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effectLst/>
                        </a:rPr>
                        <a:t>아크탄젠트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arctan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ko-KR" altLang="en-US" sz="1200">
                          <a:effectLst/>
                        </a:rPr>
                        <a:t>또는 </a:t>
                      </a:r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tan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endParaRPr lang="en-US" sz="120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= tan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effectLst/>
                        </a:rPr>
                        <a:t>모든 </a:t>
                      </a:r>
                      <a:r>
                        <a:rPr lang="ko-KR" altLang="en-US" sz="1200" u="none" strike="noStrike" dirty="0">
                          <a:solidFill>
                            <a:srgbClr val="0B0080"/>
                          </a:solidFill>
                          <a:effectLst/>
                          <a:hlinkClick r:id="rId2" tooltip="실수"/>
                        </a:rPr>
                        <a:t>실수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200" dirty="0">
                          <a:effectLst/>
                        </a:rPr>
                        <a:t>−π/2 &lt;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&lt; </a:t>
                      </a:r>
                      <a:r>
                        <a:rPr lang="el-GR" sz="1200" dirty="0">
                          <a:effectLst/>
                        </a:rPr>
                        <a:t>π/2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97" y="3429000"/>
            <a:ext cx="5219700" cy="3245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60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908720"/>
            <a:ext cx="7867600" cy="489654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9600" dirty="0" smtClean="0"/>
              <a:t>5</a:t>
            </a:r>
            <a:r>
              <a:rPr lang="en-US" altLang="ko-KR" sz="9600" dirty="0" smtClean="0"/>
              <a:t>.</a:t>
            </a:r>
            <a:r>
              <a:rPr lang="ko-KR" altLang="en-US" sz="9600" dirty="0" smtClean="0"/>
              <a:t>지수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9600" dirty="0" smtClean="0"/>
              <a:t>/</a:t>
            </a:r>
            <a:r>
              <a:rPr lang="ko-KR" altLang="en-US" sz="9600" dirty="0" smtClean="0"/>
              <a:t>로그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기초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75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지</a:t>
            </a:r>
            <a:r>
              <a:rPr lang="ko-KR" altLang="en-US" sz="6000" dirty="0"/>
              <a:t>수</a:t>
            </a:r>
            <a:r>
              <a:rPr lang="ko-KR" altLang="en-US" sz="6000" dirty="0" smtClean="0"/>
              <a:t>함수 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59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지수 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35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71600" y="3284984"/>
            <a:ext cx="6984776" cy="20882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지수 함수란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x</a:t>
            </a:r>
            <a:r>
              <a:rPr lang="ko-KR" altLang="en-US" dirty="0" smtClean="0"/>
              <a:t>에 대한 지수함수</a:t>
            </a:r>
            <a:r>
              <a:rPr lang="en-US" altLang="ko-KR" dirty="0" smtClean="0"/>
              <a:t>(exponential function).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a&gt;0 </a:t>
            </a:r>
            <a:r>
              <a:rPr lang="ko-KR" altLang="en-US" dirty="0" smtClean="0"/>
              <a:t>커야 실수 값으로 처리되며 </a:t>
            </a:r>
            <a:r>
              <a:rPr lang="en-US" altLang="ko-KR" dirty="0" smtClean="0"/>
              <a:t>a=1</a:t>
            </a:r>
            <a:r>
              <a:rPr lang="ko-KR" altLang="en-US" dirty="0" smtClean="0"/>
              <a:t>일</a:t>
            </a:r>
            <a:r>
              <a:rPr lang="en-US" altLang="ko-KR" dirty="0" smtClean="0"/>
              <a:t> </a:t>
            </a:r>
            <a:r>
              <a:rPr lang="ko-KR" altLang="en-US" dirty="0" smtClean="0"/>
              <a:t>경우 항상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 상수가 됨</a:t>
            </a:r>
            <a:endParaRPr lang="en-US" altLang="ko-KR" dirty="0" smtClean="0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365104"/>
            <a:ext cx="120015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349" y="3638939"/>
            <a:ext cx="10572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87624" y="3638939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임의의 실수 </a:t>
            </a:r>
            <a:r>
              <a:rPr lang="en-US" altLang="ko-KR" dirty="0" smtClean="0"/>
              <a:t>x</a:t>
            </a:r>
            <a:r>
              <a:rPr lang="ko-KR" altLang="en-US" dirty="0" smtClean="0"/>
              <a:t>에 대해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76056" y="3670041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20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거듭제곱의 지수 표현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160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거듭제곱은 지수가 음수이면 기존 거듭제곱이 역수가 되가 분수인 경우는 제곱근 표현이 됨</a:t>
            </a:r>
            <a:endParaRPr lang="en-US" altLang="ko-KR" dirty="0"/>
          </a:p>
        </p:txBody>
      </p:sp>
      <p:pic>
        <p:nvPicPr>
          <p:cNvPr id="181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733" y="4626875"/>
            <a:ext cx="1000125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703453"/>
            <a:ext cx="1152525" cy="638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03648" y="3933056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u="sng" dirty="0" smtClean="0"/>
              <a:t>지수가 음수인  경우</a:t>
            </a:r>
            <a:endParaRPr lang="ko-KR" altLang="en-US" b="1" u="sng" dirty="0"/>
          </a:p>
        </p:txBody>
      </p:sp>
      <p:sp>
        <p:nvSpPr>
          <p:cNvPr id="11" name="TextBox 10"/>
          <p:cNvSpPr txBox="1"/>
          <p:nvPr/>
        </p:nvSpPr>
        <p:spPr>
          <a:xfrm>
            <a:off x="4716016" y="3933056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u="sng" dirty="0" smtClean="0"/>
              <a:t>지수가  분수인  경우</a:t>
            </a:r>
            <a:endParaRPr lang="ko-KR" altLang="en-US" b="1" u="sng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70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71600" y="3284984"/>
            <a:ext cx="6984776" cy="20882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임의의 실수 </a:t>
            </a:r>
            <a:r>
              <a:rPr lang="en-US" altLang="ko-KR" dirty="0">
                <a:solidFill>
                  <a:schemeClr val="tx1"/>
                </a:solidFill>
              </a:rPr>
              <a:t>x</a:t>
            </a:r>
            <a:r>
              <a:rPr lang="ko-KR" altLang="en-US" dirty="0">
                <a:solidFill>
                  <a:schemeClr val="tx1"/>
                </a:solidFill>
              </a:rPr>
              <a:t>에 </a:t>
            </a:r>
            <a:r>
              <a:rPr lang="ko-KR" altLang="en-US" dirty="0" smtClean="0">
                <a:solidFill>
                  <a:schemeClr val="tx1"/>
                </a:solidFill>
              </a:rPr>
              <a:t>대해 </a:t>
            </a:r>
            <a:endParaRPr lang="ko-KR" altLang="en-US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sz="2800" dirty="0" smtClean="0">
                <a:solidFill>
                  <a:schemeClr val="tx1"/>
                </a:solidFill>
              </a:rPr>
              <a:t>y = e</a:t>
            </a:r>
            <a:r>
              <a:rPr lang="en-US" altLang="ko-KR" sz="2800" baseline="30000" dirty="0" smtClean="0">
                <a:solidFill>
                  <a:schemeClr val="tx1"/>
                </a:solidFill>
              </a:rPr>
              <a:t>x</a:t>
            </a:r>
          </a:p>
          <a:p>
            <a:pPr algn="ctr"/>
            <a:endParaRPr lang="en-US" altLang="ko-KR" sz="2800" baseline="30000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r>
              <a:rPr lang="ko-KR" altLang="en-US" dirty="0">
                <a:solidFill>
                  <a:schemeClr val="tx1"/>
                </a:solidFill>
              </a:rPr>
              <a:t>의 지수는 </a:t>
            </a:r>
            <a:r>
              <a:rPr lang="en-US" altLang="ko-KR" dirty="0">
                <a:solidFill>
                  <a:schemeClr val="tx1"/>
                </a:solidFill>
              </a:rPr>
              <a:t>e</a:t>
            </a:r>
            <a:r>
              <a:rPr lang="en-US" altLang="ko-KR" baseline="30000" dirty="0">
                <a:solidFill>
                  <a:schemeClr val="tx1"/>
                </a:solidFill>
              </a:rPr>
              <a:t>5</a:t>
            </a:r>
            <a:r>
              <a:rPr lang="ko-KR" altLang="en-US" dirty="0">
                <a:solidFill>
                  <a:schemeClr val="tx1"/>
                </a:solidFill>
              </a:rPr>
              <a:t>이고 약 </a:t>
            </a:r>
            <a:r>
              <a:rPr lang="en-US" altLang="ko-KR" dirty="0">
                <a:solidFill>
                  <a:schemeClr val="tx1"/>
                </a:solidFill>
              </a:rPr>
              <a:t>148.413</a:t>
            </a:r>
            <a:r>
              <a:rPr lang="ko-KR" altLang="en-US" dirty="0">
                <a:solidFill>
                  <a:schemeClr val="tx1"/>
                </a:solidFill>
              </a:rPr>
              <a:t>과 같습니다  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자연지수함</a:t>
            </a:r>
            <a:r>
              <a:rPr lang="ko-KR" altLang="en-US" dirty="0"/>
              <a:t>수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e</a:t>
            </a:r>
            <a:r>
              <a:rPr lang="en-US" altLang="ko-KR" baseline="30000" dirty="0" smtClean="0"/>
              <a:t>x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e</a:t>
            </a:r>
            <a:r>
              <a:rPr lang="ko-KR" altLang="en-US" dirty="0"/>
              <a:t>는 약 </a:t>
            </a:r>
            <a:r>
              <a:rPr lang="en-US" altLang="ko-KR" dirty="0"/>
              <a:t>2.71828</a:t>
            </a:r>
            <a:r>
              <a:rPr lang="ko-KR" altLang="en-US" dirty="0"/>
              <a:t>인 자연 로그의 밑이고</a:t>
            </a:r>
            <a:r>
              <a:rPr lang="en-US" altLang="ko-KR" dirty="0"/>
              <a:t>, x</a:t>
            </a:r>
            <a:r>
              <a:rPr lang="ko-KR" altLang="en-US" dirty="0"/>
              <a:t>는 입력하는 </a:t>
            </a:r>
            <a:r>
              <a:rPr lang="ko-KR" altLang="en-US" dirty="0" smtClean="0"/>
              <a:t>값으로 구성된 함수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67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지수함수 그래프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지수함수는 </a:t>
            </a:r>
            <a:r>
              <a:rPr lang="en-US" altLang="ko-KR" dirty="0" smtClean="0"/>
              <a:t>a&gt;0 </a:t>
            </a:r>
            <a:r>
              <a:rPr lang="ko-KR" altLang="en-US" dirty="0" smtClean="0"/>
              <a:t>크면 </a:t>
            </a:r>
            <a:r>
              <a:rPr lang="ko-KR" altLang="en-US" dirty="0" err="1" smtClean="0"/>
              <a:t>우상향</a:t>
            </a:r>
            <a:r>
              <a:rPr lang="ko-KR" altLang="en-US" dirty="0" smtClean="0"/>
              <a:t> 그래프 </a:t>
            </a:r>
            <a:r>
              <a:rPr lang="en-US" altLang="ko-KR" dirty="0" smtClean="0"/>
              <a:t>0&lt;a&lt;1 </a:t>
            </a:r>
            <a:r>
              <a:rPr lang="ko-KR" altLang="en-US" dirty="0" smtClean="0"/>
              <a:t>이면 </a:t>
            </a:r>
            <a:r>
              <a:rPr lang="ko-KR" altLang="en-US" dirty="0" err="1" smtClean="0"/>
              <a:t>우하향</a:t>
            </a:r>
            <a:r>
              <a:rPr lang="ko-KR" altLang="en-US" dirty="0" smtClean="0"/>
              <a:t> 그래프가 됨</a:t>
            </a:r>
            <a:endParaRPr lang="en-US" altLang="ko-KR" dirty="0" smtClean="0"/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717032"/>
            <a:ext cx="4896544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64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지수 법칙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80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지수 </a:t>
            </a:r>
            <a:r>
              <a:rPr lang="ko-KR" altLang="en-US" dirty="0" smtClean="0"/>
              <a:t>법칙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동일한 상수의 곱일 경우 지수는 덧셈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동일한 상수의 제곱에 제곱은 지수끼리 곱셈 처리</a:t>
            </a:r>
            <a:endParaRPr lang="en-US" altLang="ko-KR" dirty="0" smtClean="0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679587"/>
            <a:ext cx="1666875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4423995" y="5341767"/>
            <a:ext cx="2066899" cy="714375"/>
            <a:chOff x="4593332" y="4489211"/>
            <a:chExt cx="2066899" cy="714375"/>
          </a:xfrm>
        </p:grpSpPr>
        <p:pic>
          <p:nvPicPr>
            <p:cNvPr id="10137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3332" y="4581128"/>
              <a:ext cx="266700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138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2080" y="4489211"/>
              <a:ext cx="466725" cy="714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932040" y="4725144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*</a:t>
              </a:r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44774" y="4680931"/>
              <a:ext cx="9154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=1</a:t>
              </a:r>
              <a:endParaRPr lang="ko-KR" altLang="en-US" dirty="0"/>
            </a:p>
          </p:txBody>
        </p:sp>
      </p:grpSp>
      <p:sp>
        <p:nvSpPr>
          <p:cNvPr id="7" name="오른쪽 화살표 6"/>
          <p:cNvSpPr/>
          <p:nvPr/>
        </p:nvSpPr>
        <p:spPr>
          <a:xfrm>
            <a:off x="3284924" y="545663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1815703" y="5902819"/>
            <a:ext cx="1274812" cy="442092"/>
            <a:chOff x="4496003" y="6020536"/>
            <a:chExt cx="1274812" cy="442092"/>
          </a:xfrm>
        </p:grpSpPr>
        <p:sp>
          <p:nvSpPr>
            <p:cNvPr id="8" name="TextBox 7"/>
            <p:cNvSpPr txBox="1"/>
            <p:nvPr/>
          </p:nvSpPr>
          <p:spPr>
            <a:xfrm>
              <a:off x="4762703" y="6093296"/>
              <a:ext cx="1008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역수</a:t>
              </a:r>
              <a:endParaRPr lang="ko-KR" altLang="en-US" dirty="0"/>
            </a:p>
          </p:txBody>
        </p:sp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6003" y="6020536"/>
              <a:ext cx="266700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63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지수 </a:t>
            </a:r>
            <a:r>
              <a:rPr lang="ko-KR" altLang="en-US" dirty="0" smtClean="0"/>
              <a:t>법칙</a:t>
            </a:r>
            <a:r>
              <a:rPr lang="en-US" altLang="ko-KR" dirty="0" smtClean="0"/>
              <a:t>: </a:t>
            </a:r>
            <a:r>
              <a:rPr lang="ko-KR" altLang="en-US" dirty="0" smtClean="0"/>
              <a:t>거듭제곱의 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동일한 밑에 대한 거듭제곱에 대한 곱셈은 지수간의 덧셈과 동일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444</a:t>
            </a:fld>
            <a:endParaRPr lang="ko-KR" altLang="en-US"/>
          </a:p>
        </p:txBody>
      </p:sp>
      <p:pic>
        <p:nvPicPr>
          <p:cNvPr id="266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074232"/>
            <a:ext cx="2924175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874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지수 </a:t>
            </a:r>
            <a:r>
              <a:rPr lang="ko-KR" altLang="en-US" dirty="0" smtClean="0"/>
              <a:t>법칙</a:t>
            </a:r>
            <a:r>
              <a:rPr lang="en-US" altLang="ko-KR" dirty="0" smtClean="0"/>
              <a:t>: </a:t>
            </a:r>
            <a:r>
              <a:rPr lang="ko-KR" altLang="en-US" dirty="0" smtClean="0"/>
              <a:t>거듭제곱의 거듭제곱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동일한 밑에 대한 거듭제곱의 거듭제곱은 지수간의 </a:t>
            </a:r>
            <a:r>
              <a:rPr lang="ko-KR" altLang="en-US" dirty="0" smtClean="0"/>
              <a:t>곱셈처리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445</a:t>
            </a:fld>
            <a:endParaRPr lang="ko-KR" altLang="en-US"/>
          </a:p>
        </p:txBody>
      </p:sp>
      <p:pic>
        <p:nvPicPr>
          <p:cNvPr id="267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029075"/>
            <a:ext cx="22574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145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지수 </a:t>
            </a:r>
            <a:r>
              <a:rPr lang="ko-KR" altLang="en-US" dirty="0" smtClean="0"/>
              <a:t>법칙 </a:t>
            </a:r>
            <a:r>
              <a:rPr lang="en-US" altLang="ko-KR" dirty="0" smtClean="0"/>
              <a:t>: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예시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66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지수 법칙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exp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자연로그에 대한 </a:t>
            </a:r>
            <a:r>
              <a:rPr lang="ko-KR" altLang="en-US" dirty="0" err="1" smtClean="0"/>
              <a:t>제곱승</a:t>
            </a:r>
            <a:r>
              <a:rPr lang="ko-KR" altLang="en-US" dirty="0" smtClean="0"/>
              <a:t> 계산</a:t>
            </a:r>
            <a:endParaRPr lang="en-US" altLang="ko-KR" dirty="0" smtClean="0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987914"/>
            <a:ext cx="3571875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830751"/>
            <a:ext cx="224790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780928"/>
            <a:ext cx="140970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95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지수 법칙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exp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그래프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/>
              <a:t>복리 이자</a:t>
            </a:r>
            <a:r>
              <a:rPr lang="en-US" altLang="ko-KR" dirty="0"/>
              <a:t>, </a:t>
            </a:r>
            <a:r>
              <a:rPr lang="ko-KR" altLang="en-US" dirty="0"/>
              <a:t>방사선 감소 또는 모집단 성장과 같이 일정한 지수 요인에 의해 증가 또는 감소하는 양을 모형화하는 데 자주 사용</a:t>
            </a:r>
            <a:endParaRPr lang="en-US" altLang="ko-KR" dirty="0" smtClean="0"/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68960"/>
            <a:ext cx="5343525" cy="3633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6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로</a:t>
            </a:r>
            <a:r>
              <a:rPr lang="ko-KR" altLang="en-US" sz="6000" dirty="0"/>
              <a:t>그</a:t>
            </a:r>
            <a:r>
              <a:rPr lang="ko-KR" altLang="en-US" sz="6000" dirty="0" smtClean="0"/>
              <a:t>함수 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94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거듭제곱의 성질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160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거듭제곱은 반복적인 곱하기와 나누기 처리를 하므로 아래의 성질을 준수</a:t>
            </a:r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1835696" y="3558141"/>
            <a:ext cx="5657462" cy="1983102"/>
            <a:chOff x="2123728" y="3558141"/>
            <a:chExt cx="5657462" cy="1983102"/>
          </a:xfrm>
        </p:grpSpPr>
        <p:pic>
          <p:nvPicPr>
            <p:cNvPr id="179205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2390" y="3558141"/>
              <a:ext cx="5638800" cy="140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9206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728" y="4941168"/>
              <a:ext cx="4495800" cy="600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직사각형 2"/>
            <p:cNvSpPr/>
            <p:nvPr/>
          </p:nvSpPr>
          <p:spPr>
            <a:xfrm>
              <a:off x="3131840" y="4869160"/>
              <a:ext cx="28803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31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로그함수란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94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로그함수 정</a:t>
            </a:r>
            <a:r>
              <a:rPr lang="ko-KR" altLang="en-US" dirty="0"/>
              <a:t>의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어떤 수를 나타내기 위해 고정된 밑을 몇 번 곱하여야 하는지를 나타내는 </a:t>
            </a:r>
            <a:r>
              <a:rPr lang="ko-KR" altLang="en-US" dirty="0" smtClean="0"/>
              <a:t>함수이면서 </a:t>
            </a:r>
            <a:endParaRPr lang="ko-KR" altLang="en-US" dirty="0"/>
          </a:p>
          <a:p>
            <a:pPr marL="0" indent="0">
              <a:buNone/>
            </a:pPr>
            <a:r>
              <a:rPr lang="ko-KR" altLang="en-US" dirty="0" smtClean="0"/>
              <a:t>지수함수의 역함수가 로그함수</a:t>
            </a:r>
            <a:endParaRPr lang="en-US" altLang="ko-KR" dirty="0" smtClean="0"/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573016"/>
            <a:ext cx="3888432" cy="2304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37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로그함수 규칙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밑과 진수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로그함수의 관계</a:t>
            </a:r>
            <a:endParaRPr lang="en-US" altLang="ko-KR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1619672" y="2852937"/>
            <a:ext cx="6192688" cy="3024335"/>
            <a:chOff x="4932040" y="3356993"/>
            <a:chExt cx="3384376" cy="2109369"/>
          </a:xfrm>
        </p:grpSpPr>
        <p:sp>
          <p:nvSpPr>
            <p:cNvPr id="3" name="직사각형 2"/>
            <p:cNvSpPr/>
            <p:nvPr/>
          </p:nvSpPr>
          <p:spPr>
            <a:xfrm>
              <a:off x="4932040" y="3356993"/>
              <a:ext cx="3384376" cy="210936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42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6390" y="4311231"/>
              <a:ext cx="2333625" cy="881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6390" y="3634417"/>
              <a:ext cx="1028700" cy="239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41" y="3284984"/>
            <a:ext cx="2160240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2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상용로그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밑</a:t>
            </a:r>
            <a:r>
              <a:rPr lang="en-US" altLang="ko-KR" dirty="0"/>
              <a:t>(Base)</a:t>
            </a:r>
            <a:r>
              <a:rPr lang="ko-KR" altLang="en-US" dirty="0"/>
              <a:t>이 </a:t>
            </a:r>
            <a:r>
              <a:rPr lang="en-US" altLang="ko-KR" dirty="0"/>
              <a:t>10 </a:t>
            </a:r>
            <a:r>
              <a:rPr lang="ko-KR" altLang="en-US" dirty="0"/>
              <a:t>인 로그를 상용로그</a:t>
            </a:r>
            <a:r>
              <a:rPr lang="en-US" altLang="ko-KR" dirty="0"/>
              <a:t>(</a:t>
            </a:r>
            <a:r>
              <a:rPr lang="ko-KR" altLang="en-US" dirty="0"/>
              <a:t>상용대수</a:t>
            </a:r>
            <a:r>
              <a:rPr lang="en-US" altLang="ko-KR" dirty="0"/>
              <a:t>: Common Logarithm)</a:t>
            </a:r>
            <a:r>
              <a:rPr lang="ko-KR" altLang="en-US" dirty="0" smtClean="0"/>
              <a:t>라고 함</a:t>
            </a:r>
            <a:endParaRPr lang="en-US" altLang="ko-KR" dirty="0" smtClean="0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501008"/>
            <a:ext cx="3114675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52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상용로그 </a:t>
            </a:r>
            <a:r>
              <a:rPr lang="en-US" altLang="ko-KR" dirty="0" smtClean="0"/>
              <a:t>: log10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밑</a:t>
            </a:r>
            <a:r>
              <a:rPr lang="en-US" altLang="ko-KR" dirty="0"/>
              <a:t>(Base)</a:t>
            </a:r>
            <a:r>
              <a:rPr lang="ko-KR" altLang="en-US" dirty="0"/>
              <a:t>이 </a:t>
            </a:r>
            <a:r>
              <a:rPr lang="en-US" altLang="ko-KR" dirty="0"/>
              <a:t>10 </a:t>
            </a:r>
            <a:r>
              <a:rPr lang="ko-KR" altLang="en-US" dirty="0"/>
              <a:t>인 로그를 상용로그</a:t>
            </a:r>
            <a:r>
              <a:rPr lang="en-US" altLang="ko-KR" dirty="0"/>
              <a:t>(</a:t>
            </a:r>
            <a:r>
              <a:rPr lang="ko-KR" altLang="en-US" dirty="0"/>
              <a:t>상용대수</a:t>
            </a:r>
            <a:r>
              <a:rPr lang="en-US" altLang="ko-KR" dirty="0"/>
              <a:t>: Common Logarithm)</a:t>
            </a:r>
            <a:r>
              <a:rPr lang="ko-KR" altLang="en-US" dirty="0" smtClean="0"/>
              <a:t>라고 함</a:t>
            </a:r>
            <a:endParaRPr lang="en-US" altLang="ko-KR" dirty="0" smtClean="0"/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717032"/>
            <a:ext cx="397192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7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자연로그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밑이 </a:t>
            </a:r>
            <a:r>
              <a:rPr lang="en-US" altLang="ko-KR" dirty="0"/>
              <a:t>e (</a:t>
            </a:r>
            <a:r>
              <a:rPr lang="ko-KR" altLang="en-US" dirty="0" err="1"/>
              <a:t>오일러</a:t>
            </a:r>
            <a:r>
              <a:rPr lang="ko-KR" altLang="en-US" dirty="0"/>
              <a:t> 상수</a:t>
            </a:r>
            <a:r>
              <a:rPr lang="en-US" altLang="ko-KR" dirty="0"/>
              <a:t>: </a:t>
            </a:r>
            <a:r>
              <a:rPr lang="ko-KR" altLang="en-US" dirty="0"/>
              <a:t>약 </a:t>
            </a:r>
            <a:r>
              <a:rPr lang="en-US" altLang="ko-KR" dirty="0"/>
              <a:t>2.718) </a:t>
            </a:r>
            <a:r>
              <a:rPr lang="ko-KR" altLang="en-US" dirty="0"/>
              <a:t>인 로그를 자연로그</a:t>
            </a:r>
            <a:r>
              <a:rPr lang="en-US" altLang="ko-KR" dirty="0"/>
              <a:t>(</a:t>
            </a:r>
            <a:r>
              <a:rPr lang="ko-KR" altLang="en-US" dirty="0"/>
              <a:t>자연대수</a:t>
            </a:r>
            <a:r>
              <a:rPr lang="en-US" altLang="ko-KR" dirty="0"/>
              <a:t>: Natural Logarithm)</a:t>
            </a:r>
            <a:endParaRPr lang="en-US" altLang="ko-KR" dirty="0" smtClean="0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555" y="4797152"/>
            <a:ext cx="23622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352" y="3342506"/>
            <a:ext cx="20574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339752" y="3284984"/>
            <a:ext cx="1376536" cy="7920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정의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339752" y="4797152"/>
            <a:ext cx="1376536" cy="7920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기초성질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61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자연로그 </a:t>
            </a:r>
            <a:r>
              <a:rPr lang="en-US" altLang="ko-KR" dirty="0" smtClean="0"/>
              <a:t>: log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밑이 </a:t>
            </a:r>
            <a:r>
              <a:rPr lang="en-US" altLang="ko-KR" dirty="0"/>
              <a:t>e (</a:t>
            </a:r>
            <a:r>
              <a:rPr lang="ko-KR" altLang="en-US" dirty="0" err="1"/>
              <a:t>오일러</a:t>
            </a:r>
            <a:r>
              <a:rPr lang="ko-KR" altLang="en-US" dirty="0"/>
              <a:t> 상수</a:t>
            </a:r>
            <a:r>
              <a:rPr lang="en-US" altLang="ko-KR" dirty="0"/>
              <a:t>: </a:t>
            </a:r>
            <a:r>
              <a:rPr lang="ko-KR" altLang="en-US" dirty="0"/>
              <a:t>약 </a:t>
            </a:r>
            <a:r>
              <a:rPr lang="en-US" altLang="ko-KR" dirty="0"/>
              <a:t>2.718) </a:t>
            </a:r>
            <a:r>
              <a:rPr lang="ko-KR" altLang="en-US" dirty="0"/>
              <a:t>인 로그를 자연로그</a:t>
            </a:r>
            <a:r>
              <a:rPr lang="en-US" altLang="ko-KR" dirty="0"/>
              <a:t>(</a:t>
            </a:r>
            <a:r>
              <a:rPr lang="ko-KR" altLang="en-US" dirty="0"/>
              <a:t>자연대수</a:t>
            </a:r>
            <a:r>
              <a:rPr lang="en-US" altLang="ko-KR" dirty="0"/>
              <a:t>: Natural Logarithm)</a:t>
            </a:r>
            <a:endParaRPr lang="en-US" altLang="ko-KR" dirty="0" smtClean="0"/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5" y="3284984"/>
            <a:ext cx="5734050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10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로그함수 성질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82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로그함수의 성질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로그의 진수가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 경우 는 </a:t>
            </a:r>
            <a:r>
              <a:rPr lang="en-US" altLang="ko-KR" dirty="0" smtClean="0"/>
              <a:t>0, </a:t>
            </a:r>
            <a:r>
              <a:rPr lang="ko-KR" altLang="en-US" dirty="0" smtClean="0"/>
              <a:t>로그의 진수와 밑이 같으면 </a:t>
            </a:r>
            <a:r>
              <a:rPr lang="en-US" altLang="ko-KR" dirty="0" smtClean="0"/>
              <a:t>1</a:t>
            </a:r>
          </a:p>
        </p:txBody>
      </p:sp>
      <p:pic>
        <p:nvPicPr>
          <p:cNvPr id="1075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442" y="3645024"/>
            <a:ext cx="33147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206" y="3573016"/>
            <a:ext cx="2886075" cy="490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320692"/>
            <a:ext cx="10081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454813" y="4869160"/>
            <a:ext cx="2861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양변에 밑을 </a:t>
            </a:r>
            <a:r>
              <a:rPr lang="en-US" altLang="ko-KR" dirty="0" smtClean="0"/>
              <a:t>a</a:t>
            </a:r>
            <a:r>
              <a:rPr lang="ko-KR" altLang="en-US" dirty="0" smtClean="0"/>
              <a:t>로 하는 </a:t>
            </a:r>
            <a:r>
              <a:rPr lang="en-US" altLang="ko-KR" dirty="0" smtClean="0"/>
              <a:t>log</a:t>
            </a:r>
            <a:r>
              <a:rPr lang="ko-KR" altLang="en-US" dirty="0" smtClean="0"/>
              <a:t>로 곱하면 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5486051" y="5854068"/>
            <a:ext cx="1666918" cy="417841"/>
            <a:chOff x="5430323" y="5072520"/>
            <a:chExt cx="1666918" cy="417841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0323" y="5072520"/>
              <a:ext cx="581025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216" y="5084162"/>
              <a:ext cx="581025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6156176" y="5182584"/>
              <a:ext cx="21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=</a:t>
              </a:r>
              <a:endParaRPr lang="ko-KR" altLang="en-US" sz="1400" dirty="0"/>
            </a:p>
          </p:txBody>
        </p:sp>
      </p:grpSp>
      <p:sp>
        <p:nvSpPr>
          <p:cNvPr id="6" name="아래쪽 화살표 5"/>
          <p:cNvSpPr/>
          <p:nvPr/>
        </p:nvSpPr>
        <p:spPr>
          <a:xfrm>
            <a:off x="6185612" y="5515491"/>
            <a:ext cx="484632" cy="350219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01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로그함수의 성질</a:t>
            </a:r>
            <a:r>
              <a:rPr lang="en-US" altLang="ko-KR" dirty="0" smtClean="0"/>
              <a:t>1 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Numpy.log10</a:t>
            </a:r>
            <a:r>
              <a:rPr lang="ko-KR" altLang="en-US" dirty="0" smtClean="0"/>
              <a:t>는 상용로그</a:t>
            </a:r>
            <a:r>
              <a:rPr lang="en-US" altLang="ko-KR" dirty="0" smtClean="0"/>
              <a:t>, numpy.log</a:t>
            </a:r>
            <a:r>
              <a:rPr lang="ko-KR" altLang="en-US" dirty="0" smtClean="0"/>
              <a:t>는 자연로그로 처리</a:t>
            </a:r>
            <a:endParaRPr lang="en-US" altLang="ko-KR" dirty="0" smtClean="0"/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429000"/>
            <a:ext cx="2638425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68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제곱</a:t>
            </a:r>
            <a:r>
              <a:rPr lang="ko-KR" altLang="en-US" dirty="0"/>
              <a:t>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60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로그함수의 성질 </a:t>
            </a:r>
            <a:r>
              <a:rPr lang="en-US" altLang="ko-KR" dirty="0" smtClean="0"/>
              <a:t>2 : </a:t>
            </a:r>
            <a:r>
              <a:rPr lang="ko-KR" altLang="en-US" dirty="0" smtClean="0"/>
              <a:t>지수의 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로그의 진수가 </a:t>
            </a:r>
            <a:r>
              <a:rPr lang="en-US" altLang="ko-KR" dirty="0" smtClean="0"/>
              <a:t>M*N</a:t>
            </a:r>
            <a:r>
              <a:rPr lang="ko-KR" altLang="en-US" dirty="0" smtClean="0"/>
              <a:t>일 경우 </a:t>
            </a:r>
            <a:r>
              <a:rPr lang="en-US" altLang="ko-KR" dirty="0" smtClean="0"/>
              <a:t>log</a:t>
            </a:r>
            <a:r>
              <a:rPr lang="ko-KR" altLang="en-US" dirty="0" smtClean="0"/>
              <a:t>의 덧셈으로 분리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627784" y="5460517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 log100 = log10+log10 = 2</a:t>
            </a:r>
            <a:endParaRPr lang="ko-KR" altLang="en-US" sz="1200" dirty="0"/>
          </a:p>
        </p:txBody>
      </p:sp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136707"/>
            <a:ext cx="33623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730920"/>
            <a:ext cx="207645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289" y="3243536"/>
            <a:ext cx="277177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63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로그함수의 성질 </a:t>
            </a:r>
            <a:r>
              <a:rPr lang="en-US" altLang="ko-KR" dirty="0" smtClean="0"/>
              <a:t>2: </a:t>
            </a:r>
            <a:r>
              <a:rPr lang="ko-KR" altLang="en-US" dirty="0" smtClean="0"/>
              <a:t>지수의 나누기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로그의 진수가 </a:t>
            </a:r>
            <a:r>
              <a:rPr lang="en-US" altLang="ko-KR" dirty="0" smtClean="0"/>
              <a:t>M/N</a:t>
            </a:r>
            <a:r>
              <a:rPr lang="ko-KR" altLang="en-US" dirty="0" smtClean="0"/>
              <a:t>일 경우 </a:t>
            </a:r>
            <a:r>
              <a:rPr lang="en-US" altLang="ko-KR" dirty="0" smtClean="0"/>
              <a:t>log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나누</a:t>
            </a:r>
            <a:r>
              <a:rPr lang="ko-KR" altLang="en-US" dirty="0" err="1"/>
              <a:t>기</a:t>
            </a:r>
            <a:r>
              <a:rPr lang="ko-KR" altLang="en-US" dirty="0" err="1" smtClean="0"/>
              <a:t>으로</a:t>
            </a:r>
            <a:r>
              <a:rPr lang="ko-KR" altLang="en-US" dirty="0" smtClean="0"/>
              <a:t> </a:t>
            </a:r>
            <a:r>
              <a:rPr lang="ko-KR" altLang="en-US" dirty="0" smtClean="0"/>
              <a:t>분리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2771800" y="5517232"/>
            <a:ext cx="4176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 log100/100= log100- log100 = 1</a:t>
            </a:r>
            <a:endParaRPr lang="ko-KR" altLang="en-US" sz="1200" dirty="0"/>
          </a:p>
        </p:txBody>
      </p:sp>
      <p:pic>
        <p:nvPicPr>
          <p:cNvPr id="142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048000"/>
            <a:ext cx="27241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688" y="4005064"/>
            <a:ext cx="3476625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3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653136"/>
            <a:ext cx="233362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310313" y="4329970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a</a:t>
            </a:r>
            <a:r>
              <a:rPr lang="en-US" altLang="ko-KR" baseline="30000" dirty="0" smtClean="0"/>
              <a:t>x</a:t>
            </a:r>
            <a:r>
              <a:rPr lang="en-US" altLang="ko-KR" dirty="0" smtClean="0"/>
              <a:t> =M,  a</a:t>
            </a:r>
            <a:r>
              <a:rPr lang="en-US" altLang="ko-KR" baseline="30000" dirty="0" smtClean="0"/>
              <a:t>y </a:t>
            </a:r>
            <a:r>
              <a:rPr lang="en-US" altLang="ko-KR" dirty="0" smtClean="0"/>
              <a:t>= N</a:t>
            </a:r>
            <a:r>
              <a:rPr lang="ko-KR" altLang="en-US" dirty="0" smtClean="0"/>
              <a:t>이면 </a:t>
            </a:r>
            <a:r>
              <a:rPr lang="en-US" altLang="ko-KR" baseline="30000" dirty="0" smtClean="0"/>
              <a:t> </a:t>
            </a:r>
            <a:endParaRPr lang="ko-KR" altLang="en-US" baseline="30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64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로그함수의 성질 </a:t>
            </a:r>
            <a:r>
              <a:rPr lang="en-US" altLang="ko-KR" dirty="0" smtClean="0"/>
              <a:t>2: </a:t>
            </a:r>
            <a:r>
              <a:rPr lang="ko-KR" altLang="en-US" dirty="0" smtClean="0"/>
              <a:t>상수 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로그의 진수가 </a:t>
            </a:r>
            <a:r>
              <a:rPr lang="en-US" altLang="ko-KR" dirty="0" smtClean="0"/>
              <a:t>M*N</a:t>
            </a:r>
            <a:r>
              <a:rPr lang="ko-KR" altLang="en-US" dirty="0" smtClean="0"/>
              <a:t>일 경우 </a:t>
            </a:r>
            <a:r>
              <a:rPr lang="en-US" altLang="ko-KR" dirty="0" smtClean="0"/>
              <a:t>log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상수배를</a:t>
            </a:r>
            <a:r>
              <a:rPr lang="ko-KR" altLang="en-US" dirty="0" smtClean="0"/>
              <a:t> 밖</a:t>
            </a:r>
            <a:r>
              <a:rPr lang="ko-KR" altLang="en-US" dirty="0" smtClean="0"/>
              <a:t>으로 </a:t>
            </a:r>
            <a:r>
              <a:rPr lang="ko-KR" altLang="en-US" dirty="0" smtClean="0"/>
              <a:t>분리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3059832" y="6032321"/>
            <a:ext cx="4176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 log10**2= 2 log10 = 2 </a:t>
            </a:r>
            <a:endParaRPr lang="ko-KR" altLang="en-US" sz="1200" dirty="0"/>
          </a:p>
        </p:txBody>
      </p:sp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675" y="3133725"/>
            <a:ext cx="215265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005064"/>
            <a:ext cx="15716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581" y="4577317"/>
            <a:ext cx="1485900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36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로그함수의 성질 </a:t>
            </a:r>
            <a:r>
              <a:rPr lang="en-US" altLang="ko-KR" dirty="0" smtClean="0"/>
              <a:t>2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Numpy.log10</a:t>
            </a:r>
            <a:r>
              <a:rPr lang="ko-KR" altLang="en-US" dirty="0" smtClean="0"/>
              <a:t>으로 사용로그를 처리</a:t>
            </a:r>
            <a:endParaRPr lang="en-US" altLang="ko-KR" dirty="0" smtClean="0"/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84984"/>
            <a:ext cx="3048000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88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 </a:t>
            </a:r>
            <a:r>
              <a:rPr lang="ko-KR" altLang="en-US" dirty="0" smtClean="0"/>
              <a:t>밑의 변환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로그에 대해 밑을 </a:t>
            </a:r>
            <a:r>
              <a:rPr lang="en-US" altLang="ko-KR" dirty="0" smtClean="0"/>
              <a:t>c</a:t>
            </a:r>
            <a:r>
              <a:rPr lang="ko-KR" altLang="en-US" dirty="0" smtClean="0"/>
              <a:t>로 하는 로그 함수로 변환이 가능</a:t>
            </a:r>
            <a:endParaRPr lang="en-US" altLang="ko-KR" dirty="0" smtClean="0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429000"/>
            <a:ext cx="32004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699792" y="4869160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log </a:t>
            </a:r>
            <a:r>
              <a:rPr lang="en-US" altLang="ko-KR" baseline="-25000" dirty="0" smtClean="0"/>
              <a:t>10</a:t>
            </a:r>
            <a:r>
              <a:rPr lang="en-US" altLang="ko-KR" dirty="0" smtClean="0"/>
              <a:t> 100  = log </a:t>
            </a:r>
            <a:r>
              <a:rPr lang="en-US" altLang="ko-KR" baseline="-25000" dirty="0" smtClean="0"/>
              <a:t>10</a:t>
            </a:r>
            <a:r>
              <a:rPr lang="en-US" altLang="ko-KR" dirty="0" smtClean="0"/>
              <a:t> 100 / </a:t>
            </a:r>
            <a:r>
              <a:rPr lang="en-US" altLang="ko-KR" dirty="0"/>
              <a:t>log </a:t>
            </a:r>
            <a:r>
              <a:rPr lang="en-US" altLang="ko-KR" baseline="-25000" dirty="0"/>
              <a:t>10</a:t>
            </a:r>
            <a:r>
              <a:rPr lang="en-US" altLang="ko-KR" dirty="0"/>
              <a:t> </a:t>
            </a:r>
            <a:r>
              <a:rPr lang="en-US" altLang="ko-KR" dirty="0" smtClean="0"/>
              <a:t>10</a:t>
            </a:r>
            <a:endParaRPr lang="en-US" altLang="ko-KR" dirty="0"/>
          </a:p>
          <a:p>
            <a:r>
              <a:rPr lang="en-US" altLang="ko-KR" dirty="0" smtClean="0"/>
              <a:t>                   = 2/1 = 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92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908720"/>
            <a:ext cx="7867600" cy="4896544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/>
              <a:t>6</a:t>
            </a:r>
            <a:r>
              <a:rPr lang="en-US" altLang="ko-KR" sz="9600" dirty="0" smtClean="0"/>
              <a:t>.</a:t>
            </a:r>
            <a:r>
              <a:rPr lang="ko-KR" altLang="en-US" sz="9600" dirty="0" smtClean="0"/>
              <a:t> 수열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기초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63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급수 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38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000" dirty="0"/>
              <a:t>급수</a:t>
            </a:r>
            <a:r>
              <a:rPr lang="en-US" altLang="ko-KR" sz="4000" dirty="0"/>
              <a:t>(</a:t>
            </a:r>
            <a:r>
              <a:rPr lang="ko-KR" altLang="en-US" sz="4000" dirty="0"/>
              <a:t>級數</a:t>
            </a:r>
            <a:r>
              <a:rPr lang="en-US" altLang="ko-KR" sz="4000" dirty="0"/>
              <a:t>,series, </a:t>
            </a:r>
            <a:r>
              <a:rPr lang="ko-KR" altLang="en-US" sz="4000" dirty="0"/>
              <a:t> ∑</a:t>
            </a:r>
            <a:r>
              <a:rPr lang="en-US" altLang="ko-KR" sz="4000" i="1" dirty="0"/>
              <a:t>a</a:t>
            </a:r>
            <a:r>
              <a:rPr lang="en-US" altLang="ko-KR" sz="4000" i="1" baseline="-25000" dirty="0"/>
              <a:t>n</a:t>
            </a:r>
            <a:r>
              <a:rPr lang="en-US" altLang="ko-KR" sz="4000" dirty="0" smtClean="0"/>
              <a:t>)</a:t>
            </a:r>
            <a:r>
              <a:rPr lang="en-US" altLang="ko-KR" sz="4000" dirty="0"/>
              <a:t> </a:t>
            </a:r>
            <a:endParaRPr lang="ko-KR" altLang="en-US" sz="4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74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급수</a:t>
            </a:r>
            <a:r>
              <a:rPr lang="en-US" altLang="ko-KR" dirty="0"/>
              <a:t>(</a:t>
            </a:r>
            <a:r>
              <a:rPr lang="ko-KR" altLang="en-US" dirty="0"/>
              <a:t>級數</a:t>
            </a:r>
            <a:r>
              <a:rPr lang="en-US" altLang="ko-KR" dirty="0" smtClean="0"/>
              <a:t>,series</a:t>
            </a:r>
            <a:r>
              <a:rPr lang="en-US" altLang="ko-KR" dirty="0"/>
              <a:t>, </a:t>
            </a:r>
            <a:r>
              <a:rPr lang="ko-KR" altLang="en-US" dirty="0"/>
              <a:t>∑</a:t>
            </a:r>
            <a:r>
              <a:rPr lang="en-US" altLang="ko-KR" i="1" dirty="0"/>
              <a:t>a</a:t>
            </a:r>
            <a:r>
              <a:rPr lang="en-US" altLang="ko-KR" i="1" baseline="-25000" dirty="0"/>
              <a:t>n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952328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 수학에서의 급수는 수열 </a:t>
            </a:r>
            <a:r>
              <a:rPr lang="en-US" altLang="ko-KR" dirty="0"/>
              <a:t>a_1, a_2, a_3, ... , </a:t>
            </a:r>
            <a:r>
              <a:rPr lang="en-US" altLang="ko-KR" dirty="0" err="1"/>
              <a:t>a_n</a:t>
            </a:r>
            <a:r>
              <a:rPr lang="en-US" altLang="ko-KR" i="1" dirty="0" err="1"/>
              <a:t>a</a:t>
            </a:r>
            <a:r>
              <a:rPr lang="ko-KR" altLang="en-US" dirty="0"/>
              <a:t>​</a:t>
            </a:r>
            <a:r>
              <a:rPr lang="en-US" altLang="ko-KR" dirty="0"/>
              <a:t>1​​,</a:t>
            </a:r>
            <a:r>
              <a:rPr lang="en-US" altLang="ko-KR" i="1" dirty="0"/>
              <a:t>a</a:t>
            </a:r>
            <a:r>
              <a:rPr lang="ko-KR" altLang="en-US" dirty="0"/>
              <a:t>​</a:t>
            </a:r>
            <a:r>
              <a:rPr lang="en-US" altLang="ko-KR" dirty="0"/>
              <a:t>2​​,</a:t>
            </a:r>
            <a:r>
              <a:rPr lang="en-US" altLang="ko-KR" i="1" dirty="0"/>
              <a:t>a</a:t>
            </a:r>
            <a:r>
              <a:rPr lang="ko-KR" altLang="en-US" dirty="0"/>
              <a:t>​</a:t>
            </a:r>
            <a:r>
              <a:rPr lang="en-US" altLang="ko-KR" dirty="0"/>
              <a:t>3​​,...,</a:t>
            </a:r>
            <a:r>
              <a:rPr lang="en-US" altLang="ko-KR" i="1" dirty="0"/>
              <a:t>a</a:t>
            </a:r>
            <a:r>
              <a:rPr lang="ko-KR" altLang="en-US" dirty="0"/>
              <a:t>​</a:t>
            </a:r>
            <a:r>
              <a:rPr lang="en-US" altLang="ko-KR" i="1" dirty="0"/>
              <a:t>n</a:t>
            </a:r>
            <a:r>
              <a:rPr lang="ko-KR" altLang="en-US" dirty="0"/>
              <a:t>​​까지 주어졌을 때 이것들을 다 더해 </a:t>
            </a:r>
            <a:r>
              <a:rPr lang="en-US" altLang="ko-KR" dirty="0"/>
              <a:t>a_1+a_2+a_3+...+</a:t>
            </a:r>
            <a:r>
              <a:rPr lang="en-US" altLang="ko-KR" dirty="0" err="1" smtClean="0"/>
              <a:t>a_n</a:t>
            </a:r>
            <a:r>
              <a:rPr lang="en-US" altLang="ko-KR" dirty="0" smtClean="0"/>
              <a:t>, </a:t>
            </a:r>
            <a:r>
              <a:rPr lang="en-US" altLang="ko-KR" i="1" dirty="0" smtClean="0"/>
              <a:t>a</a:t>
            </a:r>
            <a:r>
              <a:rPr lang="ko-KR" altLang="en-US" dirty="0"/>
              <a:t>​</a:t>
            </a:r>
            <a:r>
              <a:rPr lang="en-US" altLang="ko-KR" dirty="0"/>
              <a:t>1​​+</a:t>
            </a:r>
            <a:r>
              <a:rPr lang="en-US" altLang="ko-KR" i="1" dirty="0"/>
              <a:t>a</a:t>
            </a:r>
            <a:r>
              <a:rPr lang="ko-KR" altLang="en-US" dirty="0"/>
              <a:t>​</a:t>
            </a:r>
            <a:r>
              <a:rPr lang="en-US" altLang="ko-KR" dirty="0"/>
              <a:t>2​​+</a:t>
            </a:r>
            <a:r>
              <a:rPr lang="en-US" altLang="ko-KR" i="1" dirty="0"/>
              <a:t>a</a:t>
            </a:r>
            <a:r>
              <a:rPr lang="ko-KR" altLang="en-US" dirty="0"/>
              <a:t>​</a:t>
            </a:r>
            <a:r>
              <a:rPr lang="en-US" altLang="ko-KR" dirty="0"/>
              <a:t>3​​+...+</a:t>
            </a:r>
            <a:r>
              <a:rPr lang="en-US" altLang="ko-KR" i="1" dirty="0"/>
              <a:t>a</a:t>
            </a:r>
            <a:r>
              <a:rPr lang="ko-KR" altLang="en-US" dirty="0"/>
              <a:t>​</a:t>
            </a:r>
            <a:r>
              <a:rPr lang="en-US" altLang="ko-KR" i="1" dirty="0"/>
              <a:t>n</a:t>
            </a:r>
            <a:r>
              <a:rPr lang="ko-KR" altLang="en-US" dirty="0"/>
              <a:t>​​로 나타낸 것</a:t>
            </a:r>
            <a:r>
              <a:rPr lang="en-US" altLang="ko-KR" dirty="0"/>
              <a:t>, </a:t>
            </a:r>
            <a:r>
              <a:rPr lang="ko-KR" altLang="en-US" dirty="0"/>
              <a:t>즉 수열의 합을 의미한다</a:t>
            </a:r>
            <a:r>
              <a:rPr lang="en-US" altLang="ko-KR" dirty="0" smtClean="0"/>
              <a:t>.</a:t>
            </a:r>
            <a:r>
              <a:rPr lang="en-US" altLang="ko-KR" baseline="30000" dirty="0"/>
              <a:t> </a:t>
            </a:r>
            <a:endParaRPr lang="en-US" altLang="ko-KR" baseline="30000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급수의 </a:t>
            </a:r>
            <a:r>
              <a:rPr lang="ko-KR" altLang="en-US" dirty="0"/>
              <a:t>예는 등차수열</a:t>
            </a:r>
            <a:r>
              <a:rPr lang="en-US" altLang="ko-KR" dirty="0"/>
              <a:t>, </a:t>
            </a:r>
            <a:r>
              <a:rPr lang="ko-KR" altLang="en-US" dirty="0"/>
              <a:t>등비수열의 합</a:t>
            </a:r>
            <a:r>
              <a:rPr lang="en-US" altLang="ko-KR" dirty="0"/>
              <a:t>, </a:t>
            </a:r>
            <a:r>
              <a:rPr lang="ko-KR" altLang="en-US" dirty="0"/>
              <a:t>자연수의 거듭제곱의 합 등이 있다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99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급수의 표현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 </a:t>
            </a:r>
            <a:r>
              <a:rPr lang="el-GR" altLang="ko-KR" dirty="0" smtClean="0"/>
              <a:t>Σ</a:t>
            </a:r>
            <a:r>
              <a:rPr lang="en-US" altLang="ko-KR" dirty="0" smtClean="0"/>
              <a:t> </a:t>
            </a:r>
            <a:r>
              <a:rPr lang="ko-KR" altLang="en-US" dirty="0" smtClean="0"/>
              <a:t>는 일반항 식을 가지고 </a:t>
            </a:r>
            <a:r>
              <a:rPr lang="ko-KR" altLang="en-US" dirty="0" err="1" smtClean="0"/>
              <a:t>시작항과</a:t>
            </a:r>
            <a:r>
              <a:rPr lang="ko-KR" altLang="en-US" dirty="0" smtClean="0"/>
              <a:t> </a:t>
            </a:r>
            <a:r>
              <a:rPr lang="ko-KR" altLang="en-US" dirty="0" smtClean="0"/>
              <a:t>마지막 항까지의 </a:t>
            </a:r>
            <a:r>
              <a:rPr lang="ko-KR" altLang="en-US" dirty="0" smtClean="0"/>
              <a:t>합을 표시하는 수학식</a:t>
            </a:r>
            <a:endParaRPr lang="en-US" altLang="ko-KR" dirty="0" smtClean="0"/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068960"/>
            <a:ext cx="2600325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841" y="4653136"/>
            <a:ext cx="3219450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258703"/>
            <a:ext cx="4176464" cy="602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2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제곱근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160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x</a:t>
            </a:r>
            <a:r>
              <a:rPr lang="ko-KR" altLang="en-US" dirty="0" smtClean="0"/>
              <a:t>의 </a:t>
            </a:r>
            <a:r>
              <a:rPr lang="ko-KR" altLang="en-US" dirty="0"/>
              <a:t>제곱근</a:t>
            </a:r>
            <a:r>
              <a:rPr lang="en-US" altLang="ko-KR" dirty="0"/>
              <a:t>(</a:t>
            </a:r>
            <a:r>
              <a:rPr lang="ko-KR" altLang="en-US" dirty="0"/>
              <a:t>제곱根</a:t>
            </a:r>
            <a:r>
              <a:rPr lang="en-US" altLang="ko-KR" dirty="0"/>
              <a:t>)</a:t>
            </a:r>
            <a:r>
              <a:rPr lang="ko-KR" altLang="en-US" dirty="0"/>
              <a:t>은 제곱하여 </a:t>
            </a:r>
            <a:r>
              <a:rPr lang="en-US" altLang="ko-KR" dirty="0" smtClean="0"/>
              <a:t>x</a:t>
            </a:r>
            <a:r>
              <a:rPr lang="ko-KR" altLang="en-US" dirty="0" smtClean="0"/>
              <a:t>가 </a:t>
            </a:r>
            <a:r>
              <a:rPr lang="ko-KR" altLang="en-US" dirty="0"/>
              <a:t>되는 실수를 </a:t>
            </a:r>
            <a:r>
              <a:rPr lang="ko-KR" altLang="en-US" dirty="0" smtClean="0"/>
              <a:t>가리키며</a:t>
            </a:r>
            <a:r>
              <a:rPr lang="en-US" altLang="ko-KR" dirty="0" smtClean="0"/>
              <a:t>, </a:t>
            </a:r>
            <a:r>
              <a:rPr lang="ko-KR" altLang="en-US" dirty="0"/>
              <a:t>특히 이 가운데 양의 제곱근을 </a:t>
            </a:r>
            <a:r>
              <a:rPr lang="en-US" altLang="ko-KR" dirty="0" err="1" smtClean="0"/>
              <a:t>sqrt</a:t>
            </a:r>
            <a:r>
              <a:rPr lang="en-US" altLang="ko-KR" dirty="0" smtClean="0"/>
              <a:t>(x)</a:t>
            </a:r>
            <a:r>
              <a:rPr lang="ko-KR" altLang="en-US" dirty="0" smtClean="0"/>
              <a:t>라고 </a:t>
            </a:r>
            <a:r>
              <a:rPr lang="ko-KR" altLang="en-US" dirty="0"/>
              <a:t>표기하고 </a:t>
            </a:r>
            <a:r>
              <a:rPr lang="en-US" altLang="ko-KR" dirty="0"/>
              <a:t>"</a:t>
            </a:r>
            <a:r>
              <a:rPr lang="ko-KR" altLang="en-US" dirty="0"/>
              <a:t>제곱근 </a:t>
            </a:r>
            <a:r>
              <a:rPr lang="en-US" altLang="ko-KR" dirty="0" smtClean="0"/>
              <a:t>x"(</a:t>
            </a:r>
            <a:r>
              <a:rPr lang="ko-KR" altLang="en-US" dirty="0" smtClean="0"/>
              <a:t>루트 </a:t>
            </a:r>
            <a:r>
              <a:rPr lang="en-US" altLang="ko-KR" dirty="0" smtClean="0"/>
              <a:t>x)</a:t>
            </a:r>
            <a:r>
              <a:rPr lang="ko-KR" altLang="en-US" dirty="0" smtClean="0"/>
              <a:t>라고 </a:t>
            </a:r>
            <a:r>
              <a:rPr lang="ko-KR" altLang="en-US" dirty="0"/>
              <a:t>읽는다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751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748878"/>
            <a:ext cx="3162300" cy="23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51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594109"/>
            <a:ext cx="39814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57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급수의 </a:t>
            </a:r>
            <a:r>
              <a:rPr lang="ko-KR" altLang="en-US" dirty="0" smtClean="0"/>
              <a:t>표현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 </a:t>
            </a:r>
            <a:r>
              <a:rPr lang="ko-KR" altLang="en-US" dirty="0" smtClean="0"/>
              <a:t>급수는 연속된 숫자들이 합을 구하는 것에 대한 </a:t>
            </a:r>
            <a:r>
              <a:rPr lang="ko-KR" altLang="en-US" dirty="0" err="1" smtClean="0"/>
              <a:t>일반식과의</a:t>
            </a:r>
            <a:r>
              <a:rPr lang="ko-KR" altLang="en-US" dirty="0" smtClean="0"/>
              <a:t> </a:t>
            </a:r>
            <a:r>
              <a:rPr lang="ko-KR" altLang="en-US" dirty="0" smtClean="0"/>
              <a:t>비교</a:t>
            </a:r>
            <a:endParaRPr lang="en-US" altLang="ko-KR" dirty="0" smtClean="0"/>
          </a:p>
        </p:txBody>
      </p:sp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212976"/>
            <a:ext cx="4238625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57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000" dirty="0" smtClean="0"/>
              <a:t>급수</a:t>
            </a:r>
            <a:r>
              <a:rPr lang="ko-KR" altLang="en-US" sz="4000" dirty="0" smtClean="0"/>
              <a:t>의 성질</a:t>
            </a:r>
            <a:r>
              <a:rPr lang="en-US" altLang="ko-KR" sz="4000" dirty="0"/>
              <a:t> </a:t>
            </a:r>
            <a:endParaRPr lang="ko-KR" altLang="en-US" sz="4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11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급수의 </a:t>
            </a:r>
            <a:r>
              <a:rPr lang="ko-KR" altLang="en-US" dirty="0"/>
              <a:t>일반적인 성질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 </a:t>
            </a:r>
            <a:r>
              <a:rPr lang="ko-KR" altLang="en-US" dirty="0" smtClean="0"/>
              <a:t>급수간의 계산을 위해 필요한 산식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4716016" y="2999247"/>
            <a:ext cx="3024336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배분의 가능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오른쪽 중괄호 3"/>
          <p:cNvSpPr/>
          <p:nvPr/>
        </p:nvSpPr>
        <p:spPr>
          <a:xfrm>
            <a:off x="4355976" y="2794075"/>
            <a:ext cx="155448" cy="914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716016" y="5528084"/>
            <a:ext cx="3024336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상수는 </a:t>
            </a:r>
            <a:r>
              <a:rPr lang="en-US" altLang="ko-KR" dirty="0" smtClean="0">
                <a:solidFill>
                  <a:schemeClr val="tx1"/>
                </a:solidFill>
              </a:rPr>
              <a:t>n</a:t>
            </a:r>
            <a:r>
              <a:rPr lang="ko-KR" altLang="en-US" dirty="0" smtClean="0">
                <a:solidFill>
                  <a:schemeClr val="tx1"/>
                </a:solidFill>
              </a:rPr>
              <a:t>번 덧셈  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56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636912"/>
            <a:ext cx="261937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764" y="4149080"/>
            <a:ext cx="25812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6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716" y="5484170"/>
            <a:ext cx="24384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4684373" y="4230427"/>
            <a:ext cx="3024336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상수는 </a:t>
            </a:r>
            <a:r>
              <a:rPr lang="el-GR" altLang="ko-KR" dirty="0" smtClean="0">
                <a:solidFill>
                  <a:schemeClr val="tx1"/>
                </a:solidFill>
              </a:rPr>
              <a:t>Σ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밖으로 배출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566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806500"/>
            <a:ext cx="1877924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6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101" y="6237312"/>
            <a:ext cx="16668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80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급수의 </a:t>
            </a:r>
            <a:r>
              <a:rPr lang="ko-KR" altLang="en-US" dirty="0"/>
              <a:t>일반적인 성질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 </a:t>
            </a:r>
            <a:r>
              <a:rPr lang="ko-KR" altLang="en-US" dirty="0" smtClean="0"/>
              <a:t>급수 내에 곱과 나눗셈에 대해서는  </a:t>
            </a:r>
            <a:r>
              <a:rPr lang="el-GR" altLang="ko-KR" dirty="0" smtClean="0"/>
              <a:t>Σ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배분할 수 없음</a:t>
            </a:r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4302832" y="5085184"/>
            <a:ext cx="3024336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급수의 나눗셈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83968" y="3933056"/>
            <a:ext cx="3024336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급수의 곱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648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717032"/>
            <a:ext cx="2736304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77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유한급수 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무한급수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/>
              <a:t> 수열의 모든 항을 더한 것이다</a:t>
            </a:r>
            <a:r>
              <a:rPr lang="en-US" altLang="ko-KR" dirty="0"/>
              <a:t>. </a:t>
            </a:r>
            <a:r>
              <a:rPr lang="ko-KR" altLang="en-US" dirty="0"/>
              <a:t>항의 개수가 유한한 유한 급수</a:t>
            </a:r>
            <a:r>
              <a:rPr lang="en-US" altLang="ko-KR" dirty="0"/>
              <a:t>(</a:t>
            </a:r>
            <a:r>
              <a:rPr lang="ko-KR" altLang="en-US" dirty="0"/>
              <a:t>有限級數</a:t>
            </a:r>
            <a:r>
              <a:rPr lang="en-US" altLang="ko-KR" dirty="0"/>
              <a:t>, </a:t>
            </a:r>
            <a:r>
              <a:rPr lang="en-US" altLang="ko-KR" dirty="0" smtClean="0"/>
              <a:t>finite </a:t>
            </a:r>
            <a:r>
              <a:rPr lang="en-US" altLang="ko-KR" dirty="0"/>
              <a:t>series)</a:t>
            </a:r>
            <a:r>
              <a:rPr lang="ko-KR" altLang="en-US" dirty="0"/>
              <a:t>와 항의 개수가 무한한 무한 급수</a:t>
            </a:r>
            <a:r>
              <a:rPr lang="en-US" altLang="ko-KR" dirty="0"/>
              <a:t>(</a:t>
            </a:r>
            <a:r>
              <a:rPr lang="ko-KR" altLang="en-US" dirty="0"/>
              <a:t>無限級數</a:t>
            </a:r>
            <a:r>
              <a:rPr lang="en-US" altLang="ko-KR" dirty="0" smtClean="0"/>
              <a:t>,</a:t>
            </a:r>
            <a:r>
              <a:rPr lang="en-US" altLang="ko-KR" dirty="0"/>
              <a:t> infinite series)</a:t>
            </a:r>
            <a:r>
              <a:rPr lang="ko-KR" altLang="en-US" dirty="0"/>
              <a:t>로 </a:t>
            </a:r>
            <a:r>
              <a:rPr lang="ko-KR" altLang="en-US" dirty="0" smtClean="0"/>
              <a:t>분류됨</a:t>
            </a:r>
            <a:endParaRPr lang="en-US" altLang="ko-KR" dirty="0" smtClean="0"/>
          </a:p>
        </p:txBody>
      </p:sp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241" y="4945427"/>
            <a:ext cx="5219700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016426" y="3717032"/>
            <a:ext cx="2376264" cy="6888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유한 급수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有限級數</a:t>
            </a:r>
            <a:r>
              <a:rPr lang="en-US" altLang="ko-KR" sz="1400" dirty="0">
                <a:solidFill>
                  <a:schemeClr val="tx1"/>
                </a:solidFill>
              </a:rPr>
              <a:t>, finite series)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16426" y="5388830"/>
            <a:ext cx="2403445" cy="6888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무한 급수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無限級數</a:t>
            </a:r>
            <a:r>
              <a:rPr lang="en-US" altLang="ko-KR" sz="1400" dirty="0">
                <a:solidFill>
                  <a:schemeClr val="tx1"/>
                </a:solidFill>
              </a:rPr>
              <a:t>, infinite series)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284985"/>
            <a:ext cx="4896544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41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000" dirty="0" smtClean="0"/>
              <a:t>등차급수</a:t>
            </a:r>
            <a:r>
              <a:rPr lang="en-US" altLang="ko-KR" sz="4000" dirty="0"/>
              <a:t> </a:t>
            </a:r>
            <a:endParaRPr lang="ko-KR" altLang="en-US" sz="4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19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등차급수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 </a:t>
            </a:r>
            <a:r>
              <a:rPr lang="ko-KR" altLang="en-US" dirty="0" smtClean="0"/>
              <a:t> 등차급수</a:t>
            </a:r>
            <a:r>
              <a:rPr lang="en-US" altLang="ko-KR" dirty="0" smtClean="0"/>
              <a:t>[ </a:t>
            </a:r>
            <a:r>
              <a:rPr lang="en-US" altLang="ko-KR" dirty="0"/>
              <a:t>arithmetic series , </a:t>
            </a:r>
            <a:r>
              <a:rPr lang="ko-KR" altLang="en-US" dirty="0"/>
              <a:t>等差級數 </a:t>
            </a:r>
            <a:r>
              <a:rPr lang="en-US" altLang="ko-KR" dirty="0" smtClean="0"/>
              <a:t>]</a:t>
            </a:r>
          </a:p>
          <a:p>
            <a:pPr marL="0" indent="0">
              <a:buNone/>
            </a:pPr>
            <a:r>
              <a:rPr lang="ko-KR" altLang="en-US" dirty="0" smtClean="0"/>
              <a:t> 산술급수</a:t>
            </a:r>
            <a:r>
              <a:rPr lang="en-US" altLang="ko-KR" dirty="0"/>
              <a:t>(</a:t>
            </a:r>
            <a:r>
              <a:rPr lang="ko-KR" altLang="en-US" dirty="0"/>
              <a:t>算術級數</a:t>
            </a:r>
            <a:r>
              <a:rPr lang="en-US" altLang="ko-KR" dirty="0"/>
              <a:t>)</a:t>
            </a:r>
            <a:r>
              <a:rPr lang="ko-KR" altLang="en-US" dirty="0"/>
              <a:t>라고도 한다</a:t>
            </a:r>
            <a:r>
              <a:rPr lang="en-US" altLang="ko-KR" dirty="0"/>
              <a:t>. </a:t>
            </a:r>
            <a:r>
              <a:rPr lang="ko-KR" altLang="en-US" dirty="0"/>
              <a:t> 등차수열을 이루고 있는 것을 </a:t>
            </a:r>
            <a:r>
              <a:rPr lang="ko-KR" altLang="en-US" dirty="0" smtClean="0"/>
              <a:t>말 함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043608" y="3501008"/>
            <a:ext cx="6840760" cy="12241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급수 </a:t>
            </a:r>
            <a:r>
              <a:rPr lang="en-US" altLang="ko-KR" dirty="0">
                <a:solidFill>
                  <a:schemeClr val="tx1"/>
                </a:solidFill>
              </a:rPr>
              <a:t>a</a:t>
            </a:r>
            <a:r>
              <a:rPr lang="en-US" altLang="ko-KR" baseline="-25000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a</a:t>
            </a:r>
            <a:r>
              <a:rPr lang="en-US" altLang="ko-KR" baseline="-25000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a</a:t>
            </a:r>
            <a:r>
              <a:rPr lang="en-US" altLang="ko-KR" baseline="-25000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…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a</a:t>
            </a:r>
            <a:r>
              <a:rPr lang="en-US" altLang="ko-KR" baseline="-25000" dirty="0">
                <a:solidFill>
                  <a:schemeClr val="tx1"/>
                </a:solidFill>
              </a:rPr>
              <a:t>n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…</a:t>
            </a:r>
            <a:r>
              <a:rPr lang="ko-KR" altLang="en-US" dirty="0">
                <a:solidFill>
                  <a:schemeClr val="tx1"/>
                </a:solidFill>
              </a:rPr>
              <a:t>에서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</a:t>
            </a:r>
            <a:r>
              <a:rPr lang="en-US" altLang="ko-KR" baseline="-25000" dirty="0" smtClean="0">
                <a:solidFill>
                  <a:schemeClr val="tx1"/>
                </a:solidFill>
              </a:rPr>
              <a:t>n</a:t>
            </a:r>
            <a:r>
              <a:rPr lang="ko-KR" altLang="en-US" dirty="0">
                <a:solidFill>
                  <a:schemeClr val="tx1"/>
                </a:solidFill>
              </a:rPr>
              <a:t>＝</a:t>
            </a:r>
            <a:r>
              <a:rPr lang="en-US" altLang="ko-KR" dirty="0">
                <a:solidFill>
                  <a:schemeClr val="tx1"/>
                </a:solidFill>
              </a:rPr>
              <a:t>a</a:t>
            </a:r>
            <a:r>
              <a:rPr lang="en-US" altLang="ko-KR" baseline="-25000" dirty="0">
                <a:solidFill>
                  <a:schemeClr val="tx1"/>
                </a:solidFill>
              </a:rPr>
              <a:t>n-1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d(n</a:t>
            </a:r>
            <a:r>
              <a:rPr lang="ko-KR" altLang="en-US" dirty="0">
                <a:solidFill>
                  <a:schemeClr val="tx1"/>
                </a:solidFill>
              </a:rPr>
              <a:t>＝</a:t>
            </a:r>
            <a:r>
              <a:rPr lang="en-US" altLang="ko-KR" dirty="0">
                <a:solidFill>
                  <a:schemeClr val="tx1"/>
                </a:solidFill>
              </a:rPr>
              <a:t>2,3,…) </a:t>
            </a:r>
            <a:r>
              <a:rPr lang="ko-KR" altLang="en-US" dirty="0">
                <a:solidFill>
                  <a:schemeClr val="tx1"/>
                </a:solidFill>
              </a:rPr>
              <a:t>인 </a:t>
            </a:r>
            <a:r>
              <a:rPr lang="ko-KR" altLang="en-US" dirty="0" smtClean="0">
                <a:solidFill>
                  <a:schemeClr val="tx1"/>
                </a:solidFill>
              </a:rPr>
              <a:t>관계식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30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5073395"/>
            <a:ext cx="2476500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093171"/>
            <a:ext cx="16478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4216208" y="535353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95936" y="609329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급수로 표시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97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000" dirty="0" smtClean="0"/>
              <a:t>등비급수</a:t>
            </a:r>
            <a:r>
              <a:rPr lang="en-US" altLang="ko-KR" sz="4000" dirty="0"/>
              <a:t> </a:t>
            </a:r>
            <a:endParaRPr lang="ko-KR" altLang="en-US" sz="4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78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등비급수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 </a:t>
            </a:r>
            <a:r>
              <a:rPr lang="ko-KR" altLang="en-US" dirty="0" smtClean="0"/>
              <a:t> </a:t>
            </a:r>
            <a:r>
              <a:rPr lang="ko-KR" altLang="en-US" dirty="0"/>
              <a:t>기하급수</a:t>
            </a:r>
            <a:r>
              <a:rPr lang="en-US" altLang="ko-KR" dirty="0"/>
              <a:t>(</a:t>
            </a:r>
            <a:r>
              <a:rPr lang="ko-KR" altLang="en-US" dirty="0"/>
              <a:t>幾何級數</a:t>
            </a:r>
            <a:r>
              <a:rPr lang="en-US" altLang="ko-KR" dirty="0"/>
              <a:t>)</a:t>
            </a:r>
            <a:r>
              <a:rPr lang="ko-KR" altLang="en-US" dirty="0"/>
              <a:t>라고도 한다</a:t>
            </a:r>
            <a:r>
              <a:rPr lang="en-US" altLang="ko-KR" dirty="0"/>
              <a:t>. 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047563" y="2888940"/>
            <a:ext cx="6840760" cy="12241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급수 </a:t>
            </a:r>
            <a:r>
              <a:rPr lang="en-US" altLang="ko-KR" dirty="0">
                <a:solidFill>
                  <a:schemeClr val="tx1"/>
                </a:solidFill>
              </a:rPr>
              <a:t>a1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a2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a3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…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an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…</a:t>
            </a:r>
            <a:r>
              <a:rPr lang="ko-KR" altLang="en-US" dirty="0">
                <a:solidFill>
                  <a:schemeClr val="tx1"/>
                </a:solidFill>
              </a:rPr>
              <a:t>에 </a:t>
            </a:r>
            <a:r>
              <a:rPr lang="ko-KR" altLang="en-US" dirty="0" smtClean="0">
                <a:solidFill>
                  <a:schemeClr val="tx1"/>
                </a:solidFill>
              </a:rPr>
              <a:t>있어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an</a:t>
            </a:r>
            <a:r>
              <a:rPr lang="ko-KR" altLang="en-US" dirty="0">
                <a:solidFill>
                  <a:schemeClr val="tx1"/>
                </a:solidFill>
              </a:rPr>
              <a:t>＝</a:t>
            </a:r>
            <a:r>
              <a:rPr lang="en-US" altLang="ko-KR" dirty="0">
                <a:solidFill>
                  <a:schemeClr val="tx1"/>
                </a:solidFill>
              </a:rPr>
              <a:t>ar</a:t>
            </a:r>
            <a:r>
              <a:rPr lang="en-US" altLang="ko-KR" baseline="30000" dirty="0">
                <a:solidFill>
                  <a:schemeClr val="tx1"/>
                </a:solidFill>
              </a:rPr>
              <a:t>n-1</a:t>
            </a:r>
            <a:r>
              <a:rPr lang="en-US" altLang="ko-KR" dirty="0">
                <a:solidFill>
                  <a:schemeClr val="tx1"/>
                </a:solidFill>
              </a:rPr>
              <a:t> (n</a:t>
            </a:r>
            <a:r>
              <a:rPr lang="ko-KR" altLang="en-US" dirty="0">
                <a:solidFill>
                  <a:schemeClr val="tx1"/>
                </a:solidFill>
              </a:rPr>
              <a:t>＝</a:t>
            </a:r>
            <a:r>
              <a:rPr lang="en-US" altLang="ko-KR" dirty="0">
                <a:solidFill>
                  <a:schemeClr val="tx1"/>
                </a:solidFill>
              </a:rPr>
              <a:t>2,3,…)</a:t>
            </a:r>
            <a:r>
              <a:rPr lang="ko-KR" altLang="en-US" dirty="0">
                <a:solidFill>
                  <a:schemeClr val="tx1"/>
                </a:solidFill>
              </a:rPr>
              <a:t>인 관계식</a:t>
            </a:r>
          </a:p>
        </p:txBody>
      </p:sp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293096"/>
            <a:ext cx="24765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52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수열 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96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제곱근의 지수 표현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160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제곱근 </a:t>
            </a:r>
            <a:r>
              <a:rPr lang="en-US" altLang="ko-KR" dirty="0" smtClean="0"/>
              <a:t>x</a:t>
            </a:r>
            <a:r>
              <a:rPr lang="ko-KR" altLang="en-US" dirty="0" smtClean="0"/>
              <a:t>를 수치적인 표현으로는 지수 표현을 </a:t>
            </a:r>
            <a:r>
              <a:rPr lang="ko-KR" altLang="en-US" dirty="0" err="1" smtClean="0"/>
              <a:t>분수식으로</a:t>
            </a:r>
            <a:r>
              <a:rPr lang="ko-KR" altLang="en-US" dirty="0" smtClean="0"/>
              <a:t> 나타내면 됨 </a:t>
            </a:r>
            <a:r>
              <a:rPr lang="en-US" altLang="ko-KR" dirty="0" smtClean="0"/>
              <a:t>x</a:t>
            </a:r>
            <a:r>
              <a:rPr lang="en-US" altLang="ko-KR" baseline="30000" dirty="0" smtClean="0"/>
              <a:t>1/2</a:t>
            </a:r>
            <a:r>
              <a:rPr lang="ko-KR" altLang="en-US" dirty="0" smtClean="0"/>
              <a:t>로 표현 </a:t>
            </a:r>
            <a:endParaRPr lang="en-US" altLang="ko-KR" dirty="0"/>
          </a:p>
        </p:txBody>
      </p:sp>
      <p:pic>
        <p:nvPicPr>
          <p:cNvPr id="177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077072"/>
            <a:ext cx="297180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37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수열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86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수열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수에 대해 일렬로 구성하는 수열이 내부 구성 구조는 합과 곱으로 처리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760646" y="3112250"/>
            <a:ext cx="1800200" cy="12961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수열의 합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481</a:t>
            </a:fld>
            <a:endParaRPr lang="ko-KR" altLang="en-US"/>
          </a:p>
        </p:txBody>
      </p:sp>
      <p:pic>
        <p:nvPicPr>
          <p:cNvPr id="268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357364"/>
            <a:ext cx="2057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763688" y="4797152"/>
            <a:ext cx="1800200" cy="12961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수열의 곱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68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5102324"/>
            <a:ext cx="20859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27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dirty="0" smtClean="0"/>
              <a:t>등차수열</a:t>
            </a:r>
            <a:r>
              <a:rPr lang="en-US" altLang="ko-KR" b="1" dirty="0"/>
              <a:t>(Arithmetic Sequence</a:t>
            </a:r>
            <a:r>
              <a:rPr lang="en-US" altLang="ko-KR" b="1" dirty="0" smtClean="0"/>
              <a:t>)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91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등차수열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초기값을 가지고 동일한 값으로 숫자가 증가되는 수열 </a:t>
            </a:r>
            <a:endParaRPr lang="en-US" altLang="ko-KR" dirty="0" smtClean="0"/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789040"/>
            <a:ext cx="4286250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899592" y="4005064"/>
            <a:ext cx="1800200" cy="12961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일반항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16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공차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등차수열에서 연속하는 두 수의 차이를 공차</a:t>
            </a:r>
            <a:r>
              <a:rPr lang="en-US" altLang="ko-KR" dirty="0"/>
              <a:t>(</a:t>
            </a:r>
            <a:r>
              <a:rPr lang="ko-KR" altLang="en-US" dirty="0" smtClean="0"/>
              <a:t>公差</a:t>
            </a:r>
            <a:r>
              <a:rPr lang="en-US" altLang="ko-KR" dirty="0" smtClean="0"/>
              <a:t>. Common difference)</a:t>
            </a:r>
            <a:r>
              <a:rPr lang="ko-KR" altLang="en-US" dirty="0"/>
              <a:t>라고 한다</a:t>
            </a:r>
            <a:r>
              <a:rPr lang="en-US" altLang="ko-KR" dirty="0"/>
              <a:t>. </a:t>
            </a:r>
            <a:r>
              <a:rPr lang="ko-KR" altLang="en-US" dirty="0"/>
              <a:t>보통 </a:t>
            </a:r>
            <a:r>
              <a:rPr lang="en-US" altLang="ko-KR" dirty="0" smtClean="0"/>
              <a:t>d</a:t>
            </a:r>
            <a:r>
              <a:rPr lang="ko-KR" altLang="en-US" dirty="0" smtClean="0"/>
              <a:t>로 </a:t>
            </a:r>
            <a:r>
              <a:rPr lang="ko-KR" altLang="en-US" dirty="0"/>
              <a:t>표시한다</a:t>
            </a:r>
            <a:endParaRPr lang="en-US" altLang="ko-KR" dirty="0" smtClean="0"/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356992"/>
            <a:ext cx="5616624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021" y="4766692"/>
            <a:ext cx="4733925" cy="182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21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등차 수열의 합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12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등차 수열의 합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등차급수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등차급수</a:t>
            </a:r>
            <a:r>
              <a:rPr lang="en-US" altLang="ko-KR" dirty="0" smtClean="0"/>
              <a:t>(</a:t>
            </a:r>
            <a:r>
              <a:rPr lang="en-US" altLang="ko-KR" dirty="0"/>
              <a:t> arithmetic series)</a:t>
            </a:r>
            <a:r>
              <a:rPr lang="ko-KR" altLang="en-US" dirty="0"/>
              <a:t>는 등차수열의 합이다</a:t>
            </a:r>
            <a:r>
              <a:rPr lang="en-US" altLang="ko-KR" dirty="0"/>
              <a:t>. </a:t>
            </a:r>
            <a:r>
              <a:rPr lang="ko-KR" altLang="en-US" dirty="0"/>
              <a:t>초항부터 </a:t>
            </a:r>
            <a:r>
              <a:rPr lang="en-US" altLang="ko-KR" dirty="0"/>
              <a:t>n</a:t>
            </a:r>
            <a:r>
              <a:rPr lang="ko-KR" altLang="en-US" dirty="0"/>
              <a:t>번째 항까지의 </a:t>
            </a:r>
            <a:r>
              <a:rPr lang="ko-KR" altLang="en-US" dirty="0" smtClean="0"/>
              <a:t>합</a:t>
            </a:r>
            <a:r>
              <a:rPr lang="en-US" altLang="ko-KR" dirty="0" smtClean="0"/>
              <a:t>S</a:t>
            </a:r>
            <a:r>
              <a:rPr lang="en-US" altLang="ko-KR" baseline="-25000" dirty="0" smtClean="0"/>
              <a:t>n</a:t>
            </a:r>
            <a:r>
              <a:rPr lang="ko-KR" altLang="en-US" dirty="0" smtClean="0"/>
              <a:t>는 </a:t>
            </a:r>
            <a:r>
              <a:rPr lang="ko-KR" altLang="en-US" dirty="0"/>
              <a:t>다음과 같은 공식으로 나타난다</a:t>
            </a:r>
            <a:endParaRPr lang="en-US" altLang="ko-KR" dirty="0" smtClean="0"/>
          </a:p>
        </p:txBody>
      </p:sp>
      <p:pic>
        <p:nvPicPr>
          <p:cNvPr id="161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347" y="4005064"/>
            <a:ext cx="2857500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89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등차 수열의 합의 산식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하나의 등차수열과 이 등차수열을 역으로 변환해서 더하며 동일한 패턴이 값이 나오고 이를 다시 하나</a:t>
            </a:r>
            <a:r>
              <a:rPr lang="en-US" altLang="ko-KR" dirty="0" smtClean="0"/>
              <a:t>(2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나눔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만들면 합산 값이 됨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059024" y="3212976"/>
            <a:ext cx="2880320" cy="10247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등차수열을 역순으로 만들고 합산하면 동일한 결과를 가진 패턴이 나옴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3212976"/>
            <a:ext cx="4006032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1059024" y="4941168"/>
            <a:ext cx="2880320" cy="9492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패턴 찾을 것을 </a:t>
            </a:r>
            <a:r>
              <a:rPr lang="en-US" altLang="ko-KR" sz="1400" dirty="0" smtClean="0">
                <a:solidFill>
                  <a:schemeClr val="tx1"/>
                </a:solidFill>
              </a:rPr>
              <a:t>2</a:t>
            </a:r>
            <a:r>
              <a:rPr lang="ko-KR" altLang="en-US" sz="1400" dirty="0" smtClean="0">
                <a:solidFill>
                  <a:schemeClr val="tx1"/>
                </a:solidFill>
              </a:rPr>
              <a:t>로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나누면 수열의 합이 계산됨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269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5042659"/>
            <a:ext cx="147637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53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등차수열의 합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 smtClean="0"/>
              <a:t>첫번째항과</a:t>
            </a:r>
            <a:r>
              <a:rPr lang="ko-KR" altLang="en-US" dirty="0" smtClean="0"/>
              <a:t> 마지막 항을 알고 둘 사이의 개수를 알 경우 </a:t>
            </a:r>
            <a:endParaRPr lang="en-US" altLang="ko-KR" dirty="0" smtClean="0"/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876302"/>
            <a:ext cx="1584176" cy="992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7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068961"/>
            <a:ext cx="4176464" cy="807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7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281585"/>
            <a:ext cx="4191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45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등차수열의 합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 smtClean="0"/>
              <a:t>첫째항과</a:t>
            </a:r>
            <a:r>
              <a:rPr lang="ko-KR" altLang="en-US" dirty="0" smtClean="0"/>
              <a:t> 공차만 있을 경우 처리하는 방식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err="1" smtClean="0"/>
              <a:t>첫번째항</a:t>
            </a:r>
            <a:r>
              <a:rPr lang="en-US" altLang="ko-KR" dirty="0" smtClean="0"/>
              <a:t>(a), </a:t>
            </a:r>
            <a:r>
              <a:rPr lang="ko-KR" altLang="en-US" dirty="0" err="1" smtClean="0"/>
              <a:t>마지막항</a:t>
            </a:r>
            <a:r>
              <a:rPr lang="en-US" altLang="ko-KR" dirty="0" smtClean="0"/>
              <a:t>( a*(n-1)*d)</a:t>
            </a:r>
            <a:r>
              <a:rPr lang="ko-KR" altLang="en-US" dirty="0" smtClean="0"/>
              <a:t>을 더해서 총 개수만큼 곱하고 이를 </a:t>
            </a:r>
            <a:r>
              <a:rPr lang="en-US" altLang="ko-KR" dirty="0" smtClean="0"/>
              <a:t>2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나눈면</a:t>
            </a:r>
            <a:r>
              <a:rPr lang="ko-KR" altLang="en-US" dirty="0" smtClean="0"/>
              <a:t> 됨</a:t>
            </a:r>
            <a:endParaRPr lang="en-US" altLang="ko-KR" dirty="0" smtClean="0"/>
          </a:p>
        </p:txBody>
      </p:sp>
      <p:pic>
        <p:nvPicPr>
          <p:cNvPr id="1198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3" y="3447053"/>
            <a:ext cx="37433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077072"/>
            <a:ext cx="280987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16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160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일반적으로 실수 </a:t>
            </a:r>
            <a:r>
              <a:rPr lang="en-US" altLang="ko-KR" dirty="0"/>
              <a:t>x</a:t>
            </a:r>
            <a:r>
              <a:rPr lang="ko-KR" altLang="en-US" dirty="0"/>
              <a:t>에 대하여 값이 부호는 </a:t>
            </a:r>
            <a:r>
              <a:rPr lang="en-US" altLang="ko-KR" dirty="0"/>
              <a:t>+/-</a:t>
            </a:r>
            <a:r>
              <a:rPr lang="ko-KR" altLang="en-US" dirty="0"/>
              <a:t>를 가짐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제곱근의 부호 표현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87624" y="3789040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u="sng" dirty="0" smtClean="0"/>
              <a:t>제곱근의 </a:t>
            </a:r>
            <a:r>
              <a:rPr lang="ko-KR" altLang="en-US" b="1" u="sng" dirty="0"/>
              <a:t> </a:t>
            </a:r>
            <a:r>
              <a:rPr lang="ko-KR" altLang="en-US" b="1" u="sng" dirty="0" smtClean="0"/>
              <a:t>부호</a:t>
            </a:r>
            <a:endParaRPr lang="ko-KR" altLang="en-US" b="1" u="sng" dirty="0"/>
          </a:p>
        </p:txBody>
      </p:sp>
      <p:pic>
        <p:nvPicPr>
          <p:cNvPr id="17613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12" y="4509120"/>
            <a:ext cx="71437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628547"/>
            <a:ext cx="4464496" cy="2249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34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초기값이 중간부터 오는 경우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 </a:t>
            </a:r>
            <a:r>
              <a:rPr lang="ko-KR" altLang="en-US" dirty="0" smtClean="0"/>
              <a:t>초기값이 중간부터 올 경우 계산하는 급수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3851920" y="3717032"/>
            <a:ext cx="41764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초기값 </a:t>
            </a:r>
            <a:r>
              <a:rPr lang="en-US" altLang="ko-KR" dirty="0" smtClean="0"/>
              <a:t>a= 11 </a:t>
            </a:r>
            <a:r>
              <a:rPr lang="ko-KR" altLang="en-US" dirty="0" smtClean="0"/>
              <a:t>이고 공차 </a:t>
            </a:r>
            <a:r>
              <a:rPr lang="en-US" altLang="ko-KR" dirty="0" smtClean="0"/>
              <a:t>d = 1</a:t>
            </a:r>
            <a:r>
              <a:rPr lang="ko-KR" altLang="en-US" dirty="0" smtClean="0"/>
              <a:t>이면서 개수 </a:t>
            </a:r>
            <a:r>
              <a:rPr lang="en-US" altLang="ko-KR" dirty="0" smtClean="0"/>
              <a:t>n = 5 </a:t>
            </a:r>
            <a:r>
              <a:rPr lang="ko-KR" altLang="en-US" dirty="0" smtClean="0"/>
              <a:t>인 급수를 계산하기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11+ 12 + 13 + 14+ 15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 smtClean="0"/>
              <a:t>산식 </a:t>
            </a:r>
            <a:r>
              <a:rPr lang="en-US" altLang="ko-KR" dirty="0" smtClean="0"/>
              <a:t>= </a:t>
            </a:r>
            <a:r>
              <a:rPr lang="en-US" altLang="ko-KR" dirty="0" err="1" smtClean="0"/>
              <a:t>na</a:t>
            </a:r>
            <a:r>
              <a:rPr lang="en-US" altLang="ko-KR" dirty="0" smtClean="0"/>
              <a:t> + n/2(n-1)d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= 5*11 + 5/2(5-1) *1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= 55 + 10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= 65</a:t>
            </a:r>
            <a:endParaRPr lang="ko-KR" altLang="en-US" dirty="0"/>
          </a:p>
        </p:txBody>
      </p:sp>
      <p:pic>
        <p:nvPicPr>
          <p:cNvPr id="158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293096"/>
            <a:ext cx="136207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45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dirty="0" smtClean="0"/>
              <a:t>등비수열</a:t>
            </a:r>
            <a:r>
              <a:rPr lang="en-US" altLang="ko-KR" b="1" dirty="0" smtClean="0"/>
              <a:t>(</a:t>
            </a:r>
            <a:r>
              <a:rPr lang="en-US" altLang="ko-KR" b="1" dirty="0"/>
              <a:t>Geometric Sequence</a:t>
            </a:r>
            <a:r>
              <a:rPr lang="en-US" altLang="ko-KR" b="1" dirty="0" smtClean="0"/>
              <a:t>)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42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등비수열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초기값을 가지고 동일한 값으로 곱해서 얻어지는 수열 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259632" y="3827537"/>
            <a:ext cx="2088232" cy="12961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일반항</a:t>
            </a: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218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662" y="4763641"/>
            <a:ext cx="2232248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786" y="3284984"/>
            <a:ext cx="3810000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32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공비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등비수열에서 </a:t>
            </a:r>
            <a:r>
              <a:rPr lang="ko-KR" altLang="en-US" dirty="0"/>
              <a:t>연속하는 두 수의 차이를 </a:t>
            </a:r>
            <a:r>
              <a:rPr lang="ko-KR" altLang="en-US" dirty="0" smtClean="0"/>
              <a:t>공비</a:t>
            </a:r>
            <a:r>
              <a:rPr lang="en-US" altLang="ko-KR" dirty="0" smtClean="0"/>
              <a:t>( Common ratio)</a:t>
            </a:r>
            <a:r>
              <a:rPr lang="ko-KR" altLang="en-US" dirty="0"/>
              <a:t>라고 한다</a:t>
            </a:r>
            <a:r>
              <a:rPr lang="en-US" altLang="ko-KR" dirty="0"/>
              <a:t>. </a:t>
            </a:r>
            <a:r>
              <a:rPr lang="ko-KR" altLang="en-US" dirty="0"/>
              <a:t>보통 </a:t>
            </a:r>
            <a:r>
              <a:rPr lang="en-US" altLang="ko-KR" dirty="0"/>
              <a:t>r</a:t>
            </a:r>
            <a:r>
              <a:rPr lang="ko-KR" altLang="en-US" dirty="0" smtClean="0"/>
              <a:t>로 </a:t>
            </a:r>
            <a:r>
              <a:rPr lang="ko-KR" altLang="en-US" dirty="0"/>
              <a:t>표시한다</a:t>
            </a:r>
            <a:endParaRPr lang="en-US" altLang="ko-KR" dirty="0" smtClean="0"/>
          </a:p>
        </p:txBody>
      </p:sp>
      <p:pic>
        <p:nvPicPr>
          <p:cNvPr id="1228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433665"/>
            <a:ext cx="203835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430" y="4452938"/>
            <a:ext cx="5429250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49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등비 수열의 합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45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등비 수열의 합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등비급수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a</a:t>
            </a:r>
            <a:r>
              <a:rPr lang="en-US" altLang="ko-KR" baseline="-25000" dirty="0" smtClean="0"/>
              <a:t>1</a:t>
            </a:r>
            <a:r>
              <a:rPr lang="ko-KR" altLang="en-US" dirty="0" smtClean="0"/>
              <a:t>부터</a:t>
            </a:r>
            <a:r>
              <a:rPr lang="ko-KR" altLang="en-US" dirty="0"/>
              <a:t> </a:t>
            </a:r>
            <a:r>
              <a:rPr lang="en-US" altLang="ko-KR" dirty="0" smtClean="0"/>
              <a:t>a</a:t>
            </a:r>
            <a:r>
              <a:rPr lang="en-US" altLang="ko-KR" baseline="-25000" dirty="0" smtClean="0"/>
              <a:t>n</a:t>
            </a:r>
            <a:r>
              <a:rPr lang="ko-KR" altLang="en-US" dirty="0" smtClean="0"/>
              <a:t>까지 </a:t>
            </a:r>
            <a:r>
              <a:rPr lang="ko-KR" altLang="en-US" dirty="0"/>
              <a:t>더한 합인 </a:t>
            </a:r>
            <a:r>
              <a:rPr lang="ko-KR" altLang="en-US" b="1" dirty="0"/>
              <a:t>등비급수</a:t>
            </a:r>
            <a:r>
              <a:rPr lang="en-US" altLang="ko-KR" dirty="0" smtClean="0"/>
              <a:t>(</a:t>
            </a:r>
            <a:r>
              <a:rPr lang="en-US" altLang="ko-KR" dirty="0"/>
              <a:t> geometric series) </a:t>
            </a:r>
            <a:r>
              <a:rPr lang="ko-KR" altLang="en-US" dirty="0"/>
              <a:t>또는 </a:t>
            </a:r>
            <a:r>
              <a:rPr lang="ko-KR" altLang="en-US" b="1" dirty="0"/>
              <a:t>기하급수</a:t>
            </a:r>
            <a:r>
              <a:rPr lang="ko-KR" altLang="en-US" dirty="0"/>
              <a:t> </a:t>
            </a:r>
            <a:r>
              <a:rPr lang="en-US" altLang="ko-KR" dirty="0"/>
              <a:t> </a:t>
            </a:r>
            <a:r>
              <a:rPr lang="en-US" altLang="ko-KR" dirty="0" smtClean="0"/>
              <a:t>S</a:t>
            </a:r>
            <a:r>
              <a:rPr lang="en-US" altLang="ko-KR" baseline="-25000" dirty="0" smtClean="0"/>
              <a:t>n</a:t>
            </a:r>
            <a:r>
              <a:rPr lang="ko-KR" altLang="en-US" dirty="0" smtClean="0"/>
              <a:t>은 </a:t>
            </a:r>
            <a:r>
              <a:rPr lang="ko-KR" altLang="en-US" dirty="0"/>
              <a:t>다음과 같이 구할 수 있다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pic>
        <p:nvPicPr>
          <p:cNvPr id="162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717032"/>
            <a:ext cx="3733800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22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등비수열의 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 smtClean="0"/>
              <a:t>첫번째과</a:t>
            </a:r>
            <a:r>
              <a:rPr lang="ko-KR" altLang="en-US" dirty="0" smtClean="0"/>
              <a:t> 등비를 알 경우 계산이 가능 단 등비가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일 경우는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항에 개수만큼 곱하면 됨 </a:t>
            </a:r>
            <a:endParaRPr lang="en-US" altLang="ko-KR" dirty="0" smtClean="0"/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553" y="5122709"/>
            <a:ext cx="3168352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97" y="3645024"/>
            <a:ext cx="3829050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08104" y="3731660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동일한 값으로 처리를 위해 등비로 양변을 곱하고 빼면</a:t>
            </a:r>
            <a:endParaRPr lang="ko-KR" altLang="en-US" dirty="0"/>
          </a:p>
        </p:txBody>
      </p:sp>
      <p:pic>
        <p:nvPicPr>
          <p:cNvPr id="1249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464" y="4941020"/>
            <a:ext cx="16573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097" y="5572294"/>
            <a:ext cx="31337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20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등비수열의 합 예</a:t>
            </a:r>
            <a:r>
              <a:rPr lang="ko-KR" altLang="en-US" dirty="0"/>
              <a:t>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등비수열의 </a:t>
            </a:r>
            <a:r>
              <a:rPr lang="en-US" altLang="ko-KR" dirty="0" smtClean="0"/>
              <a:t>S</a:t>
            </a:r>
            <a:r>
              <a:rPr lang="en-US" altLang="ko-KR" baseline="-25000" dirty="0" smtClean="0"/>
              <a:t>n</a:t>
            </a:r>
            <a:r>
              <a:rPr lang="ko-KR" altLang="en-US" dirty="0" smtClean="0"/>
              <a:t>합은 </a:t>
            </a:r>
            <a:r>
              <a:rPr lang="en-US" altLang="ko-KR" dirty="0" smtClean="0"/>
              <a:t>a</a:t>
            </a:r>
            <a:r>
              <a:rPr lang="en-US" altLang="ko-KR" baseline="-25000" dirty="0" smtClean="0"/>
              <a:t>n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다음항</a:t>
            </a:r>
            <a:r>
              <a:rPr lang="en-US" altLang="ko-KR" dirty="0" smtClean="0"/>
              <a:t>) – a(</a:t>
            </a:r>
            <a:r>
              <a:rPr lang="ko-KR" altLang="en-US" dirty="0" smtClean="0"/>
              <a:t>초항</a:t>
            </a:r>
            <a:r>
              <a:rPr lang="en-US" altLang="ko-KR" dirty="0" smtClean="0"/>
              <a:t>)/(</a:t>
            </a:r>
            <a:r>
              <a:rPr lang="ko-KR" altLang="en-US" dirty="0" smtClean="0"/>
              <a:t>등비</a:t>
            </a:r>
            <a:r>
              <a:rPr lang="en-US" altLang="ko-KR" dirty="0" smtClean="0"/>
              <a:t>-1)</a:t>
            </a:r>
            <a:r>
              <a:rPr lang="ko-KR" altLang="en-US" dirty="0" smtClean="0"/>
              <a:t>로 처리</a:t>
            </a:r>
            <a:endParaRPr lang="en-US" altLang="ko-KR" dirty="0" smtClean="0"/>
          </a:p>
        </p:txBody>
      </p:sp>
      <p:pic>
        <p:nvPicPr>
          <p:cNvPr id="159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653136"/>
            <a:ext cx="2880320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92080" y="4919746"/>
            <a:ext cx="2808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</a:t>
            </a:r>
            <a:r>
              <a:rPr lang="en-US" altLang="ko-KR" baseline="-25000" dirty="0"/>
              <a:t>4</a:t>
            </a:r>
            <a:r>
              <a:rPr lang="en-US" altLang="ko-KR" dirty="0" smtClean="0"/>
              <a:t> = 2+4+8+16 = 30</a:t>
            </a:r>
          </a:p>
          <a:p>
            <a:r>
              <a:rPr lang="en-US" altLang="ko-KR" dirty="0" smtClean="0"/>
              <a:t>S</a:t>
            </a:r>
            <a:r>
              <a:rPr lang="en-US" altLang="ko-KR" baseline="-25000" dirty="0"/>
              <a:t>5</a:t>
            </a:r>
            <a:r>
              <a:rPr lang="ko-KR" altLang="en-US" baseline="-25000" dirty="0" smtClean="0"/>
              <a:t>는</a:t>
            </a:r>
            <a:endParaRPr lang="en-US" altLang="ko-KR" baseline="-25000" dirty="0" smtClean="0"/>
          </a:p>
          <a:p>
            <a:r>
              <a:rPr lang="en-US" altLang="ko-KR" dirty="0" smtClean="0"/>
              <a:t> </a:t>
            </a:r>
            <a:r>
              <a:rPr lang="ko-KR" altLang="en-US" dirty="0" err="1" smtClean="0"/>
              <a:t>다음항</a:t>
            </a:r>
            <a:r>
              <a:rPr lang="ko-KR" altLang="en-US" dirty="0" smtClean="0"/>
              <a:t> </a:t>
            </a:r>
            <a:r>
              <a:rPr lang="en-US" altLang="ko-KR" dirty="0" smtClean="0"/>
              <a:t>a</a:t>
            </a:r>
            <a:r>
              <a:rPr lang="en-US" altLang="ko-KR" baseline="-25000" dirty="0"/>
              <a:t>5</a:t>
            </a:r>
            <a:r>
              <a:rPr lang="en-US" altLang="ko-KR" dirty="0" smtClean="0"/>
              <a:t> =  32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S</a:t>
            </a:r>
            <a:r>
              <a:rPr lang="en-US" altLang="ko-KR" baseline="-25000" dirty="0"/>
              <a:t>3</a:t>
            </a:r>
            <a:r>
              <a:rPr lang="en-US" altLang="ko-KR" dirty="0" smtClean="0"/>
              <a:t> =  32 – 2/(2-1)</a:t>
            </a:r>
            <a:endParaRPr lang="ko-KR" altLang="en-US" dirty="0"/>
          </a:p>
        </p:txBody>
      </p:sp>
      <p:pic>
        <p:nvPicPr>
          <p:cNvPr id="159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481" y="3239740"/>
            <a:ext cx="2686050" cy="926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99992" y="2997165"/>
            <a:ext cx="23762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 r = 2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a</a:t>
            </a:r>
            <a:r>
              <a:rPr lang="en-US" altLang="ko-KR" sz="1400" baseline="-25000" dirty="0" smtClean="0"/>
              <a:t>1</a:t>
            </a:r>
            <a:r>
              <a:rPr lang="en-US" altLang="ko-KR" sz="1400" dirty="0" smtClean="0"/>
              <a:t> = 2</a:t>
            </a:r>
          </a:p>
          <a:p>
            <a:r>
              <a:rPr lang="en-US" altLang="ko-KR" sz="1400" dirty="0" smtClean="0"/>
              <a:t> a</a:t>
            </a:r>
            <a:r>
              <a:rPr lang="en-US" altLang="ko-KR" sz="1400" baseline="-25000" dirty="0" smtClean="0"/>
              <a:t>2</a:t>
            </a:r>
            <a:r>
              <a:rPr lang="en-US" altLang="ko-KR" sz="1400" dirty="0" smtClean="0"/>
              <a:t> = 4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a</a:t>
            </a:r>
            <a:r>
              <a:rPr lang="en-US" altLang="ko-KR" sz="1400" baseline="-25000" dirty="0" smtClean="0"/>
              <a:t>3</a:t>
            </a:r>
            <a:r>
              <a:rPr lang="en-US" altLang="ko-KR" sz="1400" dirty="0" smtClean="0"/>
              <a:t> = 8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a</a:t>
            </a:r>
            <a:r>
              <a:rPr lang="en-US" altLang="ko-KR" sz="1400" baseline="-25000" dirty="0"/>
              <a:t>4</a:t>
            </a:r>
            <a:r>
              <a:rPr lang="en-US" altLang="ko-KR" sz="1400" dirty="0" smtClean="0"/>
              <a:t> = 16</a:t>
            </a:r>
            <a:endParaRPr lang="ko-KR" altLang="en-US" sz="1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17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등비수열의 합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 smtClean="0"/>
              <a:t>첫번째과</a:t>
            </a:r>
            <a:r>
              <a:rPr lang="ko-KR" altLang="en-US" dirty="0" smtClean="0"/>
              <a:t> 등비를 알 경우 계산이 가능 단 등비가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일 경우는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항에 개수만큼 곱하면 됨 </a:t>
            </a:r>
            <a:endParaRPr lang="en-US" altLang="ko-KR" dirty="0" smtClean="0"/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789040"/>
            <a:ext cx="3168352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1" y="2708920"/>
            <a:ext cx="5040560" cy="3802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22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ko-KR" sz="6000" dirty="0"/>
              <a:t>수열의 </a:t>
            </a:r>
            <a:r>
              <a:rPr lang="ko-KR" altLang="ko-KR" sz="6000" dirty="0" smtClean="0"/>
              <a:t>극한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17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주요 기호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4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160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제곱근 </a:t>
            </a:r>
            <a:r>
              <a:rPr lang="en-US" altLang="ko-KR" dirty="0" smtClean="0"/>
              <a:t>x</a:t>
            </a:r>
            <a:r>
              <a:rPr lang="ko-KR" altLang="en-US" dirty="0" smtClean="0"/>
              <a:t>에 대한 수의 성질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제곱근의  값 표현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83236" y="3789040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u="sng" dirty="0" smtClean="0"/>
              <a:t>제곱근의 </a:t>
            </a:r>
            <a:r>
              <a:rPr lang="ko-KR" altLang="en-US" b="1" u="sng" dirty="0"/>
              <a:t> </a:t>
            </a:r>
            <a:r>
              <a:rPr lang="ko-KR" altLang="en-US" b="1" u="sng" dirty="0" smtClean="0"/>
              <a:t>표</a:t>
            </a:r>
            <a:r>
              <a:rPr lang="ko-KR" altLang="en-US" b="1" u="sng" dirty="0"/>
              <a:t>현</a:t>
            </a:r>
          </a:p>
        </p:txBody>
      </p:sp>
      <p:pic>
        <p:nvPicPr>
          <p:cNvPr id="1761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541" y="4509120"/>
            <a:ext cx="11525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3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529" y="4509120"/>
            <a:ext cx="24765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286377" y="3789040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u="sng" dirty="0" smtClean="0"/>
              <a:t>제곱근의 값 </a:t>
            </a:r>
            <a:endParaRPr lang="ko-KR" altLang="en-US" b="1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5286377" y="5445224"/>
            <a:ext cx="22553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자연수 </a:t>
            </a:r>
            <a:r>
              <a:rPr lang="en-US" altLang="ko-KR" sz="1400" dirty="0" smtClean="0"/>
              <a:t>x</a:t>
            </a:r>
            <a:r>
              <a:rPr lang="ko-KR" altLang="en-US" sz="1400" dirty="0" smtClean="0"/>
              <a:t>에 </a:t>
            </a:r>
            <a:r>
              <a:rPr lang="ko-KR" altLang="en-US" sz="1400" dirty="0"/>
              <a:t>대해 </a:t>
            </a:r>
            <a:r>
              <a:rPr lang="ko-KR" altLang="en-US" sz="1400" dirty="0" smtClean="0"/>
              <a:t> 결과값은 자연수이거나 </a:t>
            </a:r>
            <a:r>
              <a:rPr lang="ko-KR" altLang="en-US" sz="1400" dirty="0"/>
              <a:t>무리수이다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1739220" y="5445224"/>
            <a:ext cx="2255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음이 아닌 실수 </a:t>
            </a:r>
            <a:r>
              <a:rPr lang="en-US" altLang="ko-KR" sz="1400" dirty="0" smtClean="0"/>
              <a:t>x</a:t>
            </a:r>
            <a:r>
              <a:rPr lang="ko-KR" altLang="en-US" sz="1400" dirty="0" smtClean="0"/>
              <a:t>가 제곱근 내부의 제곱은  </a:t>
            </a:r>
            <a:r>
              <a:rPr lang="en-US" altLang="ko-KR" sz="1400" dirty="0" smtClean="0"/>
              <a:t>x</a:t>
            </a:r>
            <a:r>
              <a:rPr lang="ko-KR" altLang="en-US" sz="1400" dirty="0" smtClean="0"/>
              <a:t>가 됨</a:t>
            </a:r>
            <a:endParaRPr lang="ko-KR" altLang="en-US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83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000" dirty="0" smtClean="0"/>
              <a:t>급수와 극한</a:t>
            </a:r>
            <a:r>
              <a:rPr lang="en-US" altLang="ko-KR" sz="4000" dirty="0"/>
              <a:t> </a:t>
            </a:r>
            <a:endParaRPr lang="ko-KR" altLang="en-US" sz="4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45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수열의 극한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799"/>
            <a:ext cx="8229600" cy="3960441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ko-KR" altLang="en-US" dirty="0"/>
              <a:t> 수열의 극한</a:t>
            </a:r>
            <a:r>
              <a:rPr lang="en-US" altLang="ko-KR" dirty="0"/>
              <a:t>(</a:t>
            </a:r>
            <a:r>
              <a:rPr lang="ko-KR" altLang="en-US" dirty="0"/>
              <a:t>數列</a:t>
            </a:r>
            <a:r>
              <a:rPr lang="en-US" altLang="ko-KR" dirty="0"/>
              <a:t>-</a:t>
            </a:r>
            <a:r>
              <a:rPr lang="ko-KR" altLang="en-US" dirty="0"/>
              <a:t>極限</a:t>
            </a:r>
            <a:r>
              <a:rPr lang="en-US" altLang="ko-KR" dirty="0"/>
              <a:t>, </a:t>
            </a:r>
            <a:r>
              <a:rPr lang="en-US" altLang="ko-KR" dirty="0" smtClean="0"/>
              <a:t> </a:t>
            </a:r>
            <a:r>
              <a:rPr lang="en-US" altLang="ko-KR" dirty="0"/>
              <a:t>limit of a sequence)</a:t>
            </a:r>
            <a:r>
              <a:rPr lang="ko-KR" altLang="en-US" dirty="0"/>
              <a:t>은 수열이 한없이 가까워지는 값이다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dirty="0" smtClean="0"/>
              <a:t>직관적으로</a:t>
            </a:r>
            <a:r>
              <a:rPr lang="en-US" altLang="ko-KR" dirty="0"/>
              <a:t>, </a:t>
            </a:r>
            <a:r>
              <a:rPr lang="ko-KR" altLang="en-US" dirty="0"/>
              <a:t>수열 </a:t>
            </a:r>
            <a:r>
              <a:rPr lang="en-US" altLang="ko-KR" dirty="0"/>
              <a:t>(a</a:t>
            </a:r>
            <a:r>
              <a:rPr lang="en-US" altLang="ko-KR" baseline="-25000" dirty="0"/>
              <a:t>n</a:t>
            </a:r>
            <a:r>
              <a:rPr lang="en-US" altLang="ko-KR" dirty="0"/>
              <a:t>)</a:t>
            </a:r>
            <a:r>
              <a:rPr lang="ko-KR" altLang="en-US" dirty="0"/>
              <a:t>이 수렴</a:t>
            </a:r>
            <a:r>
              <a:rPr lang="en-US" altLang="ko-KR" dirty="0"/>
              <a:t>(</a:t>
            </a:r>
            <a:r>
              <a:rPr lang="ko-KR" altLang="en-US" dirty="0"/>
              <a:t>收斂</a:t>
            </a:r>
            <a:r>
              <a:rPr lang="en-US" altLang="ko-KR" dirty="0" smtClean="0"/>
              <a:t>, </a:t>
            </a:r>
            <a:r>
              <a:rPr lang="en-US" altLang="ko-KR" dirty="0"/>
              <a:t>convergent)</a:t>
            </a:r>
            <a:r>
              <a:rPr lang="ko-KR" altLang="en-US" dirty="0"/>
              <a:t>한다는 것은 </a:t>
            </a:r>
            <a:r>
              <a:rPr lang="en-US" altLang="ko-KR" dirty="0"/>
              <a:t>n</a:t>
            </a:r>
            <a:r>
              <a:rPr lang="ko-KR" altLang="en-US" dirty="0"/>
              <a:t>이 커짐에 따라 </a:t>
            </a:r>
            <a:r>
              <a:rPr lang="en-US" altLang="ko-KR" dirty="0"/>
              <a:t>a</a:t>
            </a:r>
            <a:r>
              <a:rPr lang="en-US" altLang="ko-KR" baseline="-25000" dirty="0"/>
              <a:t>n</a:t>
            </a:r>
            <a:r>
              <a:rPr lang="ko-KR" altLang="en-US" dirty="0"/>
              <a:t>이 어떤 고정된 값 </a:t>
            </a:r>
            <a:r>
              <a:rPr lang="en-US" altLang="ko-KR" dirty="0"/>
              <a:t>a</a:t>
            </a:r>
            <a:r>
              <a:rPr lang="ko-KR" altLang="en-US" dirty="0"/>
              <a:t>에 한없이 가까워지는 것을 뜻한다</a:t>
            </a:r>
            <a:r>
              <a:rPr lang="en-US" altLang="ko-KR" dirty="0"/>
              <a:t>. </a:t>
            </a:r>
            <a:r>
              <a:rPr lang="ko-KR" altLang="en-US" dirty="0"/>
              <a:t>이때 </a:t>
            </a:r>
            <a:r>
              <a:rPr lang="en-US" altLang="ko-KR" dirty="0"/>
              <a:t>a</a:t>
            </a:r>
            <a:r>
              <a:rPr lang="ko-KR" altLang="en-US" dirty="0"/>
              <a:t>를 수열 </a:t>
            </a:r>
            <a:r>
              <a:rPr lang="en-US" altLang="ko-KR" dirty="0"/>
              <a:t>{a</a:t>
            </a:r>
            <a:r>
              <a:rPr lang="en-US" altLang="ko-KR" baseline="-25000" dirty="0"/>
              <a:t>n</a:t>
            </a:r>
            <a:r>
              <a:rPr lang="en-US" altLang="ko-KR" dirty="0"/>
              <a:t>}</a:t>
            </a:r>
            <a:r>
              <a:rPr lang="ko-KR" altLang="en-US" dirty="0"/>
              <a:t>의 극한이라고 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dirty="0" smtClean="0"/>
              <a:t>수열이 </a:t>
            </a:r>
            <a:r>
              <a:rPr lang="ko-KR" altLang="en-US" dirty="0"/>
              <a:t>수렴하지 않으면 발산</a:t>
            </a:r>
            <a:r>
              <a:rPr lang="en-US" altLang="ko-KR" dirty="0"/>
              <a:t>(</a:t>
            </a:r>
            <a:r>
              <a:rPr lang="ko-KR" altLang="en-US" dirty="0" smtClean="0"/>
              <a:t>發散</a:t>
            </a:r>
            <a:r>
              <a:rPr lang="en-US" altLang="ko-KR" dirty="0" smtClean="0"/>
              <a:t>, divergent</a:t>
            </a:r>
            <a:r>
              <a:rPr lang="en-US" altLang="ko-KR" dirty="0"/>
              <a:t>)</a:t>
            </a:r>
            <a:r>
              <a:rPr lang="ko-KR" altLang="en-US" dirty="0"/>
              <a:t>한다고 한다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14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부분합 급수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 </a:t>
            </a:r>
            <a:r>
              <a:rPr lang="ko-KR" altLang="en-US" dirty="0" smtClean="0"/>
              <a:t>무한급수 중에 특정 위치까지의 유한개의 항에 대한 합을 나타내는 급수</a:t>
            </a:r>
            <a:endParaRPr lang="en-US" altLang="ko-KR" dirty="0" smtClean="0"/>
          </a:p>
        </p:txBody>
      </p:sp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24" y="3861048"/>
            <a:ext cx="6115050" cy="1636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5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무한수열과 극한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 무한수열 </a:t>
            </a:r>
            <a:r>
              <a:rPr lang="en-US" altLang="ko-KR" dirty="0"/>
              <a:t>{a</a:t>
            </a:r>
            <a:r>
              <a:rPr lang="en-US" altLang="ko-KR" baseline="-25000" dirty="0"/>
              <a:t>n</a:t>
            </a:r>
            <a:r>
              <a:rPr lang="en-US" altLang="ko-KR" dirty="0"/>
              <a:t>}</a:t>
            </a:r>
            <a:r>
              <a:rPr lang="ko-KR" altLang="en-US" dirty="0"/>
              <a:t>에서 </a:t>
            </a:r>
            <a:r>
              <a:rPr lang="en-US" altLang="ko-KR" dirty="0"/>
              <a:t>n</a:t>
            </a:r>
            <a:r>
              <a:rPr lang="ko-KR" altLang="en-US" dirty="0"/>
              <a:t>이 무한히 커짐에 따라 </a:t>
            </a:r>
            <a:r>
              <a:rPr lang="en-US" altLang="ko-KR" dirty="0"/>
              <a:t>a</a:t>
            </a:r>
            <a:r>
              <a:rPr lang="en-US" altLang="ko-KR" baseline="-25000" dirty="0"/>
              <a:t>n</a:t>
            </a:r>
            <a:r>
              <a:rPr lang="ko-KR" altLang="en-US" dirty="0"/>
              <a:t>이 일정한 값 </a:t>
            </a:r>
            <a:r>
              <a:rPr lang="en-US" altLang="ko-KR" dirty="0"/>
              <a:t>α</a:t>
            </a:r>
            <a:r>
              <a:rPr lang="ko-KR" altLang="en-US" dirty="0"/>
              <a:t>에 한없이 가까워지면</a:t>
            </a:r>
            <a:r>
              <a:rPr lang="en-US" altLang="ko-KR" dirty="0"/>
              <a:t>, α</a:t>
            </a:r>
            <a:r>
              <a:rPr lang="ko-KR" altLang="en-US" dirty="0"/>
              <a:t>를 그 수열의 극한 또는 극한값</a:t>
            </a:r>
            <a:r>
              <a:rPr lang="en-US" altLang="ko-KR" dirty="0"/>
              <a:t>(limit</a:t>
            </a:r>
            <a:r>
              <a:rPr lang="ko-KR" altLang="en-US" dirty="0"/>
              <a:t> </a:t>
            </a:r>
            <a:r>
              <a:rPr lang="en-US" altLang="ko-KR" dirty="0"/>
              <a:t>value</a:t>
            </a:r>
            <a:r>
              <a:rPr lang="en-US" altLang="ko-KR" dirty="0" smtClean="0"/>
              <a:t>)</a:t>
            </a:r>
          </a:p>
        </p:txBody>
      </p:sp>
      <p:pic>
        <p:nvPicPr>
          <p:cNvPr id="132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119669"/>
            <a:ext cx="3024336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051720" y="4119669"/>
            <a:ext cx="720080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3688" y="5487821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부분합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83968" y="4379825"/>
            <a:ext cx="4464496" cy="147732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dirty="0" smtClean="0"/>
              <a:t> n</a:t>
            </a:r>
            <a:r>
              <a:rPr lang="ko-KR" altLang="en-US" dirty="0" smtClean="0"/>
              <a:t>이 한없이 커진다</a:t>
            </a:r>
            <a:r>
              <a:rPr lang="en-US" altLang="ko-KR" dirty="0" smtClean="0"/>
              <a:t>: n-&gt; </a:t>
            </a:r>
            <a:r>
              <a:rPr lang="ko-KR" altLang="en-US" dirty="0" smtClean="0"/>
              <a:t>무한대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a</a:t>
            </a:r>
            <a:r>
              <a:rPr lang="en-US" altLang="ko-KR" baseline="-25000" dirty="0" smtClean="0"/>
              <a:t>n</a:t>
            </a:r>
            <a:r>
              <a:rPr lang="ko-KR" altLang="en-US" baseline="-25000" dirty="0"/>
              <a:t> </a:t>
            </a:r>
            <a:r>
              <a:rPr lang="ko-KR" altLang="en-US" dirty="0" smtClean="0"/>
              <a:t>한없이 </a:t>
            </a:r>
            <a:r>
              <a:rPr lang="el-GR" altLang="ko-KR" dirty="0" smtClean="0"/>
              <a:t>ά</a:t>
            </a:r>
            <a:r>
              <a:rPr lang="ko-KR" altLang="en-US" dirty="0" smtClean="0"/>
              <a:t>에 가까워진다 </a:t>
            </a:r>
            <a:r>
              <a:rPr lang="en-US" altLang="ko-KR" dirty="0" smtClean="0"/>
              <a:t>: a</a:t>
            </a:r>
            <a:r>
              <a:rPr lang="en-US" altLang="ko-KR" baseline="-25000" dirty="0" smtClean="0"/>
              <a:t>n-&gt; </a:t>
            </a:r>
            <a:r>
              <a:rPr lang="el-GR" altLang="ko-KR" dirty="0" smtClean="0"/>
              <a:t>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 무한수열의 극한값 </a:t>
            </a:r>
            <a:r>
              <a:rPr lang="el-GR" altLang="ko-KR" dirty="0" smtClean="0"/>
              <a:t>ά</a:t>
            </a:r>
            <a:r>
              <a:rPr lang="ko-KR" altLang="en-US" dirty="0" smtClean="0"/>
              <a:t>이</a:t>
            </a:r>
            <a:r>
              <a:rPr lang="ko-KR" altLang="en-US" dirty="0"/>
              <a:t>다</a:t>
            </a:r>
            <a:r>
              <a:rPr lang="en-US" altLang="ko-KR" dirty="0" smtClean="0"/>
              <a:t> -&gt; </a:t>
            </a:r>
            <a:r>
              <a:rPr lang="ko-KR" altLang="en-US" dirty="0" smtClean="0"/>
              <a:t> </a:t>
            </a:r>
            <a:endParaRPr lang="ko-KR" altLang="en-US" baseline="-25000" dirty="0"/>
          </a:p>
        </p:txBody>
      </p:sp>
      <p:pic>
        <p:nvPicPr>
          <p:cNvPr id="132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5455256"/>
            <a:ext cx="1152128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920" y="4504662"/>
            <a:ext cx="2381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10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065" y="3789041"/>
            <a:ext cx="2619375" cy="478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51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000" dirty="0" smtClean="0"/>
              <a:t>수렴과 발산</a:t>
            </a:r>
            <a:r>
              <a:rPr lang="en-US" altLang="ko-KR" sz="4000" dirty="0"/>
              <a:t> </a:t>
            </a:r>
            <a:endParaRPr lang="ko-KR" altLang="en-US" sz="4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61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수렴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3924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한 </a:t>
            </a:r>
            <a:r>
              <a:rPr lang="ko-KR" altLang="en-US" dirty="0"/>
              <a:t>점으로 모인다는 뜻</a:t>
            </a:r>
            <a:r>
              <a:rPr lang="en-US" altLang="ko-KR" dirty="0"/>
              <a:t>. </a:t>
            </a:r>
            <a:r>
              <a:rPr lang="ko-KR" altLang="en-US" dirty="0"/>
              <a:t>보통 의견 수렴이라든지 여론 수렴 등등으로 해서 한 점에 모인다는 의미로 사용하는 경우가 많은데</a:t>
            </a:r>
            <a:r>
              <a:rPr lang="en-US" altLang="ko-KR" dirty="0"/>
              <a:t>, </a:t>
            </a:r>
            <a:r>
              <a:rPr lang="ko-KR" altLang="en-US" dirty="0"/>
              <a:t>이 뜻을 수학으로 빌려와서 여러 값이 </a:t>
            </a:r>
            <a:r>
              <a:rPr lang="ko-KR" altLang="en-US" dirty="0" err="1"/>
              <a:t>기어코야</a:t>
            </a:r>
            <a:r>
              <a:rPr lang="ko-KR" altLang="en-US" dirty="0"/>
              <a:t> 한 값으로 모이게 되었다는 의미로 사용한다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즉</a:t>
            </a:r>
            <a:r>
              <a:rPr lang="ko-KR" altLang="en-US" dirty="0"/>
              <a:t> </a:t>
            </a:r>
            <a:r>
              <a:rPr lang="en-US" altLang="ko-KR" i="1" dirty="0" smtClean="0"/>
              <a:t>x</a:t>
            </a:r>
            <a:r>
              <a:rPr lang="ko-KR" altLang="en-US" dirty="0"/>
              <a:t>가 </a:t>
            </a:r>
            <a:r>
              <a:rPr lang="en-US" altLang="ko-KR" i="1" dirty="0" smtClean="0"/>
              <a:t>a</a:t>
            </a:r>
            <a:r>
              <a:rPr lang="ko-KR" altLang="en-US" dirty="0"/>
              <a:t>에 한없이 가까워지거나 한없이 커지거나 작아지면 </a:t>
            </a:r>
            <a:r>
              <a:rPr lang="en-US" altLang="ko-KR" i="1" dirty="0" smtClean="0"/>
              <a:t>f</a:t>
            </a:r>
            <a:r>
              <a:rPr lang="en-US" altLang="ko-KR" dirty="0" smtClean="0"/>
              <a:t>(</a:t>
            </a:r>
            <a:r>
              <a:rPr lang="en-US" altLang="ko-KR" i="1" dirty="0" smtClean="0"/>
              <a:t>x</a:t>
            </a:r>
            <a:r>
              <a:rPr lang="en-US" altLang="ko-KR" dirty="0"/>
              <a:t>)</a:t>
            </a:r>
            <a:r>
              <a:rPr lang="ko-KR" altLang="en-US" dirty="0"/>
              <a:t>도 어디로 한없이 가까워진다는 뜻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505</a:t>
            </a:fld>
            <a:endParaRPr lang="ko-KR" altLang="en-US"/>
          </a:p>
        </p:txBody>
      </p:sp>
      <p:pic>
        <p:nvPicPr>
          <p:cNvPr id="189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445224"/>
            <a:ext cx="411480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4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5877272"/>
            <a:ext cx="18097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287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발산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3924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수렴하지 </a:t>
            </a:r>
            <a:r>
              <a:rPr lang="ko-KR" altLang="en-US" dirty="0"/>
              <a:t>않으면 발산한다</a:t>
            </a:r>
            <a:r>
              <a:rPr lang="en-US" altLang="ko-KR" dirty="0"/>
              <a:t>. </a:t>
            </a:r>
            <a:r>
              <a:rPr lang="ko-KR" altLang="en-US" dirty="0"/>
              <a:t>수열이 계속 커지는 양의 무한대로 발산</a:t>
            </a:r>
            <a:r>
              <a:rPr lang="en-US" altLang="ko-KR" dirty="0"/>
              <a:t>, </a:t>
            </a:r>
            <a:r>
              <a:rPr lang="ko-KR" altLang="en-US" dirty="0"/>
              <a:t>수열이 계속 작아지는 음의 무한대로 발산이 있다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506</a:t>
            </a:fld>
            <a:endParaRPr lang="ko-KR" altLang="en-US"/>
          </a:p>
        </p:txBody>
      </p:sp>
      <p:pic>
        <p:nvPicPr>
          <p:cNvPr id="190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365104"/>
            <a:ext cx="490537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4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512741"/>
            <a:ext cx="2543175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610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000" dirty="0" smtClean="0"/>
              <a:t>수열 극한의 기본 성질</a:t>
            </a:r>
            <a:r>
              <a:rPr lang="en-US" altLang="ko-KR" sz="4000" dirty="0"/>
              <a:t> </a:t>
            </a:r>
            <a:endParaRPr lang="ko-KR" altLang="en-US" sz="4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29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극한의 기본 성질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 </a:t>
            </a:r>
            <a:r>
              <a:rPr lang="ko-KR" altLang="en-US" dirty="0" smtClean="0"/>
              <a:t>수열이 수렴할 때 이 기본 성질이 사용됨</a:t>
            </a:r>
            <a:endParaRPr lang="en-US" altLang="ko-KR" dirty="0" smtClean="0"/>
          </a:p>
        </p:txBody>
      </p:sp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780928"/>
            <a:ext cx="4038376" cy="3312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59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38600"/>
            <a:ext cx="8371656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/>
              <a:t>Python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sequence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(string)</a:t>
            </a:r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data type</a:t>
            </a: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03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160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제곱근 두수 </a:t>
            </a:r>
            <a:r>
              <a:rPr lang="en-US" altLang="ko-KR" dirty="0" err="1" smtClean="0"/>
              <a:t>x,y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대한 곱셈과 나눗셈 처리 방식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제곱근의 성질</a:t>
            </a:r>
            <a:endParaRPr lang="ko-KR" altLang="en-US" dirty="0"/>
          </a:p>
        </p:txBody>
      </p:sp>
      <p:pic>
        <p:nvPicPr>
          <p:cNvPr id="176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4365104"/>
            <a:ext cx="352425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32351" y="3789040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u="sng" dirty="0" smtClean="0"/>
              <a:t>제곱근의 </a:t>
            </a:r>
            <a:r>
              <a:rPr lang="ko-KR" altLang="en-US" b="1" u="sng" dirty="0"/>
              <a:t> </a:t>
            </a:r>
            <a:r>
              <a:rPr lang="ko-KR" altLang="en-US" b="1" u="sng" dirty="0" smtClean="0"/>
              <a:t>곱셈</a:t>
            </a:r>
            <a:endParaRPr lang="ko-KR" altLang="en-US" b="1" u="sng" dirty="0"/>
          </a:p>
        </p:txBody>
      </p:sp>
      <p:pic>
        <p:nvPicPr>
          <p:cNvPr id="1761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293096"/>
            <a:ext cx="3514725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004048" y="3792962"/>
            <a:ext cx="19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u="sng" dirty="0" smtClean="0"/>
              <a:t>제곱근의 </a:t>
            </a:r>
            <a:r>
              <a:rPr lang="ko-KR" altLang="en-US" b="1" u="sng" dirty="0"/>
              <a:t> </a:t>
            </a:r>
            <a:r>
              <a:rPr lang="ko-KR" altLang="en-US" b="1" u="sng" dirty="0" smtClean="0"/>
              <a:t>나눗셈</a:t>
            </a:r>
            <a:endParaRPr lang="ko-KR" altLang="en-US" b="1" u="sng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13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Sequence </a:t>
            </a:r>
            <a:r>
              <a:rPr lang="en-US" altLang="ko-KR" dirty="0" smtClean="0"/>
              <a:t>: String </a:t>
            </a:r>
            <a:r>
              <a:rPr lang="en-US" altLang="ko-KR" dirty="0"/>
              <a:t>Type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26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Sequence </a:t>
            </a:r>
            <a:r>
              <a:rPr lang="ko-KR" altLang="en-US" dirty="0" smtClean="0"/>
              <a:t>타입</a:t>
            </a:r>
            <a:r>
              <a:rPr lang="en-US" altLang="ko-KR" dirty="0" smtClean="0"/>
              <a:t>-</a:t>
            </a:r>
            <a:r>
              <a:rPr lang="en-US" altLang="ko-KR" dirty="0" err="1" smtClean="0"/>
              <a:t>str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주요 속성과 </a:t>
            </a:r>
            <a:r>
              <a:rPr lang="ko-KR" altLang="en-US" dirty="0" err="1" smtClean="0"/>
              <a:t>메소드들</a:t>
            </a:r>
            <a:endParaRPr lang="en-US" altLang="ko-KR" dirty="0" smtClean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492896"/>
            <a:ext cx="5886450" cy="3997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21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 </a:t>
            </a:r>
            <a:r>
              <a:rPr lang="ko-KR" altLang="en-US" dirty="0" smtClean="0"/>
              <a:t>갱신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새로 만들기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문자열은 </a:t>
            </a:r>
            <a:r>
              <a:rPr lang="en-US" altLang="ko-KR" dirty="0" smtClean="0"/>
              <a:t>immutable</a:t>
            </a:r>
            <a:r>
              <a:rPr lang="ko-KR" altLang="en-US" dirty="0" smtClean="0"/>
              <a:t>이지</a:t>
            </a:r>
            <a:r>
              <a:rPr lang="ko-KR" altLang="en-US" dirty="0"/>
              <a:t>만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연산자는 새로운 문자열 객체를 만들어 결과를 제공 </a:t>
            </a:r>
            <a:endParaRPr lang="en-US" altLang="ko-KR" dirty="0" smtClean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284984"/>
            <a:ext cx="228600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31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String-operator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923046"/>
              </p:ext>
            </p:extLst>
          </p:nvPr>
        </p:nvGraphicFramePr>
        <p:xfrm>
          <a:off x="539552" y="2060848"/>
          <a:ext cx="7920880" cy="4392488"/>
        </p:xfrm>
        <a:graphic>
          <a:graphicData uri="http://schemas.openxmlformats.org/drawingml/2006/table">
            <a:tbl>
              <a:tblPr/>
              <a:tblGrid>
                <a:gridCol w="1296144"/>
                <a:gridCol w="3816424"/>
                <a:gridCol w="2808312"/>
              </a:tblGrid>
              <a:tr h="33883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Operator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Description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Example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51596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b="1" dirty="0">
                          <a:effectLst/>
                        </a:rPr>
                        <a:t>+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Concatenation - Adds values on either side of the operator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a + b will give </a:t>
                      </a:r>
                      <a:r>
                        <a:rPr lang="en-US" sz="1000" dirty="0" err="1">
                          <a:effectLst/>
                        </a:rPr>
                        <a:t>HelloPython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2060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1" dirty="0">
                          <a:effectLst/>
                        </a:rPr>
                        <a:t>*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Repetition - Creates new strings, concatenating multiple copies of the same string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a*2 will give -</a:t>
                      </a:r>
                      <a:r>
                        <a:rPr lang="en-US" sz="1000" dirty="0" err="1">
                          <a:effectLst/>
                        </a:rPr>
                        <a:t>HelloHello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87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b="1" dirty="0">
                          <a:effectLst/>
                        </a:rPr>
                        <a:t>[]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Slice - Gives the character from the given index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a[1] will give e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596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b="1" dirty="0">
                          <a:effectLst/>
                        </a:rPr>
                        <a:t>[ : ]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Range Slice - Gives the characters from the given range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a[1:4] will give ell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59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in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Membership - Returns true if a character exists in the given string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H in a will give 1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20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 smtClean="0">
                          <a:effectLst/>
                        </a:rPr>
                        <a:t> not   </a:t>
                      </a:r>
                      <a:r>
                        <a:rPr lang="en-US" sz="1000" b="1" dirty="0">
                          <a:effectLst/>
                        </a:rPr>
                        <a:t>in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Membership - Returns true if a character does not exist in the given string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M not in a will give 1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88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r/R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Raw String 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print r'\n' prints \n and print R'\</a:t>
                      </a:r>
                      <a:r>
                        <a:rPr lang="en-US" sz="1000" dirty="0" err="1">
                          <a:effectLst/>
                        </a:rPr>
                        <a:t>n'prints</a:t>
                      </a:r>
                      <a:r>
                        <a:rPr lang="en-US" sz="1000" dirty="0">
                          <a:effectLst/>
                        </a:rPr>
                        <a:t> \n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87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b="1" dirty="0">
                          <a:effectLst/>
                        </a:rPr>
                        <a:t>%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Format - Performs String formatting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See at next section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38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Operator+ </a:t>
            </a:r>
            <a:r>
              <a:rPr lang="ko-KR" altLang="en-US" dirty="0" smtClean="0"/>
              <a:t>함수 처리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Sequence </a:t>
            </a:r>
            <a:r>
              <a:rPr lang="ko-KR" altLang="en-US" dirty="0" smtClean="0"/>
              <a:t>타입에 기본으로 처리 되는 함수</a:t>
            </a:r>
            <a:r>
              <a:rPr lang="en-US" altLang="ko-KR" dirty="0" smtClean="0"/>
              <a:t>, operator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16016" y="3356992"/>
            <a:ext cx="38884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+ : </a:t>
            </a:r>
            <a:r>
              <a:rPr lang="en-US" altLang="ko-KR" dirty="0" err="1" smtClean="0"/>
              <a:t>str</a:t>
            </a:r>
            <a:r>
              <a:rPr lang="en-US" altLang="ko-KR" dirty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list, tuple</a:t>
            </a:r>
            <a:r>
              <a:rPr lang="ko-KR" altLang="en-US" dirty="0" smtClean="0"/>
              <a:t>만 처리 가능하지만 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, tuple</a:t>
            </a:r>
            <a:r>
              <a:rPr lang="ko-KR" altLang="en-US" dirty="0" smtClean="0"/>
              <a:t>은 별도의 객체로 제동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 min(), max() : </a:t>
            </a:r>
            <a:r>
              <a:rPr lang="ko-KR" altLang="en-US" dirty="0"/>
              <a:t> </a:t>
            </a:r>
            <a:r>
              <a:rPr lang="ko-KR" altLang="en-US" dirty="0" smtClean="0"/>
              <a:t>문자열은 </a:t>
            </a:r>
            <a:r>
              <a:rPr lang="ko-KR" altLang="en-US" dirty="0" err="1" smtClean="0"/>
              <a:t>숫자값을</a:t>
            </a:r>
            <a:r>
              <a:rPr lang="ko-KR" altLang="en-US" dirty="0" smtClean="0"/>
              <a:t> 기준</a:t>
            </a:r>
            <a:r>
              <a:rPr lang="en-US" altLang="ko-KR" dirty="0" smtClean="0"/>
              <a:t>, list</a:t>
            </a:r>
            <a:r>
              <a:rPr lang="ko-KR" altLang="en-US" dirty="0" smtClean="0"/>
              <a:t>일 경우는 내부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를 확인해서 처리</a:t>
            </a:r>
            <a:endParaRPr lang="ko-KR" altLang="en-US" dirty="0"/>
          </a:p>
        </p:txBody>
      </p:sp>
      <p:pic>
        <p:nvPicPr>
          <p:cNvPr id="3891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12976"/>
            <a:ext cx="3619500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27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String-escape </a:t>
            </a:r>
            <a:r>
              <a:rPr lang="ko-KR" altLang="en-US" dirty="0" smtClean="0"/>
              <a:t>문자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0083109"/>
              </p:ext>
            </p:extLst>
          </p:nvPr>
        </p:nvGraphicFramePr>
        <p:xfrm>
          <a:off x="755576" y="1844824"/>
          <a:ext cx="7704856" cy="4608516"/>
        </p:xfrm>
        <a:graphic>
          <a:graphicData uri="http://schemas.openxmlformats.org/drawingml/2006/table">
            <a:tbl>
              <a:tblPr/>
              <a:tblGrid>
                <a:gridCol w="1656184"/>
                <a:gridCol w="1944216"/>
                <a:gridCol w="4104456"/>
              </a:tblGrid>
              <a:tr h="287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Backslash notation</a:t>
                      </a:r>
                      <a:endParaRPr lang="en-US" sz="1200" dirty="0">
                        <a:effectLst/>
                      </a:endParaRP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Hexadecimal character</a:t>
                      </a:r>
                      <a:endParaRPr lang="en-US" sz="1200" dirty="0">
                        <a:effectLst/>
                      </a:endParaRP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\a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0x07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Bell or alert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\b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0x08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Backspace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 smtClean="0">
                          <a:effectLst/>
                        </a:rPr>
                        <a:t>\000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1" dirty="0">
                          <a:effectLst/>
                        </a:rPr>
                        <a:t> 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 err="1" smtClean="0">
                          <a:effectLst/>
                        </a:rPr>
                        <a:t>널문자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\cx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1" dirty="0">
                          <a:effectLst/>
                        </a:rPr>
                        <a:t> 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Control-x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\C-x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1" dirty="0">
                          <a:effectLst/>
                        </a:rPr>
                        <a:t> 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Control-x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\e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0x1b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Escape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\f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0x0c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 err="1">
                          <a:effectLst/>
                        </a:rPr>
                        <a:t>Formfeed</a:t>
                      </a:r>
                      <a:endParaRPr lang="en-US" sz="900" dirty="0">
                        <a:effectLst/>
                      </a:endParaRP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339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\M-\C-x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1" dirty="0">
                          <a:effectLst/>
                        </a:rPr>
                        <a:t> 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Meta-Control-x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\n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0x0a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effectLst/>
                        </a:rPr>
                        <a:t>Newline </a:t>
                      </a:r>
                      <a:r>
                        <a:rPr lang="ko-KR" altLang="en-US" sz="900" dirty="0" smtClean="0">
                          <a:effectLst/>
                        </a:rPr>
                        <a:t>은 </a:t>
                      </a:r>
                      <a:r>
                        <a:rPr lang="ko-KR" altLang="en-US" sz="900" dirty="0" err="1" smtClean="0">
                          <a:effectLst/>
                        </a:rPr>
                        <a:t>라인피드</a:t>
                      </a:r>
                      <a:r>
                        <a:rPr lang="ko-KR" altLang="en-US" sz="900" dirty="0" smtClean="0">
                          <a:effectLst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</a:rPr>
                        <a:t>(</a:t>
                      </a:r>
                      <a:r>
                        <a:rPr lang="en-US" altLang="ko-KR" sz="900" b="1" dirty="0" smtClean="0">
                          <a:effectLst/>
                        </a:rPr>
                        <a:t>L</a:t>
                      </a:r>
                      <a:r>
                        <a:rPr lang="en-US" altLang="ko-KR" sz="900" dirty="0" smtClean="0">
                          <a:effectLst/>
                        </a:rPr>
                        <a:t>ine </a:t>
                      </a:r>
                      <a:r>
                        <a:rPr lang="en-US" altLang="ko-KR" sz="900" b="1" dirty="0" smtClean="0">
                          <a:effectLst/>
                        </a:rPr>
                        <a:t>F</a:t>
                      </a:r>
                      <a:r>
                        <a:rPr lang="en-US" altLang="ko-KR" sz="900" dirty="0" smtClean="0">
                          <a:effectLst/>
                        </a:rPr>
                        <a:t>eed) </a:t>
                      </a:r>
                      <a:r>
                        <a:rPr lang="ko-KR" altLang="en-US" sz="900" dirty="0" smtClean="0">
                          <a:effectLst/>
                        </a:rPr>
                        <a:t>는 커서의 위치를 아랫줄로 이동</a:t>
                      </a:r>
                      <a:endParaRPr lang="en-US" sz="900" dirty="0">
                        <a:effectLst/>
                      </a:endParaRP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20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</a:t>
                      </a:r>
                      <a:r>
                        <a:rPr lang="en-US" sz="1000" b="1" dirty="0" err="1">
                          <a:effectLst/>
                        </a:rPr>
                        <a:t>nnn</a:t>
                      </a:r>
                      <a:endParaRPr lang="en-US" sz="1000" b="1" dirty="0">
                        <a:effectLst/>
                      </a:endParaRP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1" dirty="0">
                          <a:effectLst/>
                        </a:rPr>
                        <a:t> 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Octal notation, where n is in the range 0.7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54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\r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0x0d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Carriage </a:t>
                      </a:r>
                      <a:r>
                        <a:rPr lang="en-US" sz="900" dirty="0" smtClean="0">
                          <a:effectLst/>
                        </a:rPr>
                        <a:t>return</a:t>
                      </a:r>
                      <a:r>
                        <a:rPr lang="ko-KR" altLang="en-US" sz="900" dirty="0" smtClean="0">
                          <a:effectLst/>
                        </a:rPr>
                        <a:t>은 현재 위치를 나타내는 커서 를 맨 앞으로 이동</a:t>
                      </a:r>
                      <a:endParaRPr lang="en-US" sz="900" dirty="0">
                        <a:effectLst/>
                      </a:endParaRP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\s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0x20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Space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\t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0x09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Tab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\v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0x0b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Vertical tab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\x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Character x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483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effectLst/>
                        </a:rPr>
                        <a:t>\</a:t>
                      </a:r>
                      <a:r>
                        <a:rPr lang="en-US" altLang="ko-KR" sz="1000" b="1" dirty="0" err="1" smtClean="0">
                          <a:effectLst/>
                        </a:rPr>
                        <a:t>xnn</a:t>
                      </a:r>
                      <a:endParaRPr lang="en-US" altLang="ko-KR" sz="1000" b="1" dirty="0" smtClean="0">
                        <a:effectLst/>
                      </a:endParaRP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900" dirty="0">
                        <a:effectLst/>
                      </a:endParaRP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effectLst/>
                        </a:rPr>
                        <a:t>Hexadecimal notation, where n is in the range 0.9, </a:t>
                      </a:r>
                      <a:r>
                        <a:rPr lang="en-US" altLang="ko-KR" sz="900" dirty="0" err="1" smtClean="0">
                          <a:effectLst/>
                        </a:rPr>
                        <a:t>a.f</a:t>
                      </a:r>
                      <a:r>
                        <a:rPr lang="en-US" altLang="ko-KR" sz="900" dirty="0" smtClean="0">
                          <a:effectLst/>
                        </a:rPr>
                        <a:t>, or A.F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effectLst/>
                        </a:rPr>
                        <a:t>\\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900" dirty="0">
                        <a:effectLst/>
                      </a:endParaRP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>
                          <a:effectLst/>
                        </a:rPr>
                        <a:t>문자 </a:t>
                      </a:r>
                      <a:r>
                        <a:rPr lang="en-US" altLang="ko-KR" sz="900" dirty="0">
                          <a:effectLst/>
                        </a:rPr>
                        <a:t>"\"</a:t>
                      </a:r>
                    </a:p>
                  </a:txBody>
                  <a:tcPr marL="108000" marR="990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effectLst/>
                        </a:rPr>
                        <a:t>\'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900" dirty="0">
                        <a:effectLst/>
                      </a:endParaRP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>
                          <a:effectLst/>
                        </a:rPr>
                        <a:t>단일 인용부호</a:t>
                      </a:r>
                      <a:r>
                        <a:rPr lang="en-US" altLang="ko-KR" sz="900" dirty="0">
                          <a:effectLst/>
                        </a:rPr>
                        <a:t>(')</a:t>
                      </a:r>
                    </a:p>
                  </a:txBody>
                  <a:tcPr marL="108000" marR="990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effectLst/>
                        </a:rPr>
                        <a:t>\"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900" dirty="0">
                        <a:effectLst/>
                      </a:endParaRP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>
                          <a:effectLst/>
                        </a:rPr>
                        <a:t>이중 인용부호</a:t>
                      </a:r>
                      <a:r>
                        <a:rPr lang="en-US" altLang="ko-KR" sz="900" dirty="0">
                          <a:effectLst/>
                        </a:rPr>
                        <a:t>(")</a:t>
                      </a:r>
                    </a:p>
                  </a:txBody>
                  <a:tcPr marL="108000" marR="990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44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Sequence </a:t>
            </a:r>
            <a:r>
              <a:rPr lang="en-US" altLang="ko-KR" dirty="0" smtClean="0"/>
              <a:t>: String method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92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Sequence-String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String</a:t>
            </a:r>
            <a:r>
              <a:rPr lang="ko-KR" altLang="en-US" dirty="0" smtClean="0"/>
              <a:t> 내장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745603"/>
              </p:ext>
            </p:extLst>
          </p:nvPr>
        </p:nvGraphicFramePr>
        <p:xfrm>
          <a:off x="683568" y="2237664"/>
          <a:ext cx="7560840" cy="3841872"/>
        </p:xfrm>
        <a:graphic>
          <a:graphicData uri="http://schemas.openxmlformats.org/drawingml/2006/table">
            <a:tbl>
              <a:tblPr/>
              <a:tblGrid>
                <a:gridCol w="2016224"/>
                <a:gridCol w="5544616"/>
              </a:tblGrid>
              <a:tr h="24133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capitalize()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Capitalizes first letter of string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center(width, </a:t>
                      </a:r>
                      <a:r>
                        <a:rPr lang="en-US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fillchar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 space-padded string with the original string centered to a total of width columns.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count(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str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beg= 0,end=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len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(string))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Counts how many times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occurs in string or in a substring of string if starting index beg and ending index end are given.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decode(encoding='UTF-8',errors='strict')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Decodes the string using the codec registered for encoding. encoding defaults to the default string encoding.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encode(encoding='UTF-8',errors='strict')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encoded string version of string; on error, default is to raise a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ValueError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unless errors is given with 'ignore' or 'replace'.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endswith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(suffix, beg=0, end=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len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(string))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Determines if string or a substring of string (if starting index beg and ending index end are given) ends with suffix; returns true if so and false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expandtabs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tabsize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=8) </a:t>
                      </a:r>
                      <a:endParaRPr kumimoji="0" lang="en-US" sz="1200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Expands tabs in string to multiple spaces; defaults to 8 spaces per tab if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tabsize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 provided.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59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Sequence-String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String</a:t>
            </a:r>
            <a:r>
              <a:rPr lang="ko-KR" altLang="en-US" dirty="0" smtClean="0"/>
              <a:t> 내장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90557"/>
              </p:ext>
            </p:extLst>
          </p:nvPr>
        </p:nvGraphicFramePr>
        <p:xfrm>
          <a:off x="683568" y="2237664"/>
          <a:ext cx="7560840" cy="4569121"/>
        </p:xfrm>
        <a:graphic>
          <a:graphicData uri="http://schemas.openxmlformats.org/drawingml/2006/table">
            <a:tbl>
              <a:tblPr/>
              <a:tblGrid>
                <a:gridCol w="2016224"/>
                <a:gridCol w="5544616"/>
              </a:tblGrid>
              <a:tr h="36456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763754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find(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beg=0 end=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len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(string))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Determine if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occurs in string or in a substring of string if starting index beg and ending index end are given returns index if found and -1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063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index(</a:t>
                      </a:r>
                      <a:r>
                        <a:rPr lang="en-US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str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beg=0, end=</a:t>
                      </a:r>
                      <a:r>
                        <a:rPr lang="en-US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len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(string))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Same as find(), but raises an exception if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 found.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6015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isalnum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true if string has at least 1 character and all characters are alphanumeric and false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6015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isalpha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true if string has at least 1 character and all characters are alphabetic and false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0638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isdigit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()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true if string contains only digits and false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6015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islower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()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true if string has at least 1 cased character and all cased characters are in lowercase and false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6015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 partition 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Split the string at the first occurrence of </a:t>
                      </a:r>
                      <a:r>
                        <a:rPr kumimoji="0" lang="en-US" altLang="ko-KR" sz="12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sep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and return a 3-tuple containing the part before the separator, the separator itself, and the part after the separator.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62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Sequence-String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String</a:t>
            </a:r>
            <a:r>
              <a:rPr lang="ko-KR" altLang="en-US" dirty="0" smtClean="0"/>
              <a:t> 내장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29942"/>
              </p:ext>
            </p:extLst>
          </p:nvPr>
        </p:nvGraphicFramePr>
        <p:xfrm>
          <a:off x="683568" y="2237664"/>
          <a:ext cx="7560840" cy="4086760"/>
        </p:xfrm>
        <a:graphic>
          <a:graphicData uri="http://schemas.openxmlformats.org/drawingml/2006/table">
            <a:tbl>
              <a:tblPr/>
              <a:tblGrid>
                <a:gridCol w="2016224"/>
                <a:gridCol w="5544616"/>
              </a:tblGrid>
              <a:tr h="24133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isspace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true if string contains only whitespace characters and false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istitle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()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true if string is properly "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titlecased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 and false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isupper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  <a:endParaRPr kumimoji="0" lang="en-US" sz="1200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true if string has at least one cased character and all cased characters are in uppercase and false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join(</a:t>
                      </a: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seq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kumimoji="0" lang="en-US" sz="1200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Merges (concatenates) the string representations of elements in sequence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seq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into a string, with separator string.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len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(string)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length of the string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ljust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(width[, 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fillchar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])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 space-padded string with the original string left-justified to a total of width columns.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lower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Converts all uppercase letters in string to lowercase.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lstrip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  <a:endParaRPr kumimoji="0" lang="en-US" sz="1200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Removes all leading whitespace in string.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maketrans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 translation table to be used in translate function.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33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Python</a:t>
            </a:r>
            <a:br>
              <a:rPr lang="en-US" altLang="ko-KR" sz="6000" dirty="0" smtClean="0"/>
            </a:br>
            <a:r>
              <a:rPr lang="ko-KR" altLang="en-US" sz="6000" dirty="0" smtClean="0"/>
              <a:t>거듭제곱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 smtClean="0"/>
              <a:t>/</a:t>
            </a:r>
            <a:r>
              <a:rPr lang="ko-KR" altLang="en-US" sz="6000" dirty="0" smtClean="0"/>
              <a:t>제곱근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95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Sequence-String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String</a:t>
            </a:r>
            <a:r>
              <a:rPr lang="ko-KR" altLang="en-US" dirty="0" smtClean="0"/>
              <a:t> 내장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676706"/>
              </p:ext>
            </p:extLst>
          </p:nvPr>
        </p:nvGraphicFramePr>
        <p:xfrm>
          <a:off x="683568" y="2237664"/>
          <a:ext cx="7560840" cy="4399976"/>
        </p:xfrm>
        <a:graphic>
          <a:graphicData uri="http://schemas.openxmlformats.org/drawingml/2006/table">
            <a:tbl>
              <a:tblPr/>
              <a:tblGrid>
                <a:gridCol w="2016224"/>
                <a:gridCol w="5544616"/>
              </a:tblGrid>
              <a:tr h="24133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max(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max alphabetical character from the string str.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min(</a:t>
                      </a:r>
                      <a:r>
                        <a:rPr lang="en-US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str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min alphabetical character from the string str.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replace(old, new [, max])</a:t>
                      </a:r>
                    </a:p>
                    <a:p>
                      <a:pPr algn="ctr" fontAlgn="t"/>
                      <a:endParaRPr kumimoji="0" lang="en-US" sz="1200" kern="120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Replaces all occurrences of old in string with new or at most max occurrences if max given.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rfind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beg=0,end=</a:t>
                      </a: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len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(string))</a:t>
                      </a:r>
                      <a:endParaRPr kumimoji="0" lang="en-US" sz="1200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Same as find(), but search backwards in string.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rindex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 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str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beg=0, end=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len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(string))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Same as index(), but search backwards in string.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rjust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(width,[, 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fillchar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])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 space-padded string with the original string right-justified to a total of width columns.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rstrip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  <a:endParaRPr kumimoji="0" lang="en-US" sz="1200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Removes all trailing whitespace of string.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split(</a:t>
                      </a: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="", </a:t>
                      </a: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num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=</a:t>
                      </a: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string.count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))</a:t>
                      </a:r>
                      <a:endParaRPr kumimoji="0" lang="en-US" sz="1200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Splits string according to delimiter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(space if not provided) and returns list of substrings; split into at most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substrings if given.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splitlines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 </a:t>
                      </a: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num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=</a:t>
                      </a: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string.count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('\n'))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Splits string at all (or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NEWLINEs and returns a list of each line with NEWLINEs removed.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82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Sequence-String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String</a:t>
            </a:r>
            <a:r>
              <a:rPr lang="ko-KR" altLang="en-US" dirty="0" smtClean="0"/>
              <a:t> 내장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286551"/>
              </p:ext>
            </p:extLst>
          </p:nvPr>
        </p:nvGraphicFramePr>
        <p:xfrm>
          <a:off x="683568" y="2237664"/>
          <a:ext cx="7560840" cy="4190816"/>
        </p:xfrm>
        <a:graphic>
          <a:graphicData uri="http://schemas.openxmlformats.org/drawingml/2006/table">
            <a:tbl>
              <a:tblPr/>
              <a:tblGrid>
                <a:gridCol w="2016224"/>
                <a:gridCol w="5544616"/>
              </a:tblGrid>
              <a:tr h="24133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startswith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beg=0,end=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len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(string))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Determines if string or a substring of string (if starting index beg and ending index end are given) starts with substring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 returns true if so and false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strip([chars])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Performs both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lstrip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and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rstrip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on string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swapcase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Inverts case for all letters in string.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title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"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titlecased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 version of string, that is, all words begin with uppercase and the rest are lowercase.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translate(table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sz="1200" kern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deletechars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="")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Translates string according to translation table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(256 chars), removing those in the del string.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upper()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Converts lowercase letters in string to uppercase.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zfill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(width)</a:t>
                      </a:r>
                      <a:endParaRPr kumimoji="0" lang="en-US" sz="1200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original string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leftpadded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with zeros to a total of width characters; intended for numbers,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zfill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retains any sign given (less one zero).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isdecimal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kern="120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true if a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unicode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string contains only decimal characters and false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90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주요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처리 예시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56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 : count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문자열내의 문자 값이 몇 개 존재한지를 확인하는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714" y="3212976"/>
            <a:ext cx="5638800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51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 : find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</a:t>
            </a:r>
            <a:r>
              <a:rPr lang="ko-KR" altLang="en-US" dirty="0" smtClean="0"/>
              <a:t>문자열 내의 원소가 어디에 위치한지를 찾는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3" y="3212976"/>
            <a:ext cx="4981575" cy="33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41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 : index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</a:t>
            </a:r>
            <a:r>
              <a:rPr lang="ko-KR" altLang="en-US" dirty="0" smtClean="0"/>
              <a:t>문자열 내의 원소가 어디에 위치한지를 찾는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140968"/>
            <a:ext cx="5524500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74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문자열 내의 구성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문자열이 알파벳이나 숫자 역부 확인</a:t>
            </a:r>
            <a:endParaRPr lang="en-US" altLang="ko-KR" dirty="0" smtClean="0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212976"/>
            <a:ext cx="2571750" cy="3347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31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String : </a:t>
            </a:r>
            <a:r>
              <a:rPr lang="en-US" altLang="ko-KR" dirty="0" smtClean="0"/>
              <a:t>partition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문자열을 특정 문자로 분리해서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원소를 갖는 </a:t>
            </a:r>
            <a:r>
              <a:rPr lang="en-US" altLang="ko-KR" dirty="0" smtClean="0"/>
              <a:t>tuple</a:t>
            </a:r>
            <a:r>
              <a:rPr lang="ko-KR" altLang="en-US" dirty="0" smtClean="0"/>
              <a:t>로 반환</a:t>
            </a:r>
            <a:endParaRPr lang="en-US" altLang="ko-KR" dirty="0" smtClean="0"/>
          </a:p>
        </p:txBody>
      </p:sp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295430"/>
            <a:ext cx="3190875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7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25" y="3159240"/>
            <a:ext cx="4392488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82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 : join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를 특정 </a:t>
            </a:r>
            <a:r>
              <a:rPr lang="ko-KR" altLang="en-US" dirty="0" err="1" smtClean="0"/>
              <a:t>분리자에</a:t>
            </a:r>
            <a:r>
              <a:rPr lang="ko-KR" altLang="en-US" dirty="0" smtClean="0"/>
              <a:t> 의해 통합해서 문자열로 생성</a:t>
            </a:r>
            <a:r>
              <a:rPr lang="en-US" altLang="ko-KR" dirty="0" smtClean="0"/>
              <a:t>. </a:t>
            </a:r>
            <a:r>
              <a:rPr lang="en-US" altLang="ko-KR" dirty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타입일 경우는 문자열 키일 경우만 처리</a:t>
            </a:r>
            <a:endParaRPr lang="en-US" altLang="ko-KR" dirty="0" smtClean="0"/>
          </a:p>
        </p:txBody>
      </p:sp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645024"/>
            <a:ext cx="3000375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5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 : split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문자열을 특정 </a:t>
            </a:r>
            <a:r>
              <a:rPr lang="ko-KR" altLang="en-US" dirty="0" err="1" smtClean="0"/>
              <a:t>분리자에</a:t>
            </a:r>
            <a:r>
              <a:rPr lang="ko-KR" altLang="en-US" dirty="0" smtClean="0"/>
              <a:t> 의해 분리해서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타입으로 생성</a:t>
            </a:r>
            <a:endParaRPr lang="en-US" altLang="ko-KR" dirty="0" smtClean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861048"/>
            <a:ext cx="3024336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7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거듭제</a:t>
            </a:r>
            <a:r>
              <a:rPr lang="ko-KR" altLang="en-US" dirty="0"/>
              <a:t>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0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 : </a:t>
            </a:r>
            <a:r>
              <a:rPr lang="en-US" altLang="ko-KR" dirty="0" err="1" smtClean="0"/>
              <a:t>startswith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문자열에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구성된 위치에 </a:t>
            </a:r>
            <a:r>
              <a:rPr lang="en-US" altLang="ko-KR" dirty="0" smtClean="0"/>
              <a:t>prefix </a:t>
            </a:r>
            <a:r>
              <a:rPr lang="ko-KR" altLang="en-US" dirty="0" smtClean="0"/>
              <a:t>값이 존재한지를 확인하는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996952"/>
            <a:ext cx="5495925" cy="3569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4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 : </a:t>
            </a:r>
            <a:r>
              <a:rPr lang="en-US" altLang="ko-KR" dirty="0" err="1" smtClean="0"/>
              <a:t>endswith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문자열에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구성된 위치에 </a:t>
            </a:r>
            <a:r>
              <a:rPr lang="en-US" altLang="ko-KR" dirty="0" smtClean="0"/>
              <a:t>suffix </a:t>
            </a:r>
            <a:r>
              <a:rPr lang="ko-KR" altLang="en-US" dirty="0" smtClean="0"/>
              <a:t>값이 존재한지를 확인하는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79" y="2924944"/>
            <a:ext cx="5267325" cy="3457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53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Translate:</a:t>
            </a:r>
            <a:r>
              <a:rPr lang="ko-KR" altLang="en-US" dirty="0" smtClean="0"/>
              <a:t>문자열 치환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42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 : translate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80020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문자열을 치환 및 삭제를 동시에 처리하는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63" y="4077072"/>
            <a:ext cx="5476875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67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string.maketrans</a:t>
            </a:r>
            <a:r>
              <a:rPr lang="en-US" altLang="ko-KR" dirty="0" smtClean="0"/>
              <a:t> : help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변경을 </a:t>
            </a:r>
            <a:r>
              <a:rPr lang="ko-KR" altLang="en-US" dirty="0" err="1" smtClean="0"/>
              <a:t>매핑할</a:t>
            </a:r>
            <a:r>
              <a:rPr lang="ko-KR" altLang="en-US" dirty="0" smtClean="0"/>
              <a:t> 테이블을 만들기</a:t>
            </a:r>
            <a:endParaRPr lang="en-US" altLang="ko-KR" dirty="0" smtClean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3645024"/>
            <a:ext cx="5010150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4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string.maketrans</a:t>
            </a:r>
            <a:r>
              <a:rPr lang="en-US" altLang="ko-KR" dirty="0" smtClean="0"/>
              <a:t> ; </a:t>
            </a:r>
            <a:r>
              <a:rPr lang="ko-KR" altLang="en-US" dirty="0" smtClean="0"/>
              <a:t>정의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테이블을 만들어 </a:t>
            </a:r>
            <a:r>
              <a:rPr lang="en-US" altLang="ko-KR" dirty="0" smtClean="0"/>
              <a:t>‘c’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‘k’</a:t>
            </a:r>
            <a:r>
              <a:rPr lang="ko-KR" altLang="en-US" dirty="0" smtClean="0"/>
              <a:t>로</a:t>
            </a:r>
            <a:r>
              <a:rPr lang="en-US" altLang="ko-KR" dirty="0" smtClean="0"/>
              <a:t>, ‘s’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‘z’</a:t>
            </a:r>
            <a:r>
              <a:rPr lang="ko-KR" altLang="en-US" dirty="0" smtClean="0"/>
              <a:t>로 전환하는 </a:t>
            </a:r>
            <a:r>
              <a:rPr lang="en-US" altLang="ko-KR" dirty="0" smtClean="0"/>
              <a:t>table </a:t>
            </a:r>
            <a:r>
              <a:rPr lang="ko-KR" altLang="en-US" dirty="0" smtClean="0"/>
              <a:t>생성</a:t>
            </a:r>
            <a:endParaRPr lang="en-US" altLang="ko-KR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780935"/>
            <a:ext cx="3190875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36096" y="5301208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abkdefghijklmnopqrztuvwxyz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36096" y="3933056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abcdefghijklmnopqrstuvwxyz</a:t>
            </a:r>
            <a:endParaRPr lang="ko-KR" altLang="en-US" dirty="0"/>
          </a:p>
        </p:txBody>
      </p:sp>
      <p:sp>
        <p:nvSpPr>
          <p:cNvPr id="4" name="아래쪽 화살표 3"/>
          <p:cNvSpPr/>
          <p:nvPr/>
        </p:nvSpPr>
        <p:spPr>
          <a:xfrm>
            <a:off x="6228184" y="4648805"/>
            <a:ext cx="484632" cy="580395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236296" y="472514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변환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87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 : translate : </a:t>
            </a:r>
            <a:r>
              <a:rPr lang="ko-KR" altLang="en-US" dirty="0" smtClean="0"/>
              <a:t>치환 사례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80020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문자열에 대한 치환 테이블에 정의된 대로 문자열을 치환 처리</a:t>
            </a:r>
            <a:endParaRPr lang="en-US" altLang="ko-KR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005064"/>
            <a:ext cx="424815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49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 : translate : </a:t>
            </a:r>
            <a:r>
              <a:rPr lang="ko-KR" altLang="en-US" dirty="0" smtClean="0"/>
              <a:t>치환 사례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80020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문자열에 대한 치환 테이블을 </a:t>
            </a:r>
            <a:r>
              <a:rPr lang="en-US" altLang="ko-KR" dirty="0" err="1" smtClean="0"/>
              <a:t>string.maketran</a:t>
            </a:r>
            <a:r>
              <a:rPr lang="ko-KR" altLang="en-US" dirty="0" smtClean="0"/>
              <a:t>함수로 정의하고 </a:t>
            </a:r>
            <a:r>
              <a:rPr lang="en-US" altLang="ko-KR" dirty="0" smtClean="0"/>
              <a:t>translate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문자를 숫자로 치환 </a:t>
            </a:r>
            <a:endParaRPr lang="en-US" altLang="ko-KR" dirty="0" smtClean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095" y="4293096"/>
            <a:ext cx="5305425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92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Translate: 3</a:t>
            </a:r>
            <a:r>
              <a:rPr lang="ko-KR" altLang="en-US" dirty="0" smtClean="0"/>
              <a:t>버전 문자열치환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98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Translate : table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3</a:t>
            </a:r>
            <a:r>
              <a:rPr lang="ko-KR" altLang="en-US" dirty="0" smtClean="0"/>
              <a:t>버전부터는 </a:t>
            </a:r>
            <a:r>
              <a:rPr lang="en-US" altLang="ko-KR" dirty="0" smtClean="0"/>
              <a:t>table</a:t>
            </a:r>
            <a:r>
              <a:rPr lang="ko-KR" altLang="en-US" dirty="0" smtClean="0"/>
              <a:t>을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정의해서 사용을 함</a:t>
            </a: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4635624" y="4077072"/>
            <a:ext cx="3168352" cy="1080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dict</a:t>
            </a:r>
            <a:r>
              <a:rPr lang="en-US" altLang="ko-KR" dirty="0" smtClean="0">
                <a:solidFill>
                  <a:schemeClr val="tx1"/>
                </a:solidFill>
              </a:rPr>
              <a:t>{ </a:t>
            </a:r>
            <a:r>
              <a:rPr lang="en-US" altLang="ko-KR" dirty="0" err="1" smtClean="0">
                <a:solidFill>
                  <a:schemeClr val="tx1"/>
                </a:solidFill>
              </a:rPr>
              <a:t>ord</a:t>
            </a:r>
            <a:r>
              <a:rPr lang="en-US" altLang="ko-KR" dirty="0" smtClean="0">
                <a:solidFill>
                  <a:schemeClr val="tx1"/>
                </a:solidFill>
              </a:rPr>
              <a:t>(key) : </a:t>
            </a:r>
            <a:r>
              <a:rPr lang="en-US" altLang="ko-KR" dirty="0" err="1" smtClean="0">
                <a:solidFill>
                  <a:schemeClr val="tx1"/>
                </a:solidFill>
              </a:rPr>
              <a:t>valeue</a:t>
            </a:r>
            <a:r>
              <a:rPr lang="en-US" altLang="ko-KR" dirty="0" smtClean="0">
                <a:solidFill>
                  <a:schemeClr val="tx1"/>
                </a:solidFill>
              </a:rPr>
              <a:t>}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4077072"/>
            <a:ext cx="2520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키</a:t>
            </a:r>
            <a:r>
              <a:rPr lang="en-US" altLang="ko-KR" dirty="0" smtClean="0"/>
              <a:t>/</a:t>
            </a:r>
            <a:r>
              <a:rPr lang="ko-KR" altLang="en-US" dirty="0" smtClean="0"/>
              <a:t>값으로 전환을 정의하지만 </a:t>
            </a:r>
            <a:r>
              <a:rPr lang="en-US" altLang="ko-KR" dirty="0" err="1" smtClean="0"/>
              <a:t>ord</a:t>
            </a:r>
            <a:r>
              <a:rPr lang="en-US" altLang="ko-KR" dirty="0" smtClean="0"/>
              <a:t>(key)</a:t>
            </a:r>
            <a:r>
              <a:rPr lang="ko-KR" altLang="en-US" dirty="0" smtClean="0"/>
              <a:t>로 정의해서 처리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72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160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밑 </a:t>
            </a:r>
            <a:r>
              <a:rPr lang="en-US" altLang="ko-KR" dirty="0" smtClean="0"/>
              <a:t>a, </a:t>
            </a:r>
            <a:r>
              <a:rPr lang="ko-KR" altLang="en-US" dirty="0" smtClean="0"/>
              <a:t>지수 </a:t>
            </a:r>
            <a:r>
              <a:rPr lang="en-US" altLang="ko-KR" dirty="0" smtClean="0"/>
              <a:t>b</a:t>
            </a:r>
            <a:r>
              <a:rPr lang="ko-KR" altLang="en-US" dirty="0" smtClean="0"/>
              <a:t>에 대한 거듭 제곱을 구하는 것은 </a:t>
            </a:r>
            <a:r>
              <a:rPr lang="en-US" altLang="ko-KR" dirty="0" err="1" smtClean="0"/>
              <a:t>math.pow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함수와 연사자 </a:t>
            </a:r>
            <a:r>
              <a:rPr lang="en-US" altLang="ko-KR" dirty="0" smtClean="0"/>
              <a:t>**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 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거듭제곱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</a:t>
            </a:fld>
            <a:endParaRPr lang="ko-KR" altLang="en-US"/>
          </a:p>
        </p:txBody>
      </p:sp>
      <p:pic>
        <p:nvPicPr>
          <p:cNvPr id="2519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813" y="3573016"/>
            <a:ext cx="3762375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225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Translate: </a:t>
            </a:r>
            <a:r>
              <a:rPr lang="ko-KR" altLang="en-US" dirty="0" smtClean="0"/>
              <a:t>문자열 치환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Translate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변경된 테이블을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정의하고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값은 </a:t>
            </a:r>
            <a:r>
              <a:rPr lang="en-US" altLang="ko-KR" dirty="0" err="1" smtClean="0"/>
              <a:t>ord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전환해야 함 </a:t>
            </a:r>
            <a:endParaRPr lang="en-US" altLang="ko-KR" dirty="0" smtClean="0"/>
          </a:p>
        </p:txBody>
      </p:sp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5" y="2996952"/>
            <a:ext cx="447675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6" y="4437112"/>
            <a:ext cx="4476750" cy="2096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01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Translate:</a:t>
            </a:r>
            <a:r>
              <a:rPr lang="ko-KR" altLang="en-US" dirty="0" smtClean="0"/>
              <a:t>문자열 삭</a:t>
            </a:r>
            <a:r>
              <a:rPr lang="ko-KR" altLang="en-US" dirty="0"/>
              <a:t>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66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 : translate : </a:t>
            </a:r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Translate 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두번째</a:t>
            </a:r>
            <a:r>
              <a:rPr lang="ko-KR" altLang="en-US" dirty="0" smtClean="0"/>
              <a:t> 인자에 문자열로 값을 넣으면 문자열 내의 일치하는 것을 전부 삭제 처리</a:t>
            </a:r>
            <a:endParaRPr lang="en-US" altLang="ko-KR" dirty="0" smtClean="0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3933056"/>
            <a:ext cx="5372100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48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4038600"/>
            <a:ext cx="8515672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Python</a:t>
            </a:r>
            <a:br>
              <a:rPr lang="en-US" altLang="ko-KR" sz="6000" dirty="0" smtClean="0"/>
            </a:br>
            <a:r>
              <a:rPr lang="en-US" altLang="ko-KR" sz="6000" dirty="0" smtClean="0"/>
              <a:t>sequence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(list)</a:t>
            </a:r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data type</a:t>
            </a: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72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Sequence : </a:t>
            </a:r>
            <a:r>
              <a:rPr lang="en-US" altLang="ko-KR" dirty="0" smtClean="0"/>
              <a:t>List </a:t>
            </a:r>
            <a:r>
              <a:rPr lang="en-US" altLang="ko-KR" dirty="0"/>
              <a:t>Type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61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40" y="3240031"/>
            <a:ext cx="226695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list</a:t>
            </a:r>
            <a:r>
              <a:rPr lang="ko-KR" altLang="en-US" dirty="0"/>
              <a:t> </a:t>
            </a:r>
            <a:r>
              <a:rPr lang="ko-KR" altLang="en-US" dirty="0" smtClean="0"/>
              <a:t>내의 </a:t>
            </a:r>
            <a:r>
              <a:rPr lang="ko-KR" altLang="en-US" dirty="0" err="1" smtClean="0"/>
              <a:t>스페셜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제외한 내장 속성 확인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794368" y="4185084"/>
            <a:ext cx="2053972" cy="39663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52048" y="5669645"/>
            <a:ext cx="3312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list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생성하고 </a:t>
            </a:r>
            <a:r>
              <a:rPr lang="en-US" altLang="ko-KR" dirty="0" err="1" smtClean="0"/>
              <a:t>isinstance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이용하여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여부 확인</a:t>
            </a:r>
            <a:endParaRPr lang="ko-KR" altLang="en-US" dirty="0"/>
          </a:p>
        </p:txBody>
      </p:sp>
      <p:cxnSp>
        <p:nvCxnSpPr>
          <p:cNvPr id="14" name="직선 화살표 연결선 13"/>
          <p:cNvCxnSpPr>
            <a:stCxn id="11" idx="2"/>
            <a:endCxn id="12" idx="0"/>
          </p:cNvCxnSpPr>
          <p:nvPr/>
        </p:nvCxnSpPr>
        <p:spPr>
          <a:xfrm>
            <a:off x="1821354" y="4581723"/>
            <a:ext cx="586878" cy="10879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302385"/>
            <a:ext cx="3333750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74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Sequence - List </a:t>
            </a:r>
            <a:r>
              <a:rPr lang="ko-KR" altLang="en-US" dirty="0" smtClean="0"/>
              <a:t>기본 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046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List </a:t>
            </a:r>
            <a:r>
              <a:rPr lang="ko-KR" altLang="en-US" dirty="0" smtClean="0"/>
              <a:t>타입에 대한 기본 처리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249639"/>
              </p:ext>
            </p:extLst>
          </p:nvPr>
        </p:nvGraphicFramePr>
        <p:xfrm>
          <a:off x="755576" y="2780928"/>
          <a:ext cx="7416824" cy="3027966"/>
        </p:xfrm>
        <a:graphic>
          <a:graphicData uri="http://schemas.openxmlformats.org/drawingml/2006/table">
            <a:tbl>
              <a:tblPr/>
              <a:tblGrid>
                <a:gridCol w="2088232"/>
                <a:gridCol w="1728192"/>
                <a:gridCol w="3600400"/>
              </a:tblGrid>
              <a:tr h="39119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Python Expression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Results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l=[1,2,3]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l.append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(4)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[1, 2, 3, 4]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리스트에 원소 추가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12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del l[3]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[1, 2, 3]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리스트에 원소 삭제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err="1">
                          <a:effectLst/>
                        </a:rPr>
                        <a:t>len</a:t>
                      </a:r>
                      <a:r>
                        <a:rPr lang="en-US" sz="1200" dirty="0">
                          <a:effectLst/>
                        </a:rPr>
                        <a:t>([1, 2, 3])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>
                          <a:effectLst/>
                        </a:rPr>
                        <a:t>3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Length </a:t>
                      </a:r>
                      <a:r>
                        <a:rPr lang="ko-KR" altLang="en-US" sz="1200" dirty="0" smtClean="0">
                          <a:effectLst/>
                        </a:rPr>
                        <a:t>함수로 길이 확인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859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>
                          <a:effectLst/>
                        </a:rPr>
                        <a:t>[1, 2, 3] + [4, 5, 6]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>
                          <a:effectLst/>
                        </a:rPr>
                        <a:t>[1, 2, 3, 4, 5, 6]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리스트를 합치니 </a:t>
                      </a:r>
                      <a:r>
                        <a:rPr lang="en-US" sz="1200" dirty="0" smtClean="0">
                          <a:effectLst/>
                        </a:rPr>
                        <a:t>Concatenation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839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['Hi!'] * 4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['Hi!', 'Hi!', 'Hi!', 'Hi!']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리스트 내의 원소를 </a:t>
                      </a:r>
                      <a:r>
                        <a:rPr lang="en-US" sz="1200" dirty="0" smtClean="0">
                          <a:effectLst/>
                        </a:rPr>
                        <a:t>Repetition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7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3 in [1, 2, 3]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True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리스트 내의 원소들이 </a:t>
                      </a:r>
                      <a:r>
                        <a:rPr lang="en-US" sz="1200" dirty="0" smtClean="0">
                          <a:effectLst/>
                        </a:rPr>
                        <a:t>Membership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727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for x in [1, 2, 3]: print x,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>
                          <a:effectLst/>
                        </a:rPr>
                        <a:t>1 2 3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리스트의 원소들을 반복자 활용 </a:t>
                      </a:r>
                      <a:r>
                        <a:rPr lang="en-US" altLang="ko-KR" sz="1200" dirty="0" smtClean="0">
                          <a:effectLst/>
                        </a:rPr>
                        <a:t>- </a:t>
                      </a:r>
                      <a:r>
                        <a:rPr lang="en-US" sz="1200" dirty="0" smtClean="0">
                          <a:effectLst/>
                        </a:rPr>
                        <a:t>Iteration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74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 : +/extend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list + list</a:t>
            </a:r>
            <a:r>
              <a:rPr lang="ko-KR" altLang="en-US" dirty="0" smtClean="0"/>
              <a:t>는 다른 리스트를 생성하지만  </a:t>
            </a:r>
            <a:r>
              <a:rPr lang="en-US" altLang="ko-KR" dirty="0" err="1" smtClean="0"/>
              <a:t>list.extend</a:t>
            </a:r>
            <a:r>
              <a:rPr lang="ko-KR" altLang="en-US" dirty="0" err="1" smtClean="0"/>
              <a:t>메소는는</a:t>
            </a:r>
            <a:r>
              <a:rPr lang="ko-KR" altLang="en-US" dirty="0" smtClean="0"/>
              <a:t> 리스트 내의 원소를 확장함</a:t>
            </a:r>
            <a:endParaRPr lang="ko-KR" altLang="en-US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8" y="3212976"/>
            <a:ext cx="5915025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08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 </a:t>
            </a:r>
            <a:r>
              <a:rPr lang="ko-KR" altLang="en-US" dirty="0" smtClean="0"/>
              <a:t>용 내장함수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내장함수중에</a:t>
            </a:r>
            <a:r>
              <a:rPr lang="ko-KR" altLang="en-US" dirty="0" smtClean="0"/>
              <a:t> 리스트 타입을 처리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603839"/>
              </p:ext>
            </p:extLst>
          </p:nvPr>
        </p:nvGraphicFramePr>
        <p:xfrm>
          <a:off x="827584" y="2780928"/>
          <a:ext cx="7488832" cy="3472540"/>
        </p:xfrm>
        <a:graphic>
          <a:graphicData uri="http://schemas.openxmlformats.org/drawingml/2006/table">
            <a:tbl>
              <a:tblPr/>
              <a:tblGrid>
                <a:gridCol w="1944216"/>
                <a:gridCol w="5544616"/>
              </a:tblGrid>
              <a:tr h="27350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Function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cmp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(list1, list2)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smtClean="0">
                          <a:effectLst/>
                        </a:rPr>
                        <a:t>Compares </a:t>
                      </a:r>
                      <a:r>
                        <a:rPr lang="en-US" sz="1400" dirty="0">
                          <a:effectLst/>
                        </a:rPr>
                        <a:t>elements of both lists.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len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(list)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400" dirty="0" smtClean="0">
                          <a:effectLst/>
                        </a:rPr>
                        <a:t>Gives </a:t>
                      </a:r>
                      <a:r>
                        <a:rPr lang="en-US" sz="1400" dirty="0">
                          <a:effectLst/>
                        </a:rPr>
                        <a:t>the total length of the list.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max(list)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400" dirty="0" smtClean="0">
                          <a:effectLst/>
                        </a:rPr>
                        <a:t>Returns </a:t>
                      </a:r>
                      <a:r>
                        <a:rPr lang="en-US" sz="1400" dirty="0">
                          <a:effectLst/>
                        </a:rPr>
                        <a:t>item from the list with max value.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min(list)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400" dirty="0" smtClean="0">
                          <a:effectLst/>
                        </a:rPr>
                        <a:t>Returns </a:t>
                      </a:r>
                      <a:r>
                        <a:rPr lang="en-US" sz="1400" dirty="0">
                          <a:effectLst/>
                        </a:rPr>
                        <a:t>item from the list with min value.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list(</a:t>
                      </a:r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seq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smtClean="0">
                          <a:effectLst/>
                        </a:rPr>
                        <a:t>Converts </a:t>
                      </a:r>
                      <a:r>
                        <a:rPr lang="en-US" sz="1400" dirty="0">
                          <a:effectLst/>
                        </a:rPr>
                        <a:t>a tuple into list.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str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(list)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Produces a printable string representation of a 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list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408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type(list)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type of the passed variable. If passed variable is 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list</a:t>
                      </a:r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then it would return a 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list</a:t>
                      </a:r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type.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6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 : compare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개의 리스트를 비교해서  같으면 </a:t>
            </a:r>
            <a:r>
              <a:rPr lang="en-US" altLang="ko-KR" sz="2800" dirty="0" smtClean="0"/>
              <a:t>0, </a:t>
            </a:r>
            <a:r>
              <a:rPr lang="ko-KR" altLang="en-US" sz="2800" dirty="0" err="1" smtClean="0"/>
              <a:t>첫번째가</a:t>
            </a:r>
            <a:r>
              <a:rPr lang="ko-KR" altLang="en-US" sz="2800" dirty="0" smtClean="0"/>
              <a:t> 크면 </a:t>
            </a:r>
            <a:r>
              <a:rPr lang="en-US" altLang="ko-KR" sz="2800" dirty="0" smtClean="0"/>
              <a:t>1, </a:t>
            </a:r>
            <a:r>
              <a:rPr lang="ko-KR" altLang="en-US" sz="2800" dirty="0" err="1" smtClean="0"/>
              <a:t>두번째가</a:t>
            </a:r>
            <a:r>
              <a:rPr lang="ko-KR" altLang="en-US" sz="2800" dirty="0" smtClean="0"/>
              <a:t> 크면 </a:t>
            </a:r>
            <a:r>
              <a:rPr lang="en-US" altLang="ko-KR" sz="2800" dirty="0" smtClean="0"/>
              <a:t>-1</a:t>
            </a:r>
            <a:r>
              <a:rPr lang="ko-KR" altLang="en-US" sz="2800" dirty="0" smtClean="0"/>
              <a:t>로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비교결과를 리턴</a:t>
            </a:r>
            <a:endParaRPr lang="en-US" altLang="ko-KR" sz="2800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62" y="3717032"/>
            <a:ext cx="4791075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49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제곱근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86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Sequence : </a:t>
            </a:r>
            <a:r>
              <a:rPr lang="en-US" altLang="ko-KR" dirty="0" smtClean="0"/>
              <a:t>List method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20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리스트 내장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818484"/>
              </p:ext>
            </p:extLst>
          </p:nvPr>
        </p:nvGraphicFramePr>
        <p:xfrm>
          <a:off x="683568" y="2636912"/>
          <a:ext cx="7560840" cy="3878656"/>
        </p:xfrm>
        <a:graphic>
          <a:graphicData uri="http://schemas.openxmlformats.org/drawingml/2006/table">
            <a:tbl>
              <a:tblPr/>
              <a:tblGrid>
                <a:gridCol w="2016224"/>
                <a:gridCol w="5544616"/>
              </a:tblGrid>
              <a:tr h="24133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b="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list.append</a:t>
                      </a:r>
                      <a:r>
                        <a:rPr kumimoji="0" lang="en-US" altLang="ko-KR" sz="12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b="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obj</a:t>
                      </a:r>
                      <a:r>
                        <a:rPr kumimoji="0" lang="en-US" altLang="ko-KR" sz="12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kumimoji="0" lang="en-US" altLang="ko-KR" sz="1200" b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Appends object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list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list.count</a:t>
                      </a:r>
                      <a:r>
                        <a:rPr lang="en-US" sz="1200" b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200" b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obj</a:t>
                      </a:r>
                      <a:r>
                        <a:rPr lang="en-US" sz="1200" b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b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count of how many times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occurs in list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list.extend</a:t>
                      </a:r>
                      <a:r>
                        <a:rPr lang="en-US" altLang="ko-KR" sz="1200" b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seq</a:t>
                      </a:r>
                      <a:r>
                        <a:rPr lang="en-US" altLang="ko-KR" sz="1200" b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200" b="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Appends the contents of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seq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list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list.index</a:t>
                      </a:r>
                      <a:r>
                        <a:rPr lang="en-US" altLang="ko-KR" sz="1200" b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obj</a:t>
                      </a:r>
                      <a:r>
                        <a:rPr lang="en-US" altLang="ko-KR" sz="1200" b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200" b="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lowest index in list that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appears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list.insert</a:t>
                      </a:r>
                      <a:r>
                        <a:rPr lang="en-US" altLang="ko-KR" sz="1200" b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index,obj</a:t>
                      </a:r>
                      <a:r>
                        <a:rPr lang="en-US" altLang="ko-KR" sz="1200" b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200" b="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Inserts object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into list at offset index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list.pop</a:t>
                      </a:r>
                      <a:r>
                        <a:rPr lang="en-US" altLang="ko-KR" sz="1200" b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obj</a:t>
                      </a:r>
                      <a:r>
                        <a:rPr lang="en-US" altLang="ko-KR" sz="1200" b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=list[-1])</a:t>
                      </a:r>
                      <a:endParaRPr lang="en-US" altLang="ko-KR" sz="1200" b="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Removes and returns last object or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from list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b="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list.remove</a:t>
                      </a:r>
                      <a:r>
                        <a:rPr kumimoji="0" lang="en-US" altLang="ko-KR" sz="12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b="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obj</a:t>
                      </a:r>
                      <a:r>
                        <a:rPr kumimoji="0" lang="en-US" altLang="ko-KR" sz="12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t"/>
                      <a:endParaRPr lang="en-US" altLang="ko-KR" sz="12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Removes object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from list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effectLst/>
                        </a:rPr>
                        <a:t>list.reverse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ffectLst/>
                        </a:rPr>
                        <a:t>()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Reverses objects of list in place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effectLst/>
                        </a:rPr>
                        <a:t>list.sort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ffectLst/>
                        </a:rPr>
                        <a:t>([</a:t>
                      </a:r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effectLst/>
                        </a:rPr>
                        <a:t>func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ffectLst/>
                        </a:rPr>
                        <a:t>])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Sorts objects of list, use compare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if given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17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</a:t>
            </a:r>
            <a:r>
              <a:rPr lang="ko-KR" altLang="en-US" dirty="0"/>
              <a:t> </a:t>
            </a:r>
            <a:r>
              <a:rPr lang="en-US" altLang="ko-KR" dirty="0" smtClean="0"/>
              <a:t>: append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list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내의 마지막 </a:t>
            </a:r>
            <a:r>
              <a:rPr lang="en-US" altLang="ko-KR" sz="2800" dirty="0" smtClean="0"/>
              <a:t>index </a:t>
            </a:r>
            <a:r>
              <a:rPr lang="ko-KR" altLang="en-US" sz="2800" dirty="0" smtClean="0"/>
              <a:t>다음에 원소를 추가하는 </a:t>
            </a:r>
            <a:r>
              <a:rPr lang="ko-KR" altLang="en-US" sz="2800" dirty="0" err="1" smtClean="0"/>
              <a:t>메소드</a:t>
            </a:r>
            <a:endParaRPr lang="en-US" altLang="ko-KR" sz="2800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488" y="3284984"/>
            <a:ext cx="3629025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24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</a:t>
            </a:r>
            <a:r>
              <a:rPr lang="ko-KR" altLang="en-US" dirty="0"/>
              <a:t> </a:t>
            </a:r>
            <a:r>
              <a:rPr lang="en-US" altLang="ko-KR" dirty="0" smtClean="0"/>
              <a:t>: count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list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내의 </a:t>
            </a:r>
            <a:r>
              <a:rPr lang="en-US" altLang="ko-KR" sz="2800" dirty="0" smtClean="0"/>
              <a:t>value</a:t>
            </a:r>
            <a:r>
              <a:rPr lang="ko-KR" altLang="en-US" sz="2800" dirty="0" smtClean="0"/>
              <a:t>이 개수를 나타내는 </a:t>
            </a:r>
            <a:r>
              <a:rPr lang="ko-KR" altLang="en-US" sz="2800" dirty="0" err="1" smtClean="0"/>
              <a:t>메소드</a:t>
            </a:r>
            <a:r>
              <a:rPr lang="ko-KR" altLang="en-US" sz="2800" dirty="0" smtClean="0"/>
              <a:t> </a:t>
            </a:r>
            <a:endParaRPr lang="en-US" altLang="ko-KR" sz="2800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3645024"/>
            <a:ext cx="552450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37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</a:t>
            </a:r>
            <a:r>
              <a:rPr lang="ko-KR" altLang="en-US" dirty="0"/>
              <a:t> </a:t>
            </a:r>
            <a:r>
              <a:rPr lang="en-US" altLang="ko-KR" dirty="0" smtClean="0"/>
              <a:t>: pop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list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내의 </a:t>
            </a:r>
            <a:r>
              <a:rPr lang="en-US" altLang="ko-KR" sz="2800" dirty="0" smtClean="0"/>
              <a:t>index </a:t>
            </a:r>
            <a:r>
              <a:rPr lang="ko-KR" altLang="en-US" sz="2800" dirty="0" smtClean="0"/>
              <a:t>위치를 확인하고 삭제하는 </a:t>
            </a:r>
            <a:r>
              <a:rPr lang="ko-KR" altLang="en-US" sz="2800" dirty="0" err="1" smtClean="0"/>
              <a:t>메소드임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default</a:t>
            </a:r>
            <a:r>
              <a:rPr lang="ko-KR" altLang="en-US" sz="2800" dirty="0" smtClean="0"/>
              <a:t>가 항상 </a:t>
            </a:r>
            <a:r>
              <a:rPr lang="en-US" altLang="ko-KR" sz="2800" dirty="0" smtClean="0"/>
              <a:t>last </a:t>
            </a:r>
            <a:r>
              <a:rPr lang="ko-KR" altLang="en-US" sz="2800" dirty="0" smtClean="0"/>
              <a:t>위치이며 위치를 주면 삭제함</a:t>
            </a:r>
            <a:r>
              <a:rPr lang="en-US" altLang="ko-KR" sz="2800" dirty="0" smtClean="0"/>
              <a:t>. </a:t>
            </a:r>
            <a:r>
              <a:rPr lang="ko-KR" altLang="en-US" sz="2800" dirty="0" smtClean="0"/>
              <a:t>인덱스범위가 넘으면 오류 처리 </a:t>
            </a:r>
            <a:endParaRPr lang="en-US" altLang="ko-KR" sz="2800" dirty="0"/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88" y="2924944"/>
            <a:ext cx="5991225" cy="3797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41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</a:t>
            </a:r>
            <a:r>
              <a:rPr lang="ko-KR" altLang="en-US" dirty="0"/>
              <a:t> </a:t>
            </a:r>
            <a:r>
              <a:rPr lang="en-US" altLang="ko-KR" dirty="0" smtClean="0"/>
              <a:t>: remove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list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내의 </a:t>
            </a:r>
            <a:r>
              <a:rPr lang="en-US" altLang="ko-KR" sz="2800" dirty="0" smtClean="0"/>
              <a:t>value</a:t>
            </a:r>
            <a:r>
              <a:rPr lang="ko-KR" altLang="en-US" sz="2800" dirty="0" smtClean="0"/>
              <a:t>를 기준으로 삭제하는 </a:t>
            </a:r>
            <a:r>
              <a:rPr lang="ko-KR" altLang="en-US" sz="2800" dirty="0" err="1" smtClean="0"/>
              <a:t>메소드로써</a:t>
            </a:r>
            <a:r>
              <a:rPr lang="ko-KR" altLang="en-US" sz="2800" dirty="0" smtClean="0"/>
              <a:t> 중복된 값이 있을 경우 하나씩 삭제함 </a:t>
            </a:r>
            <a:endParaRPr lang="en-US" altLang="ko-KR" sz="2800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88" y="3284984"/>
            <a:ext cx="4391025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57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</a:t>
            </a:r>
            <a:r>
              <a:rPr lang="ko-KR" altLang="en-US" dirty="0"/>
              <a:t> </a:t>
            </a:r>
            <a:r>
              <a:rPr lang="en-US" altLang="ko-KR" dirty="0" smtClean="0"/>
              <a:t>: insert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list</a:t>
            </a:r>
            <a:r>
              <a:rPr lang="ko-KR" altLang="en-US" dirty="0"/>
              <a:t> </a:t>
            </a:r>
            <a:r>
              <a:rPr lang="ko-KR" altLang="en-US" dirty="0" smtClean="0"/>
              <a:t>내의 위치를 지정해서 원소를 넣을 때 </a:t>
            </a:r>
            <a:r>
              <a:rPr lang="en-US" altLang="ko-KR" dirty="0" smtClean="0"/>
              <a:t>[index]</a:t>
            </a:r>
            <a:r>
              <a:rPr lang="ko-KR" altLang="en-US" dirty="0" smtClean="0"/>
              <a:t>일 경우는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범위가 벗어나면 오류가 발생하지만 </a:t>
            </a:r>
            <a:r>
              <a:rPr lang="en-US" altLang="ko-KR" dirty="0" smtClean="0"/>
              <a:t>insert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벗어나면 </a:t>
            </a:r>
            <a:r>
              <a:rPr lang="en-US" altLang="ko-KR" dirty="0" smtClean="0"/>
              <a:t>append</a:t>
            </a:r>
            <a:r>
              <a:rPr lang="ko-KR" altLang="en-US" dirty="0" smtClean="0"/>
              <a:t>로 인식해서 처리</a:t>
            </a:r>
            <a:endParaRPr lang="en-US" altLang="ko-KR" dirty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284984"/>
            <a:ext cx="5943600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29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sort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list.sort</a:t>
            </a:r>
            <a:r>
              <a:rPr lang="en-US" altLang="ko-KR" dirty="0" smtClean="0"/>
              <a:t>(key=</a:t>
            </a:r>
            <a:r>
              <a:rPr lang="ko-KR" altLang="en-US" dirty="0" err="1" smtClean="0"/>
              <a:t>함수명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함수처리된</a:t>
            </a:r>
            <a:r>
              <a:rPr lang="ko-KR" altLang="en-US" dirty="0" smtClean="0"/>
              <a:t> 결과를 기준으로 소트를 진행함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올림차순별이</a:t>
            </a:r>
            <a:r>
              <a:rPr lang="ko-KR" altLang="en-US" dirty="0" smtClean="0"/>
              <a:t> 기본</a:t>
            </a:r>
            <a:r>
              <a:rPr lang="en-US" altLang="ko-KR" smtClean="0"/>
              <a:t>)</a:t>
            </a:r>
            <a:endParaRPr lang="en-US" altLang="ko-KR" dirty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157464"/>
            <a:ext cx="176212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005064"/>
            <a:ext cx="224790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20888" y="3438292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u="sng" dirty="0" smtClean="0"/>
              <a:t>리스트 구성에 따라 값을 계산처리</a:t>
            </a:r>
            <a:endParaRPr lang="ko-KR" altLang="en-US" b="1" u="sng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53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stack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Stack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LIFO(last in first out)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를 이용하여 원소 추가</a:t>
            </a:r>
            <a:r>
              <a:rPr lang="en-US" altLang="ko-KR" dirty="0" smtClean="0"/>
              <a:t>(append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 및 삭제</a:t>
            </a:r>
            <a:r>
              <a:rPr lang="en-US" altLang="ko-KR" dirty="0" smtClean="0"/>
              <a:t>(pop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간단하게 구성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429000"/>
            <a:ext cx="2664296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25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queue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queue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FIFO(first in first out)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를 이용하여 원소 추가</a:t>
            </a:r>
            <a:r>
              <a:rPr lang="en-US" altLang="ko-KR" dirty="0" smtClean="0"/>
              <a:t>(append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 및 삭제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reverse,pop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간단하게 구성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599565"/>
            <a:ext cx="1990725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631613"/>
            <a:ext cx="1719470" cy="1710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오른쪽 화살표 4"/>
          <p:cNvSpPr/>
          <p:nvPr/>
        </p:nvSpPr>
        <p:spPr>
          <a:xfrm>
            <a:off x="3995936" y="4308893"/>
            <a:ext cx="864096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543604" y="5157191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 </a:t>
            </a:r>
            <a:r>
              <a:rPr lang="en-US" altLang="ko-KR" sz="1200" dirty="0" smtClean="0"/>
              <a:t>pop() </a:t>
            </a:r>
            <a:r>
              <a:rPr lang="ko-KR" altLang="en-US" sz="1200" dirty="0" smtClean="0"/>
              <a:t>인자에 </a:t>
            </a:r>
            <a:r>
              <a:rPr lang="en-US" altLang="ko-KR" sz="1200" dirty="0" smtClean="0"/>
              <a:t>0</a:t>
            </a:r>
            <a:r>
              <a:rPr lang="ko-KR" altLang="en-US" sz="1200" dirty="0" smtClean="0"/>
              <a:t>을 부여하면 첫 원소가 제거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8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160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밑</a:t>
            </a:r>
            <a:r>
              <a:rPr lang="en-US" altLang="ko-KR" dirty="0" smtClean="0"/>
              <a:t>a</a:t>
            </a:r>
            <a:r>
              <a:rPr lang="ko-KR" altLang="en-US" dirty="0" smtClean="0"/>
              <a:t>이고 지수가 </a:t>
            </a:r>
            <a:r>
              <a:rPr lang="en-US" altLang="ko-KR" dirty="0" smtClean="0"/>
              <a:t>b</a:t>
            </a:r>
            <a:r>
              <a:rPr lang="ko-KR" altLang="en-US" dirty="0" smtClean="0"/>
              <a:t>일 경우 </a:t>
            </a:r>
            <a:r>
              <a:rPr lang="en-US" altLang="ko-KR" dirty="0" err="1" smtClean="0"/>
              <a:t>math.sqrt</a:t>
            </a:r>
            <a:r>
              <a:rPr lang="ko-KR" altLang="en-US" dirty="0" smtClean="0"/>
              <a:t>함수는 </a:t>
            </a:r>
            <a:r>
              <a:rPr lang="en-US" altLang="ko-KR" dirty="0" smtClean="0"/>
              <a:t>root2</a:t>
            </a:r>
            <a:r>
              <a:rPr lang="ko-KR" altLang="en-US" dirty="0" smtClean="0"/>
              <a:t>에 대한 값만 처리 하므로 </a:t>
            </a:r>
            <a:r>
              <a:rPr lang="en-US" altLang="ko-KR" dirty="0" smtClean="0"/>
              <a:t>**/pow</a:t>
            </a:r>
            <a:r>
              <a:rPr lang="ko-KR" altLang="en-US" dirty="0" smtClean="0"/>
              <a:t>에서 분수를 이용해서 제곱근을 구함 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제곱근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2529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0" y="3212976"/>
            <a:ext cx="3733800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225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Sequence-List: reverse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list </a:t>
            </a:r>
            <a:r>
              <a:rPr lang="ko-KR" altLang="en-US" dirty="0" smtClean="0"/>
              <a:t>내의 </a:t>
            </a:r>
            <a:r>
              <a:rPr lang="ko-KR" altLang="en-US" dirty="0" err="1" smtClean="0"/>
              <a:t>원소들위</a:t>
            </a:r>
            <a:r>
              <a:rPr lang="ko-KR" altLang="en-US" dirty="0" smtClean="0"/>
              <a:t> 위치를 반대방향으로 바꾸는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429000"/>
            <a:ext cx="3238500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30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문자열 삽입 위치 확인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90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Bisect </a:t>
            </a:r>
            <a:r>
              <a:rPr lang="ko-KR" altLang="en-US" dirty="0" smtClean="0"/>
              <a:t>모듈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문자열 내의 특정 원소가 삽입될   인덱스의 위치를  확인하는데 사용</a:t>
            </a:r>
            <a:r>
              <a:rPr lang="en-US" altLang="ko-KR" dirty="0" smtClean="0"/>
              <a:t>. </a:t>
            </a:r>
          </a:p>
        </p:txBody>
      </p:sp>
      <p:pic>
        <p:nvPicPr>
          <p:cNvPr id="1689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352" y="3645024"/>
            <a:ext cx="47244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9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 list comprehension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24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List Comprehension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33285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리스트 </a:t>
            </a:r>
            <a:r>
              <a:rPr lang="ko-KR" altLang="en-US" dirty="0" err="1" smtClean="0"/>
              <a:t>정의시</a:t>
            </a:r>
            <a:r>
              <a:rPr lang="ko-KR" altLang="en-US" dirty="0" smtClean="0"/>
              <a:t> 값을 정하지 않고  호출 시 리스트 내의 값들이 처리되도록 구성 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 smtClean="0"/>
              <a:t>A = [ </a:t>
            </a:r>
            <a:r>
              <a:rPr lang="ko-KR" altLang="en-US" dirty="0" err="1" smtClean="0"/>
              <a:t>표현식</a:t>
            </a:r>
            <a:r>
              <a:rPr lang="en-US" altLang="ko-KR" dirty="0" smtClean="0"/>
              <a:t> for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in sequence if </a:t>
            </a:r>
            <a:r>
              <a:rPr lang="ko-KR" altLang="en-US" dirty="0" smtClean="0"/>
              <a:t>논리식</a:t>
            </a:r>
            <a:r>
              <a:rPr lang="en-US" altLang="ko-KR" dirty="0" smtClean="0"/>
              <a:t>]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85" y="4293096"/>
            <a:ext cx="3048000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293096"/>
            <a:ext cx="3312368" cy="136815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오른쪽 화살표 4"/>
          <p:cNvSpPr/>
          <p:nvPr/>
        </p:nvSpPr>
        <p:spPr>
          <a:xfrm>
            <a:off x="4139952" y="4798492"/>
            <a:ext cx="720080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54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List Comprehension : </a:t>
            </a:r>
            <a:r>
              <a:rPr lang="ko-KR" altLang="en-US" dirty="0" smtClean="0"/>
              <a:t>다중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33285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리스트 내의 다중 </a:t>
            </a:r>
            <a:r>
              <a:rPr lang="en-US" altLang="ko-KR" dirty="0" smtClean="0"/>
              <a:t>for</a:t>
            </a:r>
            <a:r>
              <a:rPr lang="ko-KR" altLang="en-US" dirty="0" smtClean="0"/>
              <a:t>문을 이용해서 처리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 smtClean="0"/>
              <a:t>A = [ </a:t>
            </a:r>
            <a:r>
              <a:rPr lang="ko-KR" altLang="en-US" dirty="0" err="1" smtClean="0"/>
              <a:t>표현식</a:t>
            </a:r>
            <a:r>
              <a:rPr lang="en-US" altLang="ko-KR" dirty="0" smtClean="0"/>
              <a:t> for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in sequence for j in sequence if </a:t>
            </a:r>
            <a:r>
              <a:rPr lang="ko-KR" altLang="en-US" dirty="0" smtClean="0"/>
              <a:t>논리식</a:t>
            </a:r>
            <a:r>
              <a:rPr lang="en-US" altLang="ko-KR" dirty="0" smtClean="0"/>
              <a:t>]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2" y="3645024"/>
            <a:ext cx="5514975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31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4038600"/>
            <a:ext cx="8515672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/>
              <a:t>Python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sequence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(tuple)</a:t>
            </a:r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data type</a:t>
            </a: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38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Sequence : </a:t>
            </a:r>
            <a:r>
              <a:rPr lang="en-US" altLang="ko-KR" dirty="0" smtClean="0"/>
              <a:t>Tuple </a:t>
            </a:r>
            <a:r>
              <a:rPr lang="en-US" altLang="ko-KR" dirty="0"/>
              <a:t>Type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72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Sequence - Tuple </a:t>
            </a:r>
            <a:r>
              <a:rPr lang="ko-KR" altLang="en-US" dirty="0" smtClean="0"/>
              <a:t>기본 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36815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tuple</a:t>
            </a:r>
            <a:r>
              <a:rPr lang="ko-KR" altLang="en-US" dirty="0" smtClean="0"/>
              <a:t>타입에 </a:t>
            </a:r>
            <a:r>
              <a:rPr lang="en-US" altLang="ko-KR" dirty="0" smtClean="0"/>
              <a:t>immutable </a:t>
            </a:r>
            <a:r>
              <a:rPr lang="ko-KR" altLang="en-US" dirty="0" smtClean="0"/>
              <a:t>타입으로 내부 원소에 대해 갱신이 불가능하여 리스트처리보다 제한적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Slicing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String </a:t>
            </a:r>
            <a:r>
              <a:rPr lang="ko-KR" altLang="en-US" dirty="0" smtClean="0"/>
              <a:t>처럼 처리가능 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169288"/>
              </p:ext>
            </p:extLst>
          </p:nvPr>
        </p:nvGraphicFramePr>
        <p:xfrm>
          <a:off x="755576" y="3284984"/>
          <a:ext cx="7416824" cy="3131520"/>
        </p:xfrm>
        <a:graphic>
          <a:graphicData uri="http://schemas.openxmlformats.org/drawingml/2006/table">
            <a:tbl>
              <a:tblPr/>
              <a:tblGrid>
                <a:gridCol w="2088232"/>
                <a:gridCol w="1728192"/>
                <a:gridCol w="3600400"/>
              </a:tblGrid>
              <a:tr h="39119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Python Expression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Results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T =(1,)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(1,)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 smtClean="0">
                          <a:effectLst/>
                        </a:rPr>
                        <a:t>튜플의</a:t>
                      </a:r>
                      <a:r>
                        <a:rPr lang="ko-KR" altLang="en-US" sz="1200" dirty="0" smtClean="0">
                          <a:effectLst/>
                        </a:rPr>
                        <a:t> 원소가 하나인 경우 생성 꼭 한 개일 경우는 뒤에 </a:t>
                      </a:r>
                      <a:r>
                        <a:rPr lang="ko-KR" altLang="en-US" sz="1200" dirty="0" err="1" smtClean="0">
                          <a:effectLst/>
                        </a:rPr>
                        <a:t>꼼마</a:t>
                      </a:r>
                      <a:r>
                        <a:rPr lang="en-US" altLang="ko-KR" sz="1200" dirty="0" smtClean="0">
                          <a:effectLst/>
                        </a:rPr>
                        <a:t>(,)</a:t>
                      </a:r>
                      <a:r>
                        <a:rPr lang="ko-KR" altLang="en-US" sz="1200" dirty="0" smtClean="0">
                          <a:effectLst/>
                        </a:rPr>
                        <a:t>를</a:t>
                      </a:r>
                      <a:r>
                        <a:rPr lang="en-US" altLang="ko-KR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붙여야 함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kumimoji="0" 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(1,2,3,4)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(1, 2, 3, 4)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 smtClean="0">
                          <a:effectLst/>
                        </a:rPr>
                        <a:t>튜플</a:t>
                      </a:r>
                      <a:r>
                        <a:rPr lang="ko-KR" altLang="en-US" sz="1200" dirty="0" smtClean="0">
                          <a:effectLst/>
                        </a:rPr>
                        <a:t> 생성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err="1" smtClean="0">
                          <a:effectLst/>
                        </a:rPr>
                        <a:t>len</a:t>
                      </a:r>
                      <a:r>
                        <a:rPr lang="en-US" sz="1200" dirty="0" smtClean="0">
                          <a:effectLst/>
                        </a:rPr>
                        <a:t>((1</a:t>
                      </a:r>
                      <a:r>
                        <a:rPr lang="en-US" sz="1200" dirty="0">
                          <a:effectLst/>
                        </a:rPr>
                        <a:t>, 2, </a:t>
                      </a:r>
                      <a:r>
                        <a:rPr lang="en-US" sz="1200" dirty="0" smtClean="0">
                          <a:effectLst/>
                        </a:rPr>
                        <a:t>3))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>
                          <a:effectLst/>
                        </a:rPr>
                        <a:t>3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Length </a:t>
                      </a:r>
                      <a:r>
                        <a:rPr lang="ko-KR" altLang="en-US" sz="1200" dirty="0" smtClean="0">
                          <a:effectLst/>
                        </a:rPr>
                        <a:t>함수로 길이 확인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859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smtClean="0">
                          <a:effectLst/>
                        </a:rPr>
                        <a:t>(1</a:t>
                      </a:r>
                      <a:r>
                        <a:rPr lang="en-US" altLang="ko-KR" sz="1200" dirty="0">
                          <a:effectLst/>
                        </a:rPr>
                        <a:t>, 2, </a:t>
                      </a:r>
                      <a:r>
                        <a:rPr lang="en-US" altLang="ko-KR" sz="1200" dirty="0" smtClean="0">
                          <a:effectLst/>
                        </a:rPr>
                        <a:t>3) </a:t>
                      </a:r>
                      <a:r>
                        <a:rPr lang="en-US" altLang="ko-KR" sz="1200" dirty="0">
                          <a:effectLst/>
                        </a:rPr>
                        <a:t>+ </a:t>
                      </a:r>
                      <a:r>
                        <a:rPr lang="en-US" altLang="ko-KR" sz="1200" dirty="0" smtClean="0">
                          <a:effectLst/>
                        </a:rPr>
                        <a:t>(4</a:t>
                      </a:r>
                      <a:r>
                        <a:rPr lang="en-US" altLang="ko-KR" sz="1200" dirty="0">
                          <a:effectLst/>
                        </a:rPr>
                        <a:t>, 5, </a:t>
                      </a:r>
                      <a:r>
                        <a:rPr lang="en-US" altLang="ko-KR" sz="1200" dirty="0" smtClean="0">
                          <a:effectLst/>
                        </a:rPr>
                        <a:t>6)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(1</a:t>
                      </a:r>
                      <a:r>
                        <a:rPr lang="en-US" altLang="ko-KR" sz="1200" dirty="0">
                          <a:effectLst/>
                        </a:rPr>
                        <a:t>, 2, 3, 4, 5, </a:t>
                      </a:r>
                      <a:r>
                        <a:rPr lang="en-US" altLang="ko-KR" sz="1200" dirty="0" smtClean="0">
                          <a:effectLst/>
                        </a:rPr>
                        <a:t>6)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 smtClean="0">
                          <a:effectLst/>
                        </a:rPr>
                        <a:t>튜플을</a:t>
                      </a:r>
                      <a:r>
                        <a:rPr lang="en-US" altLang="ko-KR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 합치기 </a:t>
                      </a:r>
                      <a:r>
                        <a:rPr lang="en-US" sz="1200" dirty="0" smtClean="0">
                          <a:effectLst/>
                        </a:rPr>
                        <a:t>Concatenation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839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('Hi!‘) </a:t>
                      </a:r>
                      <a:r>
                        <a:rPr lang="en-US" sz="1200" dirty="0">
                          <a:effectLst/>
                        </a:rPr>
                        <a:t>* 4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'</a:t>
                      </a:r>
                      <a:r>
                        <a:rPr lang="en-US" sz="1200" dirty="0" err="1" smtClean="0">
                          <a:effectLst/>
                        </a:rPr>
                        <a:t>Hi!Hi!Hi!Hi</a:t>
                      </a:r>
                      <a:r>
                        <a:rPr lang="en-US" sz="1200" dirty="0" smtClean="0">
                          <a:effectLst/>
                        </a:rPr>
                        <a:t>!'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 smtClean="0">
                          <a:effectLst/>
                        </a:rPr>
                        <a:t>튜플의</a:t>
                      </a:r>
                      <a:r>
                        <a:rPr lang="ko-KR" altLang="en-US" sz="1200" dirty="0" smtClean="0">
                          <a:effectLst/>
                        </a:rPr>
                        <a:t> 반복을 </a:t>
                      </a:r>
                      <a:r>
                        <a:rPr lang="en-US" altLang="ko-KR" sz="1200" dirty="0" smtClean="0">
                          <a:effectLst/>
                        </a:rPr>
                        <a:t>string</a:t>
                      </a:r>
                      <a:r>
                        <a:rPr lang="ko-KR" altLang="en-US" sz="1200" dirty="0" smtClean="0">
                          <a:effectLst/>
                        </a:rPr>
                        <a:t>으로 표시 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7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3 in </a:t>
                      </a:r>
                      <a:r>
                        <a:rPr lang="en-US" sz="1200" dirty="0" smtClean="0">
                          <a:effectLst/>
                        </a:rPr>
                        <a:t>(1</a:t>
                      </a:r>
                      <a:r>
                        <a:rPr lang="en-US" sz="1200" dirty="0">
                          <a:effectLst/>
                        </a:rPr>
                        <a:t>, 2, </a:t>
                      </a:r>
                      <a:r>
                        <a:rPr lang="en-US" sz="1200" dirty="0" smtClean="0">
                          <a:effectLst/>
                        </a:rPr>
                        <a:t>3)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True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 smtClean="0">
                          <a:effectLst/>
                        </a:rPr>
                        <a:t>튜플</a:t>
                      </a:r>
                      <a:r>
                        <a:rPr lang="ko-KR" altLang="en-US" sz="1200" dirty="0" smtClean="0">
                          <a:effectLst/>
                        </a:rPr>
                        <a:t> 내의 원소들이 </a:t>
                      </a:r>
                      <a:r>
                        <a:rPr lang="en-US" sz="1200" dirty="0" smtClean="0">
                          <a:effectLst/>
                        </a:rPr>
                        <a:t>Membership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727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for x in </a:t>
                      </a:r>
                      <a:r>
                        <a:rPr lang="en-US" sz="1200" dirty="0" smtClean="0">
                          <a:effectLst/>
                        </a:rPr>
                        <a:t>(1</a:t>
                      </a:r>
                      <a:r>
                        <a:rPr lang="en-US" sz="1200" dirty="0">
                          <a:effectLst/>
                        </a:rPr>
                        <a:t>, 2, </a:t>
                      </a:r>
                      <a:r>
                        <a:rPr lang="en-US" sz="1200" dirty="0" smtClean="0">
                          <a:effectLst/>
                        </a:rPr>
                        <a:t>3): </a:t>
                      </a:r>
                      <a:r>
                        <a:rPr lang="en-US" sz="1200" dirty="0">
                          <a:effectLst/>
                        </a:rPr>
                        <a:t>print x,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>
                          <a:effectLst/>
                        </a:rPr>
                        <a:t>1 2 3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 smtClean="0">
                          <a:effectLst/>
                        </a:rPr>
                        <a:t>튜플의</a:t>
                      </a:r>
                      <a:r>
                        <a:rPr lang="ko-KR" altLang="en-US" sz="1200" dirty="0" smtClean="0">
                          <a:effectLst/>
                        </a:rPr>
                        <a:t> 원소들을 반복자 활용 </a:t>
                      </a:r>
                      <a:r>
                        <a:rPr lang="en-US" altLang="ko-KR" sz="1200" dirty="0" smtClean="0">
                          <a:effectLst/>
                        </a:rPr>
                        <a:t>- </a:t>
                      </a:r>
                      <a:r>
                        <a:rPr lang="en-US" sz="1200" dirty="0" smtClean="0">
                          <a:effectLst/>
                        </a:rPr>
                        <a:t>Iteration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76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</a:t>
            </a:r>
            <a:r>
              <a:rPr lang="en-US" altLang="ko-KR" dirty="0"/>
              <a:t> Tuple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용 내장함수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내장함수 중에 </a:t>
            </a:r>
            <a:r>
              <a:rPr lang="en-US" altLang="ko-KR" dirty="0" smtClean="0"/>
              <a:t>tuple</a:t>
            </a:r>
            <a:r>
              <a:rPr lang="ko-KR" altLang="en-US" dirty="0" smtClean="0"/>
              <a:t> 타입을 처리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289050"/>
              </p:ext>
            </p:extLst>
          </p:nvPr>
        </p:nvGraphicFramePr>
        <p:xfrm>
          <a:off x="827584" y="2780928"/>
          <a:ext cx="7488832" cy="3472540"/>
        </p:xfrm>
        <a:graphic>
          <a:graphicData uri="http://schemas.openxmlformats.org/drawingml/2006/table">
            <a:tbl>
              <a:tblPr/>
              <a:tblGrid>
                <a:gridCol w="2016224"/>
                <a:gridCol w="5472608"/>
              </a:tblGrid>
              <a:tr h="27350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Function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cmp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(tuple1, tuple2)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smtClean="0">
                          <a:effectLst/>
                        </a:rPr>
                        <a:t>Compares </a:t>
                      </a:r>
                      <a:r>
                        <a:rPr lang="en-US" sz="1400" dirty="0">
                          <a:effectLst/>
                        </a:rPr>
                        <a:t>elements of both 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tuple</a:t>
                      </a:r>
                      <a:r>
                        <a:rPr lang="en-US" sz="1400" dirty="0" smtClean="0">
                          <a:effectLst/>
                        </a:rPr>
                        <a:t>s</a:t>
                      </a:r>
                      <a:r>
                        <a:rPr lang="en-US" sz="1400" dirty="0">
                          <a:effectLst/>
                        </a:rPr>
                        <a:t>.</a:t>
                      </a: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len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(tuple)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400" dirty="0" smtClean="0">
                          <a:effectLst/>
                        </a:rPr>
                        <a:t>Gives </a:t>
                      </a:r>
                      <a:r>
                        <a:rPr lang="en-US" sz="1400" dirty="0">
                          <a:effectLst/>
                        </a:rPr>
                        <a:t>the total length of the 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tuple</a:t>
                      </a:r>
                      <a:r>
                        <a:rPr lang="en-US" sz="1400" dirty="0" smtClean="0">
                          <a:effectLst/>
                        </a:rPr>
                        <a:t>.</a:t>
                      </a:r>
                      <a:endParaRPr lang="en-US" sz="1400" dirty="0"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max(tuple)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400" dirty="0" smtClean="0">
                          <a:effectLst/>
                        </a:rPr>
                        <a:t>Returns </a:t>
                      </a:r>
                      <a:r>
                        <a:rPr lang="en-US" sz="1400" dirty="0">
                          <a:effectLst/>
                        </a:rPr>
                        <a:t>item from the 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tuple</a:t>
                      </a:r>
                      <a:r>
                        <a:rPr lang="en-US" sz="1400" dirty="0" smtClean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with max value.</a:t>
                      </a: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min(tuple)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400" dirty="0" smtClean="0">
                          <a:effectLst/>
                        </a:rPr>
                        <a:t>Returns </a:t>
                      </a:r>
                      <a:r>
                        <a:rPr lang="en-US" sz="1400" dirty="0">
                          <a:effectLst/>
                        </a:rPr>
                        <a:t>item from the 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tuple</a:t>
                      </a:r>
                      <a:r>
                        <a:rPr lang="en-US" sz="1400" dirty="0" smtClean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with min value.</a:t>
                      </a: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tuple(</a:t>
                      </a:r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seq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smtClean="0">
                          <a:effectLst/>
                        </a:rPr>
                        <a:t>Converts </a:t>
                      </a:r>
                      <a:r>
                        <a:rPr lang="en-US" sz="1400" dirty="0">
                          <a:effectLst/>
                        </a:rPr>
                        <a:t>a </a:t>
                      </a:r>
                      <a:r>
                        <a:rPr lang="en-US" sz="1400" dirty="0" smtClean="0">
                          <a:effectLst/>
                        </a:rPr>
                        <a:t>list </a:t>
                      </a:r>
                      <a:r>
                        <a:rPr lang="en-US" sz="1400" dirty="0">
                          <a:effectLst/>
                        </a:rPr>
                        <a:t>into </a:t>
                      </a:r>
                      <a:r>
                        <a:rPr lang="en-US" sz="1400" dirty="0" smtClean="0">
                          <a:effectLst/>
                        </a:rPr>
                        <a:t>a 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tuple</a:t>
                      </a:r>
                      <a:r>
                        <a:rPr lang="en-US" sz="1400" dirty="0" smtClean="0">
                          <a:effectLst/>
                        </a:rPr>
                        <a:t>.</a:t>
                      </a:r>
                      <a:endParaRPr lang="en-US" sz="1400" dirty="0"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str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(tuple)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Produces a printable string representation of a 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tuple</a:t>
                      </a:r>
                      <a:endParaRPr lang="en-US" sz="1400" dirty="0"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408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type(tuple)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type of the passed variable. If passed variable is 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tuple</a:t>
                      </a:r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then it would return a 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tuple</a:t>
                      </a:r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type.</a:t>
                      </a:r>
                      <a:endParaRPr lang="en-US" sz="1400" dirty="0"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68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기</a:t>
            </a:r>
            <a:r>
              <a:rPr lang="ko-KR" altLang="en-US" sz="6000" dirty="0"/>
              <a:t>수</a:t>
            </a:r>
            <a:r>
              <a:rPr lang="ko-KR" altLang="en-US" sz="6000" dirty="0" smtClean="0"/>
              <a:t>법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05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Tuple </a:t>
            </a:r>
            <a:r>
              <a:rPr lang="ko-KR" altLang="en-US" dirty="0" smtClean="0"/>
              <a:t>속성처리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368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Tuple</a:t>
            </a:r>
            <a:r>
              <a:rPr lang="ko-KR" altLang="en-US" dirty="0" smtClean="0"/>
              <a:t> 내부 속성은 동일한 </a:t>
            </a:r>
            <a:r>
              <a:rPr lang="ko-KR" altLang="en-US" dirty="0" err="1" smtClean="0"/>
              <a:t>원소수</a:t>
            </a:r>
            <a:r>
              <a:rPr lang="en-US" altLang="ko-KR" dirty="0" smtClean="0"/>
              <a:t>(count),  </a:t>
            </a:r>
            <a:r>
              <a:rPr lang="ko-KR" altLang="en-US" dirty="0" smtClean="0"/>
              <a:t>특정 값에 대한 위치</a:t>
            </a:r>
            <a:r>
              <a:rPr lang="en-US" altLang="ko-KR" dirty="0" smtClean="0"/>
              <a:t>(index)</a:t>
            </a:r>
            <a:r>
              <a:rPr lang="ko-KR" altLang="en-US" dirty="0" smtClean="0"/>
              <a:t>를 처리만 함</a:t>
            </a:r>
            <a:endParaRPr lang="en-US" altLang="ko-KR" dirty="0" smtClean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749894"/>
            <a:ext cx="2571750" cy="39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3" y="3188056"/>
            <a:ext cx="4608512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41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동일 객체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71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Tuple : </a:t>
            </a:r>
            <a:r>
              <a:rPr lang="ko-KR" altLang="en-US" dirty="0" smtClean="0"/>
              <a:t>동일한 객체 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3681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Tuple </a:t>
            </a:r>
            <a:r>
              <a:rPr lang="ko-KR" altLang="en-US" dirty="0" smtClean="0"/>
              <a:t>을 동일한 객체로 처리하려면 별명을 사용하거나 변수에 할당된 </a:t>
            </a:r>
            <a:r>
              <a:rPr lang="en-US" altLang="ko-KR" dirty="0" smtClean="0"/>
              <a:t>tuple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copy </a:t>
            </a:r>
            <a:r>
              <a:rPr lang="ko-KR" altLang="en-US" dirty="0" smtClean="0"/>
              <a:t>처리해야 동일한 객체를 </a:t>
            </a:r>
            <a:r>
              <a:rPr lang="ko-KR" altLang="en-US" dirty="0" err="1" smtClean="0"/>
              <a:t>리턴함</a:t>
            </a:r>
            <a:endParaRPr lang="en-US" altLang="ko-KR" dirty="0" smtClean="0"/>
          </a:p>
        </p:txBody>
      </p:sp>
      <p:pic>
        <p:nvPicPr>
          <p:cNvPr id="150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861048"/>
            <a:ext cx="2066925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84168" y="4365104"/>
            <a:ext cx="2232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특성을 가지고 있어 </a:t>
            </a:r>
            <a:r>
              <a:rPr lang="ko-KR" altLang="en-US" dirty="0" err="1" smtClean="0"/>
              <a:t>리터럴도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튜플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초기화시</a:t>
            </a:r>
            <a:r>
              <a:rPr lang="ko-KR" altLang="en-US" dirty="0" smtClean="0"/>
              <a:t> 다른 객체로 인식</a:t>
            </a:r>
            <a:endParaRPr lang="ko-KR" altLang="en-US" dirty="0"/>
          </a:p>
        </p:txBody>
      </p:sp>
      <p:cxnSp>
        <p:nvCxnSpPr>
          <p:cNvPr id="5" name="직선 화살표 연결선 4"/>
          <p:cNvCxnSpPr>
            <a:stCxn id="3" idx="1"/>
          </p:cNvCxnSpPr>
          <p:nvPr/>
        </p:nvCxnSpPr>
        <p:spPr>
          <a:xfrm flipH="1" flipV="1">
            <a:off x="4237310" y="4965268"/>
            <a:ext cx="184685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56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Tuple </a:t>
            </a:r>
            <a:r>
              <a:rPr lang="ko-KR" altLang="en-US" dirty="0" smtClean="0"/>
              <a:t>처리 이슈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88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Tuple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mutable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3681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내장 타입 </a:t>
            </a:r>
            <a:r>
              <a:rPr lang="en-US" altLang="ko-KR" dirty="0" smtClean="0"/>
              <a:t>tuple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immutable </a:t>
            </a:r>
            <a:r>
              <a:rPr lang="ko-KR" altLang="en-US" dirty="0" smtClean="0"/>
              <a:t>이지만 원소가 </a:t>
            </a:r>
            <a:r>
              <a:rPr lang="en-US" altLang="ko-KR" dirty="0" smtClean="0"/>
              <a:t>mutable</a:t>
            </a:r>
            <a:r>
              <a:rPr lang="ko-KR" altLang="en-US" dirty="0" smtClean="0"/>
              <a:t>일 경우 값이 변경 가능함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단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객체는 변경되지 않음</a:t>
            </a:r>
            <a:endParaRPr lang="en-US" altLang="ko-KR" dirty="0" smtClean="0"/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645024"/>
            <a:ext cx="257175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764704"/>
            <a:ext cx="8515672" cy="5102696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/>
              <a:t>Python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Sequence  </a:t>
            </a:r>
            <a:r>
              <a:rPr lang="en-US" altLang="ko-KR" sz="6000" dirty="0" smtClean="0"/>
              <a:t>type</a:t>
            </a:r>
            <a:br>
              <a:rPr lang="en-US" altLang="ko-KR" sz="6000" dirty="0" smtClean="0"/>
            </a:br>
            <a:r>
              <a:rPr lang="en-US" altLang="ko-KR" sz="6000" dirty="0" smtClean="0"/>
              <a:t>(Index/slice)</a:t>
            </a:r>
            <a:br>
              <a:rPr lang="en-US" altLang="ko-KR" sz="6000" dirty="0" smtClean="0"/>
            </a:br>
            <a:r>
              <a:rPr lang="ko-KR" altLang="en-US" sz="6000" dirty="0" smtClean="0"/>
              <a:t>검색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66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Sequence </a:t>
            </a:r>
            <a:r>
              <a:rPr lang="ko-KR" altLang="en-US" dirty="0" smtClean="0"/>
              <a:t>타입 검색 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97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검색 방법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Sequence </a:t>
            </a:r>
            <a:r>
              <a:rPr lang="ko-KR" altLang="en-US" dirty="0" smtClean="0"/>
              <a:t>타입 안에 들어있는 원소를 접근하는 법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691680" y="3573016"/>
            <a:ext cx="2088232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index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1680" y="4941168"/>
            <a:ext cx="2088232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slice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11960" y="3820398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실제 원소에 값을 직접 접근하는 법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44820" y="5188550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특정 원소들을 가지는 부분 집합으로 검색하는 방법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56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Index/slice </a:t>
            </a:r>
            <a:r>
              <a:rPr lang="ko-KR" altLang="en-US" dirty="0" smtClean="0"/>
              <a:t>검색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29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 </a:t>
            </a:r>
            <a:r>
              <a:rPr lang="ko-KR" altLang="en-US" dirty="0" smtClean="0"/>
              <a:t>타입 검색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String </a:t>
            </a:r>
            <a:r>
              <a:rPr lang="ko-KR" altLang="en-US" dirty="0" smtClean="0"/>
              <a:t>타입을 제외하고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는 원소의 타입이고  </a:t>
            </a:r>
            <a:r>
              <a:rPr lang="en-US" altLang="ko-KR" dirty="0" smtClean="0"/>
              <a:t>slice</a:t>
            </a:r>
            <a:r>
              <a:rPr lang="ko-KR" altLang="en-US" dirty="0" smtClean="0"/>
              <a:t>는 시퀀스 타입으로 처리됨</a:t>
            </a:r>
            <a:endParaRPr lang="en-US" altLang="ko-KR" dirty="0" smtClean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996952"/>
            <a:ext cx="2714625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72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기수법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37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Accessing Values : index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Sequence Type(String, List, Tuple)</a:t>
            </a:r>
            <a:r>
              <a:rPr lang="ko-KR" altLang="en-US" dirty="0"/>
              <a:t>은 </a:t>
            </a:r>
            <a:r>
              <a:rPr lang="ko-KR" altLang="en-US" dirty="0" err="1"/>
              <a:t>변수명</a:t>
            </a:r>
            <a:r>
              <a:rPr lang="en-US" altLang="ko-KR" dirty="0"/>
              <a:t>[index]</a:t>
            </a:r>
            <a:r>
              <a:rPr lang="ko-KR" altLang="en-US" dirty="0"/>
              <a:t>로 값을 접근하여 </a:t>
            </a:r>
            <a:r>
              <a:rPr lang="ko-KR" altLang="en-US" dirty="0" smtClean="0"/>
              <a:t>가져옴</a:t>
            </a: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428999"/>
            <a:ext cx="3240360" cy="2384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36096" y="3789040"/>
            <a:ext cx="2520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변수에는 </a:t>
            </a:r>
            <a:r>
              <a:rPr lang="en-US" altLang="ko-KR" dirty="0"/>
              <a:t>Sequence Instance</a:t>
            </a:r>
            <a:r>
              <a:rPr lang="ko-KR" altLang="en-US" dirty="0"/>
              <a:t>이 참조를 가지고 있고 </a:t>
            </a:r>
            <a:r>
              <a:rPr lang="en-US" altLang="ko-KR" dirty="0" smtClean="0"/>
              <a:t>[index]</a:t>
            </a:r>
            <a:r>
              <a:rPr lang="ko-KR" altLang="en-US" dirty="0" smtClean="0"/>
              <a:t>를 </a:t>
            </a:r>
            <a:r>
              <a:rPr lang="ko-KR" altLang="en-US" dirty="0"/>
              <a:t>이용하여 값들의 위치를 검색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30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slice </a:t>
            </a:r>
            <a:r>
              <a:rPr lang="ko-KR" altLang="en-US" dirty="0" smtClean="0"/>
              <a:t>차이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Index</a:t>
            </a:r>
            <a:r>
              <a:rPr lang="ko-KR" altLang="en-US" dirty="0" smtClean="0"/>
              <a:t>는 범위가 벗어나면 오류이지만 </a:t>
            </a:r>
            <a:r>
              <a:rPr lang="en-US" altLang="ko-KR" dirty="0" smtClean="0"/>
              <a:t>slice </a:t>
            </a:r>
            <a:r>
              <a:rPr lang="ko-KR" altLang="en-US" dirty="0" smtClean="0"/>
              <a:t>접근은 범위가 벗어나도 오류를 </a:t>
            </a:r>
            <a:r>
              <a:rPr lang="ko-KR" altLang="en-US" dirty="0" err="1" smtClean="0"/>
              <a:t>내지않음</a:t>
            </a:r>
            <a:endParaRPr lang="en-US" altLang="ko-KR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2" y="3789040"/>
            <a:ext cx="5895975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58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Index/slice </a:t>
            </a:r>
            <a:r>
              <a:rPr lang="ko-KR" altLang="en-US" dirty="0" smtClean="0"/>
              <a:t>갱신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35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Updating Values : list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94421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변수에는 </a:t>
            </a:r>
            <a:r>
              <a:rPr lang="en-US" altLang="ko-KR" dirty="0" smtClean="0"/>
              <a:t>Sequence Instance</a:t>
            </a:r>
            <a:r>
              <a:rPr lang="ko-KR" altLang="en-US" dirty="0" smtClean="0"/>
              <a:t>이 참조를 가지고 있고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이용하여 값들의 위치를 검색하고 </a:t>
            </a:r>
            <a:r>
              <a:rPr lang="ko-KR" altLang="en-US" dirty="0" err="1" smtClean="0"/>
              <a:t>할당값을</a:t>
            </a:r>
            <a:r>
              <a:rPr lang="ko-KR" altLang="en-US" dirty="0" smtClean="0"/>
              <a:t> 변경</a:t>
            </a:r>
            <a:r>
              <a:rPr lang="en-US" altLang="ko-KR" dirty="0" smtClean="0"/>
              <a:t>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861048"/>
            <a:ext cx="3672408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44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Updating Values: string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문자열은 </a:t>
            </a:r>
            <a:r>
              <a:rPr lang="en-US" altLang="ko-KR" dirty="0" smtClean="0"/>
              <a:t>immutable</a:t>
            </a:r>
            <a:r>
              <a:rPr lang="ko-KR" altLang="en-US" dirty="0" smtClean="0"/>
              <a:t>이므로 </a:t>
            </a:r>
            <a:r>
              <a:rPr lang="en-US" altLang="ko-KR" dirty="0" smtClean="0"/>
              <a:t>[index]</a:t>
            </a:r>
            <a:r>
              <a:rPr lang="ko-KR" altLang="en-US" dirty="0" smtClean="0"/>
              <a:t>로 접근해서 갱신이 불가하므로 별도 </a:t>
            </a:r>
            <a:r>
              <a:rPr lang="ko-KR" altLang="en-US" dirty="0" err="1" smtClean="0"/>
              <a:t>로직을</a:t>
            </a:r>
            <a:r>
              <a:rPr lang="ko-KR" altLang="en-US" dirty="0" smtClean="0"/>
              <a:t> 작성해서 변경</a:t>
            </a:r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1" y="3861048"/>
            <a:ext cx="3096343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693647"/>
            <a:ext cx="3168352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20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enumerater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9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 </a:t>
            </a:r>
            <a:r>
              <a:rPr lang="ko-KR" altLang="en-US" dirty="0" smtClean="0"/>
              <a:t>와 값 사용하기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Sequence </a:t>
            </a:r>
            <a:r>
              <a:rPr lang="ko-KR" altLang="en-US" dirty="0" smtClean="0"/>
              <a:t>내장함수</a:t>
            </a:r>
            <a:r>
              <a:rPr lang="en-US" altLang="ko-KR" dirty="0" smtClean="0"/>
              <a:t>(enumerate)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이용해서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값도 활용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933056"/>
            <a:ext cx="4029075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84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Slice()</a:t>
            </a:r>
            <a:r>
              <a:rPr lang="ko-KR" altLang="en-US" dirty="0" smtClean="0"/>
              <a:t>함수 사용하기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08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slice() </a:t>
            </a:r>
            <a:r>
              <a:rPr lang="ko-KR" altLang="en-US" dirty="0" smtClean="0"/>
              <a:t>함수 이용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내장 </a:t>
            </a:r>
            <a:r>
              <a:rPr lang="en-US" altLang="ko-KR" dirty="0" smtClean="0"/>
              <a:t>slice() </a:t>
            </a:r>
            <a:r>
              <a:rPr lang="ko-KR" altLang="en-US" dirty="0" smtClean="0"/>
              <a:t>함수를 이용해서 </a:t>
            </a:r>
            <a:r>
              <a:rPr lang="en-US" altLang="ko-KR" dirty="0" smtClean="0"/>
              <a:t>slicing </a:t>
            </a:r>
            <a:r>
              <a:rPr lang="ko-KR" altLang="en-US" dirty="0" smtClean="0"/>
              <a:t>조회 가능</a:t>
            </a:r>
            <a:endParaRPr lang="en-US" altLang="ko-KR" dirty="0" smtClean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356992"/>
            <a:ext cx="2880320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61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slice() </a:t>
            </a:r>
            <a:r>
              <a:rPr lang="ko-KR" altLang="en-US" dirty="0" smtClean="0"/>
              <a:t>함수 이용해서 계산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내장 </a:t>
            </a:r>
            <a:r>
              <a:rPr lang="en-US" altLang="ko-KR" dirty="0" smtClean="0"/>
              <a:t>slice() </a:t>
            </a:r>
            <a:r>
              <a:rPr lang="ko-KR" altLang="en-US" dirty="0" smtClean="0"/>
              <a:t>함수를 이용해서 </a:t>
            </a:r>
            <a:r>
              <a:rPr lang="en-US" altLang="ko-KR" dirty="0" smtClean="0"/>
              <a:t>slicing </a:t>
            </a:r>
            <a:r>
              <a:rPr lang="ko-KR" altLang="en-US" dirty="0" smtClean="0"/>
              <a:t>조회 가능</a:t>
            </a:r>
            <a:endParaRPr lang="en-US" altLang="ko-KR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137" y="3284984"/>
            <a:ext cx="5600700" cy="2652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14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기수법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/>
              <a:t>기수법</a:t>
            </a:r>
            <a:r>
              <a:rPr lang="en-US" altLang="ko-KR" dirty="0"/>
              <a:t>(</a:t>
            </a:r>
            <a:r>
              <a:rPr lang="ko-KR" altLang="en-US" dirty="0"/>
              <a:t>記數法</a:t>
            </a:r>
            <a:r>
              <a:rPr lang="en-US" altLang="ko-KR" dirty="0"/>
              <a:t>, numeral system)</a:t>
            </a:r>
            <a:r>
              <a:rPr lang="ko-KR" altLang="en-US" dirty="0"/>
              <a:t>은 수를 시각적으로 나타내는 방법으로</a:t>
            </a:r>
            <a:r>
              <a:rPr lang="en-US" altLang="ko-KR" dirty="0"/>
              <a:t>, </a:t>
            </a:r>
            <a:r>
              <a:rPr lang="ko-KR" altLang="en-US" dirty="0"/>
              <a:t>기수법을 통해서 나타나는 각각의 숫자는 다른 수들과 구별되는 표기 방식을 가진다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</a:t>
            </a:fld>
            <a:endParaRPr lang="ko-KR" altLang="en-US"/>
          </a:p>
        </p:txBody>
      </p:sp>
      <p:pic>
        <p:nvPicPr>
          <p:cNvPr id="247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068960"/>
            <a:ext cx="3292003" cy="3651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460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Slice </a:t>
            </a:r>
            <a:r>
              <a:rPr lang="ko-KR" altLang="en-US" dirty="0" smtClean="0"/>
              <a:t>내부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모든버전용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81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slicing </a:t>
            </a:r>
            <a:r>
              <a:rPr lang="ko-KR" altLang="en-US" dirty="0"/>
              <a:t>내부 조회</a:t>
            </a:r>
            <a:r>
              <a:rPr lang="en-US" altLang="ko-KR" dirty="0"/>
              <a:t>/</a:t>
            </a:r>
            <a:r>
              <a:rPr lang="ko-KR" altLang="en-US" dirty="0" smtClean="0"/>
              <a:t>갱신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56792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Sequence </a:t>
            </a:r>
            <a:r>
              <a:rPr lang="ko-KR" altLang="en-US" dirty="0" smtClean="0"/>
              <a:t>타입 에 대한 원소를 조회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갱신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삭제를 추가하는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갱신과 삭제는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타입만 가능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smtClean="0"/>
              <a:t>(python 2.x</a:t>
            </a:r>
            <a:r>
              <a:rPr lang="ko-KR" altLang="en-US" dirty="0" smtClean="0"/>
              <a:t>에만 있음</a:t>
            </a:r>
            <a:r>
              <a:rPr lang="en-US" altLang="ko-KR" dirty="0" smtClean="0"/>
              <a:t>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475656" y="3356992"/>
            <a:ext cx="3528392" cy="889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object.__</a:t>
            </a:r>
            <a:r>
              <a:rPr lang="en-US" altLang="ko-KR" sz="1400" dirty="0" err="1"/>
              <a:t>getslice</a:t>
            </a:r>
            <a:r>
              <a:rPr lang="en-US" altLang="ko-KR" sz="1400" dirty="0"/>
              <a:t>__(</a:t>
            </a:r>
            <a:r>
              <a:rPr lang="en-US" altLang="ko-KR" sz="1400" i="1" dirty="0"/>
              <a:t>self</a:t>
            </a:r>
            <a:r>
              <a:rPr lang="en-US" altLang="ko-KR" sz="1400" dirty="0"/>
              <a:t>, </a:t>
            </a:r>
            <a:r>
              <a:rPr lang="en-US" altLang="ko-KR" sz="1400" i="1" dirty="0" err="1"/>
              <a:t>i</a:t>
            </a:r>
            <a:r>
              <a:rPr lang="en-US" altLang="ko-KR" sz="1400" dirty="0"/>
              <a:t>, </a:t>
            </a:r>
            <a:r>
              <a:rPr lang="en-US" altLang="ko-KR" sz="1400" i="1" dirty="0"/>
              <a:t>j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1475656" y="4412066"/>
            <a:ext cx="3528392" cy="889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object.__</a:t>
            </a:r>
            <a:r>
              <a:rPr lang="en-US" altLang="ko-KR" sz="1400" dirty="0" err="1"/>
              <a:t>setslice</a:t>
            </a:r>
            <a:r>
              <a:rPr lang="en-US" altLang="ko-KR" sz="1400" dirty="0"/>
              <a:t>__(</a:t>
            </a:r>
            <a:r>
              <a:rPr lang="en-US" altLang="ko-KR" sz="1400" i="1" dirty="0"/>
              <a:t>self</a:t>
            </a:r>
            <a:r>
              <a:rPr lang="en-US" altLang="ko-KR" sz="1400" dirty="0"/>
              <a:t>, </a:t>
            </a:r>
            <a:r>
              <a:rPr lang="en-US" altLang="ko-KR" sz="1400" i="1" dirty="0" err="1"/>
              <a:t>i</a:t>
            </a:r>
            <a:r>
              <a:rPr lang="en-US" altLang="ko-KR" sz="1400" dirty="0"/>
              <a:t>, </a:t>
            </a:r>
            <a:r>
              <a:rPr lang="en-US" altLang="ko-KR" sz="1400" i="1" dirty="0"/>
              <a:t>j</a:t>
            </a:r>
            <a:r>
              <a:rPr lang="en-US" altLang="ko-KR" sz="1400" dirty="0"/>
              <a:t>, </a:t>
            </a:r>
            <a:r>
              <a:rPr lang="en-US" altLang="ko-KR" sz="1400" i="1" dirty="0" smtClean="0"/>
              <a:t>sequence)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1475656" y="5457747"/>
            <a:ext cx="3528392" cy="889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object.__</a:t>
            </a:r>
            <a:r>
              <a:rPr lang="en-US" altLang="ko-KR" sz="1400" dirty="0" err="1"/>
              <a:t>delslice</a:t>
            </a:r>
            <a:r>
              <a:rPr lang="en-US" altLang="ko-KR" sz="1400" dirty="0"/>
              <a:t>__(</a:t>
            </a:r>
            <a:r>
              <a:rPr lang="en-US" altLang="ko-KR" sz="1400" i="1" dirty="0"/>
              <a:t>self</a:t>
            </a:r>
            <a:r>
              <a:rPr lang="en-US" altLang="ko-KR" sz="1400" dirty="0"/>
              <a:t>, </a:t>
            </a:r>
            <a:r>
              <a:rPr lang="en-US" altLang="ko-KR" sz="1400" i="1" dirty="0" err="1"/>
              <a:t>i</a:t>
            </a:r>
            <a:r>
              <a:rPr lang="en-US" altLang="ko-KR" sz="1400" dirty="0"/>
              <a:t>, </a:t>
            </a:r>
            <a:r>
              <a:rPr lang="en-US" altLang="ko-KR" sz="1400" i="1" dirty="0"/>
              <a:t>j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510951" y="361689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검</a:t>
            </a:r>
            <a:r>
              <a:rPr lang="ko-KR" altLang="en-US" sz="1400" dirty="0"/>
              <a:t>색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5535" y="4671971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생성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변경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510951" y="571765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삭</a:t>
            </a:r>
            <a:r>
              <a:rPr lang="ko-KR" altLang="en-US" sz="1400" dirty="0"/>
              <a:t>제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140968"/>
            <a:ext cx="3124200" cy="2805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87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Slice </a:t>
            </a:r>
            <a:r>
              <a:rPr lang="ko-KR" altLang="en-US" dirty="0" smtClean="0"/>
              <a:t>내부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(2</a:t>
            </a:r>
            <a:r>
              <a:rPr lang="ko-KR" altLang="en-US" dirty="0" smtClean="0"/>
              <a:t>버전용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69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Container </a:t>
            </a:r>
            <a:r>
              <a:rPr lang="ko-KR" altLang="en-US" dirty="0"/>
              <a:t>내부 조회</a:t>
            </a:r>
            <a:r>
              <a:rPr lang="en-US" altLang="ko-KR" dirty="0"/>
              <a:t>/</a:t>
            </a:r>
            <a:r>
              <a:rPr lang="ko-KR" altLang="en-US" dirty="0" smtClean="0"/>
              <a:t>갱신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List,dict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 대한 원소를 조회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갱신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삭제를 추가하는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, list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에 범위 내에서만 처리됨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ko-KR" altLang="en-US" dirty="0" smtClean="0"/>
              <a:t>  </a:t>
            </a:r>
            <a:r>
              <a:rPr lang="en-US" altLang="ko-KR" dirty="0" smtClean="0"/>
              <a:t>(</a:t>
            </a:r>
            <a:r>
              <a:rPr lang="ko-KR" altLang="en-US" dirty="0" smtClean="0"/>
              <a:t>모든 버전에 사용</a:t>
            </a:r>
            <a:r>
              <a:rPr lang="en-US" altLang="ko-KR" dirty="0" smtClean="0"/>
              <a:t>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802537" y="3009475"/>
            <a:ext cx="3345527" cy="889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object.__</a:t>
            </a:r>
            <a:r>
              <a:rPr lang="en-US" altLang="ko-KR" sz="1400" dirty="0" err="1"/>
              <a:t>getitem</a:t>
            </a:r>
            <a:r>
              <a:rPr lang="en-US" altLang="ko-KR" sz="1400" dirty="0"/>
              <a:t>__(</a:t>
            </a:r>
            <a:r>
              <a:rPr lang="en-US" altLang="ko-KR" sz="1400" i="1" dirty="0"/>
              <a:t>self</a:t>
            </a:r>
            <a:r>
              <a:rPr lang="en-US" altLang="ko-KR" sz="1400" dirty="0"/>
              <a:t>, </a:t>
            </a:r>
            <a:r>
              <a:rPr lang="en-US" altLang="ko-KR" sz="1400" i="1" dirty="0"/>
              <a:t>key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1802537" y="4233611"/>
            <a:ext cx="3345527" cy="889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object.__</a:t>
            </a:r>
            <a:r>
              <a:rPr lang="en-US" altLang="ko-KR" sz="1400" dirty="0" err="1"/>
              <a:t>setitem</a:t>
            </a:r>
            <a:r>
              <a:rPr lang="en-US" altLang="ko-KR" sz="1400" dirty="0"/>
              <a:t>__(</a:t>
            </a:r>
            <a:r>
              <a:rPr lang="en-US" altLang="ko-KR" sz="1400" i="1" dirty="0"/>
              <a:t>self</a:t>
            </a:r>
            <a:r>
              <a:rPr lang="en-US" altLang="ko-KR" sz="1400" dirty="0"/>
              <a:t>, </a:t>
            </a:r>
            <a:r>
              <a:rPr lang="en-US" altLang="ko-KR" sz="1400" i="1" dirty="0"/>
              <a:t>key</a:t>
            </a:r>
            <a:r>
              <a:rPr lang="en-US" altLang="ko-KR" sz="1400" dirty="0"/>
              <a:t>, </a:t>
            </a:r>
            <a:r>
              <a:rPr lang="en-US" altLang="ko-KR" sz="1400" i="1" dirty="0"/>
              <a:t>value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1802537" y="5457747"/>
            <a:ext cx="3345527" cy="889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object.__</a:t>
            </a:r>
            <a:r>
              <a:rPr lang="en-US" altLang="ko-KR" sz="1400" dirty="0" err="1"/>
              <a:t>delitem</a:t>
            </a:r>
            <a:r>
              <a:rPr lang="en-US" altLang="ko-KR" sz="1400" dirty="0"/>
              <a:t>__(</a:t>
            </a:r>
            <a:r>
              <a:rPr lang="en-US" altLang="ko-KR" sz="1400" i="1" dirty="0"/>
              <a:t>self</a:t>
            </a:r>
            <a:r>
              <a:rPr lang="en-US" altLang="ko-KR" sz="1400" dirty="0"/>
              <a:t>, </a:t>
            </a:r>
            <a:r>
              <a:rPr lang="en-US" altLang="ko-KR" sz="1400" i="1" dirty="0"/>
              <a:t>key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549800" y="32693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검</a:t>
            </a:r>
            <a:r>
              <a:rPr lang="ko-KR" altLang="en-US" dirty="0"/>
              <a:t>색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4384" y="4493516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생성</a:t>
            </a:r>
            <a:r>
              <a:rPr lang="en-US" altLang="ko-KR" dirty="0" smtClean="0"/>
              <a:t>/</a:t>
            </a:r>
            <a:r>
              <a:rPr lang="ko-KR" altLang="en-US" dirty="0" smtClean="0"/>
              <a:t>변경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9800" y="57176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삭</a:t>
            </a:r>
            <a:r>
              <a:rPr lang="ko-KR" altLang="en-US" dirty="0"/>
              <a:t>제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716157"/>
            <a:ext cx="24574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49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 </a:t>
            </a:r>
            <a:r>
              <a:rPr lang="en-US" altLang="ko-KR" dirty="0" smtClean="0"/>
              <a:t>get/set/del item </a:t>
            </a:r>
            <a:r>
              <a:rPr lang="ko-KR" altLang="en-US" dirty="0" smtClean="0"/>
              <a:t>예시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 </a:t>
            </a:r>
            <a:r>
              <a:rPr lang="en-US" altLang="ko-KR" sz="2800" dirty="0" err="1" smtClean="0"/>
              <a:t>dict</a:t>
            </a:r>
            <a:r>
              <a:rPr lang="en-US" altLang="ko-KR" sz="2800" dirty="0" smtClean="0"/>
              <a:t>/list/tuple </a:t>
            </a:r>
            <a:r>
              <a:rPr lang="ko-KR" altLang="en-US" sz="2800" dirty="0" smtClean="0"/>
              <a:t>등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타입으로 생성된 자료에 대해 검색하고 </a:t>
            </a:r>
            <a:r>
              <a:rPr lang="en-US" altLang="ko-KR" sz="2800" dirty="0" err="1" smtClean="0"/>
              <a:t>dict</a:t>
            </a:r>
            <a:r>
              <a:rPr lang="en-US" altLang="ko-KR" sz="2800" dirty="0" smtClean="0"/>
              <a:t>/list </a:t>
            </a:r>
            <a:r>
              <a:rPr lang="ko-KR" altLang="en-US" sz="2800" dirty="0"/>
              <a:t>등</a:t>
            </a:r>
            <a:r>
              <a:rPr lang="ko-KR" altLang="en-US" sz="2800" dirty="0" smtClean="0"/>
              <a:t>은 갱신과 삭제가 가능한 내부 </a:t>
            </a:r>
            <a:r>
              <a:rPr lang="ko-KR" altLang="en-US" sz="2800" dirty="0" err="1" smtClean="0"/>
              <a:t>메소드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501008"/>
            <a:ext cx="24003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52120" y="3861048"/>
            <a:ext cx="1584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List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로 참조</a:t>
            </a:r>
            <a:endParaRPr lang="en-US" altLang="ko-KR" dirty="0" smtClean="0"/>
          </a:p>
          <a:p>
            <a:r>
              <a:rPr lang="en-US" altLang="ko-KR" dirty="0" err="1" smtClean="0"/>
              <a:t>Dict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key </a:t>
            </a:r>
            <a:r>
              <a:rPr lang="ko-KR" altLang="en-US" dirty="0" smtClean="0"/>
              <a:t>값으로 참조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46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</a:t>
            </a:r>
            <a:r>
              <a:rPr lang="en-US" altLang="ko-KR" dirty="0" smtClean="0"/>
              <a:t>get/set/del slice 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예시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파이썬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버전일 경우에만 </a:t>
            </a:r>
            <a:r>
              <a:rPr lang="en-US" altLang="ko-KR" sz="2800" dirty="0" smtClean="0"/>
              <a:t>Sequence</a:t>
            </a:r>
            <a:r>
              <a:rPr lang="ko-KR" altLang="en-US" sz="2800" dirty="0" smtClean="0"/>
              <a:t>타입에 대한 </a:t>
            </a:r>
            <a:r>
              <a:rPr lang="en-US" altLang="ko-KR" sz="2800" dirty="0" smtClean="0"/>
              <a:t>slicing </a:t>
            </a:r>
            <a:r>
              <a:rPr lang="ko-KR" altLang="en-US" sz="2800" dirty="0" smtClean="0"/>
              <a:t>처리</a:t>
            </a:r>
            <a:r>
              <a:rPr lang="en-US" altLang="ko-KR" sz="2800" dirty="0" smtClean="0"/>
              <a:t>(item</a:t>
            </a:r>
            <a:r>
              <a:rPr lang="ko-KR" altLang="en-US" sz="2800" dirty="0" smtClean="0"/>
              <a:t>으로 통합됨</a:t>
            </a:r>
            <a:r>
              <a:rPr lang="en-US" altLang="ko-KR" sz="2800" dirty="0" smtClean="0"/>
              <a:t>)</a:t>
            </a:r>
          </a:p>
          <a:p>
            <a:pPr marL="457200" lvl="1" indent="0" fontAlgn="base">
              <a:buNone/>
            </a:pPr>
            <a:endParaRPr lang="en-US" altLang="ko-KR" sz="28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140968"/>
            <a:ext cx="2990850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0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 smtClean="0"/>
              <a:t>7. </a:t>
            </a:r>
            <a:r>
              <a:rPr lang="ko-KR" altLang="en-US" sz="9600" dirty="0" smtClean="0"/>
              <a:t>집합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기초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59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집합 기초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65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집합이</a:t>
            </a:r>
            <a:r>
              <a:rPr lang="ko-KR" altLang="en-US" dirty="0"/>
              <a:t>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98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집합 정의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230425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ko-KR" altLang="en-US" dirty="0"/>
              <a:t>집합</a:t>
            </a:r>
            <a:r>
              <a:rPr lang="en-US" altLang="ko-KR" dirty="0"/>
              <a:t>(</a:t>
            </a:r>
            <a:r>
              <a:rPr lang="ko-KR" altLang="en-US" dirty="0"/>
              <a:t>集合</a:t>
            </a:r>
            <a:r>
              <a:rPr lang="en-US" altLang="ko-KR" dirty="0"/>
              <a:t>, set)</a:t>
            </a:r>
            <a:r>
              <a:rPr lang="ko-KR" altLang="en-US" dirty="0"/>
              <a:t>은 어떤 조건이 주어졌을 때</a:t>
            </a:r>
            <a:r>
              <a:rPr lang="en-US" altLang="ko-KR" dirty="0"/>
              <a:t>, </a:t>
            </a:r>
            <a:r>
              <a:rPr lang="ko-KR" altLang="en-US" dirty="0"/>
              <a:t>그 조건이 가리키는 대상이 분명한 것들의 </a:t>
            </a:r>
            <a:r>
              <a:rPr lang="ko-KR" altLang="en-US" dirty="0" smtClean="0"/>
              <a:t>모임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집합은 서로 구별되는 대상들을 순서와 무관하게 모은 것이다</a:t>
            </a:r>
            <a:r>
              <a:rPr lang="en-US" altLang="ko-KR" dirty="0"/>
              <a:t>. </a:t>
            </a:r>
            <a:r>
              <a:rPr lang="ko-KR" altLang="en-US" dirty="0"/>
              <a:t>이때 집합에 속하는 각각의 대상들은 집합의 원소라고 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77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그리스 문자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644008" y="2677582"/>
            <a:ext cx="3888432" cy="37037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l-GR" altLang="ko-KR" sz="1800" dirty="0"/>
              <a:t>Α/α(</a:t>
            </a:r>
            <a:r>
              <a:rPr lang="ko-KR" altLang="en-US" sz="1800" dirty="0"/>
              <a:t>알파</a:t>
            </a:r>
            <a:r>
              <a:rPr lang="en-US" altLang="ko-KR" sz="1800" dirty="0" smtClean="0"/>
              <a:t>)  </a:t>
            </a:r>
            <a:r>
              <a:rPr lang="el-GR" altLang="ko-KR" sz="1800" dirty="0"/>
              <a:t>Β/β(</a:t>
            </a:r>
            <a:r>
              <a:rPr lang="ko-KR" altLang="en-US" sz="1800" dirty="0"/>
              <a:t>베타</a:t>
            </a:r>
            <a:r>
              <a:rPr lang="en-US" altLang="ko-KR" sz="1800" dirty="0" smtClean="0"/>
              <a:t>)  </a:t>
            </a:r>
            <a:r>
              <a:rPr lang="el-GR" altLang="ko-KR" sz="1800" dirty="0"/>
              <a:t>Γ/γ(</a:t>
            </a:r>
            <a:r>
              <a:rPr lang="ko-KR" altLang="en-US" sz="1800" dirty="0"/>
              <a:t>감마</a:t>
            </a:r>
            <a:r>
              <a:rPr lang="en-US" altLang="ko-KR" sz="1800" dirty="0" smtClean="0"/>
              <a:t>)</a:t>
            </a:r>
          </a:p>
          <a:p>
            <a:pPr marL="0" indent="0">
              <a:buNone/>
            </a:pPr>
            <a:r>
              <a:rPr lang="en-US" altLang="ko-KR" sz="1800" dirty="0" smtClean="0"/>
              <a:t> </a:t>
            </a:r>
            <a:r>
              <a:rPr lang="el-GR" altLang="ko-KR" sz="1800" dirty="0"/>
              <a:t>Δ/δ(</a:t>
            </a:r>
            <a:r>
              <a:rPr lang="ko-KR" altLang="en-US" sz="1800" dirty="0"/>
              <a:t>델타</a:t>
            </a:r>
            <a:r>
              <a:rPr lang="en-US" altLang="ko-KR" sz="1800" dirty="0"/>
              <a:t>) </a:t>
            </a:r>
            <a:r>
              <a:rPr lang="el-GR" altLang="ko-KR" sz="1800" dirty="0"/>
              <a:t>Ε/ε(</a:t>
            </a:r>
            <a:r>
              <a:rPr lang="ko-KR" altLang="en-US" sz="1800" dirty="0" err="1"/>
              <a:t>엡실론</a:t>
            </a:r>
            <a:r>
              <a:rPr lang="en-US" altLang="ko-KR" sz="1800" dirty="0"/>
              <a:t>) </a:t>
            </a:r>
            <a:r>
              <a:rPr lang="el-GR" altLang="ko-KR" sz="1800" dirty="0"/>
              <a:t>Ζ/ζ(</a:t>
            </a:r>
            <a:r>
              <a:rPr lang="ko-KR" altLang="en-US" sz="1800" dirty="0" err="1"/>
              <a:t>제타</a:t>
            </a:r>
            <a:r>
              <a:rPr lang="en-US" altLang="ko-KR" sz="1800" dirty="0"/>
              <a:t>) 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l-GR" altLang="ko-KR" sz="1800" dirty="0" smtClean="0"/>
              <a:t>Η/η</a:t>
            </a:r>
            <a:r>
              <a:rPr lang="el-GR" altLang="ko-KR" sz="1800" dirty="0"/>
              <a:t>(</a:t>
            </a:r>
            <a:r>
              <a:rPr lang="ko-KR" altLang="en-US" sz="1800" dirty="0" err="1"/>
              <a:t>에타</a:t>
            </a:r>
            <a:r>
              <a:rPr lang="en-US" altLang="ko-KR" sz="1800" dirty="0"/>
              <a:t>) </a:t>
            </a:r>
            <a:r>
              <a:rPr lang="en-US" altLang="ko-KR" sz="1800" dirty="0" smtClean="0"/>
              <a:t> </a:t>
            </a:r>
            <a:r>
              <a:rPr lang="el-GR" altLang="ko-KR" sz="1800" dirty="0" smtClean="0"/>
              <a:t>Θ/θ</a:t>
            </a:r>
            <a:r>
              <a:rPr lang="el-GR" altLang="ko-KR" sz="1800" dirty="0"/>
              <a:t>(</a:t>
            </a:r>
            <a:r>
              <a:rPr lang="ko-KR" altLang="en-US" sz="1800" dirty="0" err="1"/>
              <a:t>쎄타</a:t>
            </a:r>
            <a:r>
              <a:rPr lang="en-US" altLang="ko-KR" sz="1800" dirty="0"/>
              <a:t>) </a:t>
            </a:r>
            <a:r>
              <a:rPr lang="el-GR" altLang="ko-KR" sz="1800" dirty="0"/>
              <a:t>Ι/ι(</a:t>
            </a:r>
            <a:r>
              <a:rPr lang="ko-KR" altLang="en-US" sz="1800" dirty="0" err="1"/>
              <a:t>요타</a:t>
            </a:r>
            <a:r>
              <a:rPr lang="en-US" altLang="ko-KR" sz="1800" dirty="0" smtClean="0"/>
              <a:t>)</a:t>
            </a:r>
          </a:p>
          <a:p>
            <a:pPr marL="0" indent="0">
              <a:buNone/>
            </a:pPr>
            <a:r>
              <a:rPr lang="en-US" altLang="ko-KR" sz="1800" dirty="0" smtClean="0"/>
              <a:t> </a:t>
            </a:r>
            <a:r>
              <a:rPr lang="el-GR" altLang="ko-KR" sz="1800" dirty="0"/>
              <a:t>Κ/κ(</a:t>
            </a:r>
            <a:r>
              <a:rPr lang="ko-KR" altLang="en-US" sz="1800" dirty="0" err="1"/>
              <a:t>카파</a:t>
            </a:r>
            <a:r>
              <a:rPr lang="en-US" altLang="ko-KR" sz="1800" dirty="0" smtClean="0"/>
              <a:t>)  </a:t>
            </a:r>
            <a:r>
              <a:rPr lang="el-GR" altLang="ko-KR" sz="1800" dirty="0"/>
              <a:t>Λ/λ(</a:t>
            </a:r>
            <a:r>
              <a:rPr lang="ko-KR" altLang="en-US" sz="1800" dirty="0"/>
              <a:t>람다</a:t>
            </a:r>
            <a:r>
              <a:rPr lang="en-US" altLang="ko-KR" sz="1800" dirty="0"/>
              <a:t>) </a:t>
            </a:r>
            <a:r>
              <a:rPr lang="en-US" altLang="ko-KR" sz="1800" dirty="0" smtClean="0"/>
              <a:t> </a:t>
            </a:r>
            <a:r>
              <a:rPr lang="el-GR" altLang="ko-KR" sz="1800" dirty="0" smtClean="0"/>
              <a:t>Μ/μ</a:t>
            </a:r>
            <a:r>
              <a:rPr lang="el-GR" altLang="ko-KR" sz="1800" dirty="0"/>
              <a:t>(</a:t>
            </a:r>
            <a:r>
              <a:rPr lang="ko-KR" altLang="en-US" sz="1800" dirty="0" err="1"/>
              <a:t>뮤</a:t>
            </a:r>
            <a:r>
              <a:rPr lang="en-US" altLang="ko-KR" sz="1800" dirty="0"/>
              <a:t>) </a:t>
            </a:r>
            <a:r>
              <a:rPr lang="en-US" altLang="ko-KR" sz="1800" dirty="0" smtClean="0"/>
              <a:t> </a:t>
            </a:r>
          </a:p>
          <a:p>
            <a:pPr marL="0" indent="0">
              <a:buNone/>
            </a:pPr>
            <a:r>
              <a:rPr lang="el-GR" altLang="ko-KR" sz="1800" dirty="0" smtClean="0"/>
              <a:t>Ν/ν</a:t>
            </a:r>
            <a:r>
              <a:rPr lang="el-GR" altLang="ko-KR" sz="1800" dirty="0"/>
              <a:t>(</a:t>
            </a:r>
            <a:r>
              <a:rPr lang="ko-KR" altLang="en-US" sz="1800" dirty="0" err="1"/>
              <a:t>뉴</a:t>
            </a:r>
            <a:r>
              <a:rPr lang="en-US" altLang="ko-KR" sz="1800" dirty="0"/>
              <a:t>) </a:t>
            </a:r>
            <a:r>
              <a:rPr lang="el-GR" altLang="ko-KR" sz="1800" dirty="0"/>
              <a:t>Ξ/ξ(</a:t>
            </a:r>
            <a:r>
              <a:rPr lang="ko-KR" altLang="en-US" sz="1800" dirty="0" err="1"/>
              <a:t>크시</a:t>
            </a:r>
            <a:r>
              <a:rPr lang="en-US" altLang="ko-KR" sz="1800" dirty="0"/>
              <a:t>) </a:t>
            </a:r>
            <a:r>
              <a:rPr lang="el-GR" altLang="ko-KR" sz="1800" dirty="0"/>
              <a:t>Ο/ο(</a:t>
            </a:r>
            <a:r>
              <a:rPr lang="ko-KR" altLang="en-US" sz="1800" dirty="0" err="1"/>
              <a:t>오미크론</a:t>
            </a:r>
            <a:r>
              <a:rPr lang="en-US" altLang="ko-KR" sz="1800" dirty="0" smtClean="0"/>
              <a:t>) </a:t>
            </a:r>
          </a:p>
          <a:p>
            <a:pPr marL="0" indent="0">
              <a:buNone/>
            </a:pPr>
            <a:r>
              <a:rPr lang="en-US" altLang="ko-KR" sz="1800" dirty="0" smtClean="0"/>
              <a:t> </a:t>
            </a:r>
            <a:r>
              <a:rPr lang="el-GR" altLang="ko-KR" sz="1800" dirty="0"/>
              <a:t>Π/π(</a:t>
            </a:r>
            <a:r>
              <a:rPr lang="ko-KR" altLang="en-US" sz="1800" dirty="0"/>
              <a:t>피</a:t>
            </a:r>
            <a:r>
              <a:rPr lang="en-US" altLang="ko-KR" sz="1800" dirty="0"/>
              <a:t>) </a:t>
            </a:r>
            <a:r>
              <a:rPr lang="en-US" altLang="ko-KR" sz="1800" dirty="0" smtClean="0"/>
              <a:t> </a:t>
            </a:r>
            <a:r>
              <a:rPr lang="el-GR" altLang="ko-KR" sz="1800" dirty="0" smtClean="0"/>
              <a:t>Ρ/ρ</a:t>
            </a:r>
            <a:r>
              <a:rPr lang="el-GR" altLang="ko-KR" sz="1800" dirty="0"/>
              <a:t>(</a:t>
            </a:r>
            <a:r>
              <a:rPr lang="ko-KR" altLang="en-US" sz="1800" dirty="0" err="1"/>
              <a:t>로우</a:t>
            </a:r>
            <a:r>
              <a:rPr lang="en-US" altLang="ko-KR" sz="1800" dirty="0"/>
              <a:t>) </a:t>
            </a:r>
            <a:r>
              <a:rPr lang="en-US" altLang="ko-KR" sz="1800" dirty="0" smtClean="0"/>
              <a:t> </a:t>
            </a:r>
            <a:r>
              <a:rPr lang="el-GR" altLang="ko-KR" sz="1800" dirty="0" smtClean="0"/>
              <a:t>Σ/σ</a:t>
            </a:r>
            <a:r>
              <a:rPr lang="el-GR" altLang="ko-KR" sz="1800" dirty="0"/>
              <a:t>(</a:t>
            </a:r>
            <a:r>
              <a:rPr lang="ko-KR" altLang="en-US" sz="1800" dirty="0" err="1"/>
              <a:t>씨그마</a:t>
            </a:r>
            <a:r>
              <a:rPr lang="en-US" altLang="ko-KR" sz="1800" dirty="0" smtClean="0"/>
              <a:t>) </a:t>
            </a:r>
          </a:p>
          <a:p>
            <a:pPr marL="0" indent="0">
              <a:buNone/>
            </a:pPr>
            <a:r>
              <a:rPr lang="en-US" altLang="ko-KR" sz="1800" dirty="0" smtClean="0"/>
              <a:t> </a:t>
            </a:r>
            <a:r>
              <a:rPr lang="el-GR" altLang="ko-KR" sz="1800" dirty="0"/>
              <a:t>Τ/τ(</a:t>
            </a:r>
            <a:r>
              <a:rPr lang="ko-KR" altLang="en-US" sz="1800" dirty="0" err="1"/>
              <a:t>타우</a:t>
            </a:r>
            <a:r>
              <a:rPr lang="en-US" altLang="ko-KR" sz="1800" dirty="0"/>
              <a:t>) </a:t>
            </a:r>
            <a:r>
              <a:rPr lang="el-GR" altLang="ko-KR" sz="1800" dirty="0"/>
              <a:t>Υ/υ(</a:t>
            </a:r>
            <a:r>
              <a:rPr lang="ko-KR" altLang="en-US" sz="1800" dirty="0" err="1"/>
              <a:t>윕실론</a:t>
            </a:r>
            <a:r>
              <a:rPr lang="en-US" altLang="ko-KR" sz="1800" dirty="0" smtClean="0"/>
              <a:t>)  </a:t>
            </a:r>
            <a:r>
              <a:rPr lang="el-GR" altLang="ko-KR" sz="1800" dirty="0"/>
              <a:t>Φ/φ(</a:t>
            </a:r>
            <a:r>
              <a:rPr lang="ko-KR" altLang="en-US" sz="1800" dirty="0"/>
              <a:t>휘</a:t>
            </a:r>
            <a:r>
              <a:rPr lang="en-US" altLang="ko-KR" sz="1800" dirty="0" smtClean="0"/>
              <a:t>) </a:t>
            </a:r>
          </a:p>
          <a:p>
            <a:pPr marL="0" indent="0">
              <a:buNone/>
            </a:pPr>
            <a:r>
              <a:rPr lang="en-US" altLang="ko-KR" sz="1800" dirty="0" smtClean="0"/>
              <a:t> </a:t>
            </a:r>
            <a:r>
              <a:rPr lang="el-GR" altLang="ko-KR" sz="1800" dirty="0"/>
              <a:t>Χ/χ(</a:t>
            </a:r>
            <a:r>
              <a:rPr lang="ko-KR" altLang="en-US" sz="1800" dirty="0"/>
              <a:t>키 또는 </a:t>
            </a:r>
            <a:r>
              <a:rPr lang="ko-KR" altLang="en-US" sz="1800" dirty="0" err="1"/>
              <a:t>카이</a:t>
            </a:r>
            <a:r>
              <a:rPr lang="en-US" altLang="ko-KR" sz="1800" dirty="0"/>
              <a:t>) </a:t>
            </a:r>
            <a:r>
              <a:rPr lang="el-GR" altLang="ko-KR" sz="1800" dirty="0"/>
              <a:t>Ψ/ψ(</a:t>
            </a:r>
            <a:r>
              <a:rPr lang="ko-KR" altLang="en-US" sz="1800" dirty="0" err="1"/>
              <a:t>프시</a:t>
            </a:r>
            <a:r>
              <a:rPr lang="en-US" altLang="ko-KR" sz="1800" dirty="0"/>
              <a:t>) </a:t>
            </a:r>
            <a:r>
              <a:rPr lang="el-GR" altLang="ko-KR" sz="1800" dirty="0"/>
              <a:t>Ω/ω(</a:t>
            </a:r>
            <a:r>
              <a:rPr lang="ko-KR" altLang="en-US" sz="1800" dirty="0"/>
              <a:t>오메가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275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77582"/>
            <a:ext cx="3562350" cy="3415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975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진법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50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집합 원소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23042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집합을 이루는 대상 하나하나를 그 집합의 원소 또는 원이라고 한다</a:t>
            </a:r>
            <a:r>
              <a:rPr lang="en-US" altLang="ko-KR" dirty="0"/>
              <a:t>. </a:t>
            </a:r>
            <a:r>
              <a:rPr lang="ko-KR" altLang="en-US" dirty="0"/>
              <a:t>또 어떤 것이 집합의 원소일 때 그것은 그 집합에 </a:t>
            </a:r>
            <a:r>
              <a:rPr lang="ko-KR" altLang="en-US" dirty="0" err="1"/>
              <a:t>속한다라고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01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집합표기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49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원소나열법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23042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 집합에 들어있는 원소들을 직접 나열하는 방식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602</a:t>
            </a:fld>
            <a:endParaRPr lang="ko-KR" altLang="en-US"/>
          </a:p>
        </p:txBody>
      </p:sp>
      <p:pic>
        <p:nvPicPr>
          <p:cNvPr id="238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780928"/>
            <a:ext cx="5772150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151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조건제시법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원소들을 구체적으로 설명하는 대신에</a:t>
            </a:r>
            <a:r>
              <a:rPr lang="en-US" altLang="ko-KR" dirty="0"/>
              <a:t>, </a:t>
            </a:r>
            <a:r>
              <a:rPr lang="ko-KR" altLang="en-US" dirty="0"/>
              <a:t>원소들의 논리적 관계를 </a:t>
            </a:r>
            <a:r>
              <a:rPr lang="ko-KR" altLang="en-US" dirty="0" smtClean="0"/>
              <a:t>기술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603</a:t>
            </a:fld>
            <a:endParaRPr lang="ko-KR" altLang="en-US"/>
          </a:p>
        </p:txBody>
      </p:sp>
      <p:pic>
        <p:nvPicPr>
          <p:cNvPr id="237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13" y="3805190"/>
            <a:ext cx="3209925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75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212976"/>
            <a:ext cx="5060454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060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집합의 원소 표기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14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집합의 원소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23042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 </a:t>
            </a:r>
            <a:r>
              <a:rPr lang="ko-KR" altLang="en-US" dirty="0" smtClean="0"/>
              <a:t>집합의 원소 유무를 확인하는 방법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605</a:t>
            </a:fld>
            <a:endParaRPr lang="ko-KR" altLang="en-US"/>
          </a:p>
        </p:txBody>
      </p:sp>
      <p:pic>
        <p:nvPicPr>
          <p:cNvPr id="2437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786" y="4549688"/>
            <a:ext cx="746175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37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653136"/>
            <a:ext cx="720080" cy="462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71600" y="3856817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u="sng" dirty="0" smtClean="0"/>
              <a:t>집합의 원소일 경우</a:t>
            </a:r>
            <a:endParaRPr lang="ko-KR" altLang="en-US" sz="1400" b="1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4427984" y="3838074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u="sng" dirty="0" smtClean="0"/>
              <a:t>집합의 원소가 아닐 경우</a:t>
            </a:r>
            <a:endParaRPr lang="ko-KR" altLang="en-US" sz="1400" b="1" u="sng" dirty="0"/>
          </a:p>
        </p:txBody>
      </p:sp>
    </p:spTree>
    <p:extLst>
      <p:ext uri="{BB962C8B-B14F-4D97-AF65-F5344CB8AC3E}">
        <p14:creationId xmlns:p14="http://schemas.microsoft.com/office/powerpoint/2010/main" val="123265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부분집합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04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부분집합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961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/>
              <a:t> 집합 </a:t>
            </a:r>
            <a:r>
              <a:rPr lang="en-US" altLang="ko-KR" dirty="0"/>
              <a:t>B</a:t>
            </a:r>
            <a:r>
              <a:rPr lang="ko-KR" altLang="en-US" dirty="0"/>
              <a:t>의 부분집합</a:t>
            </a:r>
            <a:r>
              <a:rPr lang="en-US" altLang="ko-KR" dirty="0"/>
              <a:t>(</a:t>
            </a:r>
            <a:r>
              <a:rPr lang="ko-KR" altLang="en-US" dirty="0"/>
              <a:t>部分集合</a:t>
            </a:r>
            <a:r>
              <a:rPr lang="en-US" altLang="ko-KR" dirty="0"/>
              <a:t>, </a:t>
            </a:r>
            <a:r>
              <a:rPr lang="en-US" altLang="ko-KR" dirty="0" smtClean="0"/>
              <a:t>subset</a:t>
            </a:r>
            <a:r>
              <a:rPr lang="en-US" altLang="ko-KR" dirty="0"/>
              <a:t>) A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/>
              <a:t>모든 원소가 </a:t>
            </a:r>
            <a:r>
              <a:rPr lang="en-US" altLang="ko-KR" dirty="0"/>
              <a:t>B</a:t>
            </a:r>
            <a:r>
              <a:rPr lang="ko-KR" altLang="en-US" dirty="0"/>
              <a:t>에도 속하는 </a:t>
            </a:r>
            <a:r>
              <a:rPr lang="ko-KR" altLang="en-US" dirty="0" smtClean="0"/>
              <a:t>집합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관계를 주로 </a:t>
            </a:r>
            <a:r>
              <a:rPr lang="en-US" altLang="ko-KR" dirty="0"/>
              <a:t>A ⊆ B</a:t>
            </a:r>
            <a:r>
              <a:rPr lang="ko-KR" altLang="en-US" dirty="0"/>
              <a:t>라 표기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607</a:t>
            </a:fld>
            <a:endParaRPr lang="ko-KR" altLang="en-US"/>
          </a:p>
        </p:txBody>
      </p:sp>
      <p:pic>
        <p:nvPicPr>
          <p:cNvPr id="245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113" y="3717032"/>
            <a:ext cx="2771775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676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부분집합의 개수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집합에 대한 부분집합의 개수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608</a:t>
            </a:fld>
            <a:endParaRPr lang="ko-KR" altLang="en-US"/>
          </a:p>
        </p:txBody>
      </p:sp>
      <p:pic>
        <p:nvPicPr>
          <p:cNvPr id="244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39" y="2852936"/>
            <a:ext cx="5296247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617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합집합 교집합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393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이</a:t>
            </a:r>
            <a:r>
              <a:rPr lang="ko-KR" altLang="en-US" dirty="0" smtClean="0"/>
              <a:t>진법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이진법</a:t>
            </a:r>
            <a:r>
              <a:rPr lang="en-US" altLang="ko-KR" dirty="0"/>
              <a:t>(</a:t>
            </a:r>
            <a:r>
              <a:rPr lang="ko-KR" altLang="en-US" dirty="0"/>
              <a:t>二進法</a:t>
            </a:r>
            <a:r>
              <a:rPr lang="en-US" altLang="ko-KR" dirty="0"/>
              <a:t>, binary)</a:t>
            </a:r>
            <a:r>
              <a:rPr lang="ko-KR" altLang="en-US" dirty="0"/>
              <a:t>은 두 개의 숫자만을 이용하는 </a:t>
            </a:r>
            <a:r>
              <a:rPr lang="ko-KR" altLang="en-US" dirty="0" smtClean="0"/>
              <a:t>기수</a:t>
            </a:r>
            <a:r>
              <a:rPr lang="ko-KR" altLang="en-US" dirty="0"/>
              <a:t>법</a:t>
            </a:r>
            <a:r>
              <a:rPr lang="ko-KR" altLang="en-US" dirty="0" smtClean="0"/>
              <a:t>이다</a:t>
            </a:r>
            <a:r>
              <a:rPr lang="en-US" altLang="ko-KR" dirty="0"/>
              <a:t>. </a:t>
            </a:r>
            <a:r>
              <a:rPr lang="ko-KR" altLang="en-US" dirty="0" smtClean="0"/>
              <a:t>관습적으로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의 기호를 쓰며 이들로 이루어진 수를 이진수라고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61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976" y="3824288"/>
            <a:ext cx="4171950" cy="140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097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합집합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두 </a:t>
            </a:r>
            <a:r>
              <a:rPr lang="ko-KR" altLang="en-US" dirty="0"/>
              <a:t>집합 </a:t>
            </a:r>
            <a:r>
              <a:rPr lang="en-US" altLang="ko-KR" i="1" dirty="0"/>
              <a:t>A</a:t>
            </a:r>
            <a:r>
              <a:rPr lang="en-US" altLang="ko-KR" dirty="0"/>
              <a:t>, </a:t>
            </a:r>
            <a:r>
              <a:rPr lang="en-US" altLang="ko-KR" i="1" dirty="0"/>
              <a:t>B</a:t>
            </a:r>
            <a:r>
              <a:rPr lang="ko-KR" altLang="en-US" dirty="0"/>
              <a:t>의 합집합 </a:t>
            </a:r>
            <a:r>
              <a:rPr lang="en-US" altLang="ko-KR" i="1" dirty="0"/>
              <a:t>A</a:t>
            </a:r>
            <a:r>
              <a:rPr lang="ko-KR" altLang="en-US" dirty="0"/>
              <a:t> ∪ </a:t>
            </a:r>
            <a:r>
              <a:rPr lang="en-US" altLang="ko-KR" i="1" dirty="0"/>
              <a:t>B</a:t>
            </a:r>
            <a:r>
              <a:rPr lang="ko-KR" altLang="en-US" dirty="0"/>
              <a:t>는</a:t>
            </a:r>
            <a:r>
              <a:rPr lang="en-US" altLang="ko-KR" dirty="0"/>
              <a:t>, </a:t>
            </a:r>
            <a:r>
              <a:rPr lang="en-US" altLang="ko-KR" i="1" dirty="0"/>
              <a:t>A</a:t>
            </a:r>
            <a:r>
              <a:rPr lang="ko-KR" altLang="en-US" dirty="0"/>
              <a:t>에 속하거나 </a:t>
            </a:r>
            <a:r>
              <a:rPr lang="en-US" altLang="ko-KR" i="1" dirty="0"/>
              <a:t>B</a:t>
            </a:r>
            <a:r>
              <a:rPr lang="ko-KR" altLang="en-US" dirty="0"/>
              <a:t>에 속하는 원소들로 이루어진 집합이다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610</a:t>
            </a:fld>
            <a:endParaRPr lang="ko-KR" altLang="en-US"/>
          </a:p>
        </p:txBody>
      </p:sp>
      <p:pic>
        <p:nvPicPr>
          <p:cNvPr id="239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663" y="3257550"/>
            <a:ext cx="23526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96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562" y="4077072"/>
            <a:ext cx="4010025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60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교집합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961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/>
              <a:t>두 집합 </a:t>
            </a:r>
            <a:r>
              <a:rPr lang="en-US" altLang="ko-KR" i="1" dirty="0"/>
              <a:t>A</a:t>
            </a:r>
            <a:r>
              <a:rPr lang="en-US" altLang="ko-KR" dirty="0"/>
              <a:t>, </a:t>
            </a:r>
            <a:r>
              <a:rPr lang="en-US" altLang="ko-KR" i="1" dirty="0"/>
              <a:t>B</a:t>
            </a:r>
            <a:r>
              <a:rPr lang="ko-KR" altLang="en-US" dirty="0"/>
              <a:t>의 교집합은 </a:t>
            </a:r>
            <a:r>
              <a:rPr lang="en-US" altLang="ko-KR" i="1" dirty="0"/>
              <a:t>A</a:t>
            </a:r>
            <a:r>
              <a:rPr lang="ko-KR" altLang="en-US" dirty="0"/>
              <a:t> ∩ </a:t>
            </a:r>
            <a:r>
              <a:rPr lang="en-US" altLang="ko-KR" i="1" dirty="0"/>
              <a:t>B</a:t>
            </a:r>
            <a:r>
              <a:rPr lang="ko-KR" altLang="en-US" dirty="0"/>
              <a:t>로 표기하며</a:t>
            </a:r>
            <a:r>
              <a:rPr lang="en-US" altLang="ko-KR" dirty="0"/>
              <a:t>, </a:t>
            </a:r>
            <a:r>
              <a:rPr lang="en-US" altLang="ko-KR" i="1" dirty="0"/>
              <a:t>A</a:t>
            </a:r>
            <a:r>
              <a:rPr lang="ko-KR" altLang="en-US" dirty="0"/>
              <a:t>에도 속하고 </a:t>
            </a:r>
            <a:r>
              <a:rPr lang="en-US" altLang="ko-KR" i="1" dirty="0"/>
              <a:t>B</a:t>
            </a:r>
            <a:r>
              <a:rPr lang="ko-KR" altLang="en-US" dirty="0"/>
              <a:t>에도 속하는 원소들을 골라놓은 집합을 뜻한다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611</a:t>
            </a:fld>
            <a:endParaRPr lang="ko-KR" altLang="en-US"/>
          </a:p>
        </p:txBody>
      </p:sp>
      <p:pic>
        <p:nvPicPr>
          <p:cNvPr id="2406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262" y="4221088"/>
            <a:ext cx="4181475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06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713" y="3257550"/>
            <a:ext cx="23145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286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여</a:t>
            </a:r>
            <a:r>
              <a:rPr lang="ko-KR" altLang="en-US" dirty="0" smtClean="0"/>
              <a:t>집합 </a:t>
            </a:r>
            <a:r>
              <a:rPr lang="ko-KR" altLang="en-US" dirty="0" err="1"/>
              <a:t>차</a:t>
            </a:r>
            <a:r>
              <a:rPr lang="ko-KR" altLang="en-US" dirty="0" err="1" smtClean="0"/>
              <a:t>집합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03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</a:t>
            </a:r>
            <a:r>
              <a:rPr lang="ko-KR" altLang="en-US" dirty="0" smtClean="0"/>
              <a:t>집합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961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여집합</a:t>
            </a:r>
            <a:r>
              <a:rPr lang="en-US" altLang="ko-KR" dirty="0"/>
              <a:t>(</a:t>
            </a:r>
            <a:r>
              <a:rPr lang="ko-KR" altLang="en-US" dirty="0"/>
              <a:t>餘集合</a:t>
            </a:r>
            <a:r>
              <a:rPr lang="en-US" altLang="ko-KR" dirty="0"/>
              <a:t>, </a:t>
            </a:r>
            <a:r>
              <a:rPr lang="ko-KR" altLang="en-US" dirty="0"/>
              <a:t>또는 보집합</a:t>
            </a:r>
            <a:r>
              <a:rPr lang="en-US" altLang="ko-KR" dirty="0"/>
              <a:t>(</a:t>
            </a:r>
            <a:r>
              <a:rPr lang="ko-KR" altLang="en-US" dirty="0"/>
              <a:t>補集合</a:t>
            </a:r>
            <a:r>
              <a:rPr lang="en-US" altLang="ko-KR" dirty="0"/>
              <a:t>), complement </a:t>
            </a:r>
            <a:r>
              <a:rPr lang="en-US" altLang="ko-KR" dirty="0" smtClean="0"/>
              <a:t>set)</a:t>
            </a:r>
            <a:r>
              <a:rPr lang="ko-KR" altLang="en-US" dirty="0" err="1" smtClean="0"/>
              <a:t>은전체집합</a:t>
            </a:r>
            <a:r>
              <a:rPr lang="ko-KR" altLang="en-US" dirty="0" smtClean="0"/>
              <a:t> </a:t>
            </a:r>
            <a:r>
              <a:rPr lang="en-US" altLang="ko-KR" dirty="0"/>
              <a:t>U</a:t>
            </a:r>
            <a:r>
              <a:rPr lang="ko-KR" altLang="en-US" dirty="0"/>
              <a:t>가 정의되었을 때</a:t>
            </a:r>
            <a:r>
              <a:rPr lang="en-US" altLang="ko-KR" dirty="0"/>
              <a:t>, </a:t>
            </a:r>
            <a:r>
              <a:rPr lang="ko-KR" altLang="en-US" dirty="0"/>
              <a:t>그의 부분집합 집합 </a:t>
            </a:r>
            <a:r>
              <a:rPr lang="en-US" altLang="ko-KR" dirty="0"/>
              <a:t>A</a:t>
            </a:r>
            <a:r>
              <a:rPr lang="ko-KR" altLang="en-US" dirty="0"/>
              <a:t>의 여집합은 </a:t>
            </a:r>
            <a:r>
              <a:rPr lang="en-US" altLang="ko-KR" dirty="0" smtClean="0"/>
              <a:t>A</a:t>
            </a:r>
            <a:r>
              <a:rPr lang="en-US" altLang="ko-KR" baseline="30000" dirty="0" smtClean="0"/>
              <a:t>C </a:t>
            </a:r>
            <a:r>
              <a:rPr lang="ko-KR" altLang="en-US" dirty="0" smtClean="0"/>
              <a:t>표기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613</a:t>
            </a:fld>
            <a:endParaRPr lang="ko-KR" altLang="en-US"/>
          </a:p>
        </p:txBody>
      </p:sp>
      <p:pic>
        <p:nvPicPr>
          <p:cNvPr id="2416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75" y="3214688"/>
            <a:ext cx="17716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16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221088"/>
            <a:ext cx="3057525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456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차집합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961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err="1" smtClean="0"/>
              <a:t>차집합</a:t>
            </a:r>
            <a:r>
              <a:rPr lang="en-US" altLang="ko-KR" dirty="0"/>
              <a:t>(</a:t>
            </a:r>
            <a:r>
              <a:rPr lang="ko-KR" altLang="en-US" dirty="0" err="1"/>
              <a:t>差集合</a:t>
            </a:r>
            <a:r>
              <a:rPr lang="en-US" altLang="ko-KR" dirty="0"/>
              <a:t>, relative complement, set difference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집합 </a:t>
            </a:r>
            <a:r>
              <a:rPr lang="en-US" altLang="ko-KR" dirty="0"/>
              <a:t>B</a:t>
            </a:r>
            <a:r>
              <a:rPr lang="ko-KR" altLang="en-US" dirty="0"/>
              <a:t>에 대한 </a:t>
            </a:r>
            <a:r>
              <a:rPr lang="en-US" altLang="ko-KR" dirty="0"/>
              <a:t>A</a:t>
            </a:r>
            <a:r>
              <a:rPr lang="ko-KR" altLang="en-US" dirty="0"/>
              <a:t>의 </a:t>
            </a:r>
            <a:r>
              <a:rPr lang="ko-KR" altLang="en-US" dirty="0" err="1"/>
              <a:t>차집합은</a:t>
            </a:r>
            <a:r>
              <a:rPr lang="ko-KR" altLang="en-US" dirty="0"/>
              <a:t> </a:t>
            </a:r>
            <a:r>
              <a:rPr lang="en-US" altLang="ko-KR" dirty="0"/>
              <a:t>B ∖ A </a:t>
            </a:r>
            <a:r>
              <a:rPr lang="ko-KR" altLang="en-US" dirty="0"/>
              <a:t>또는 </a:t>
            </a:r>
            <a:r>
              <a:rPr lang="en-US" altLang="ko-KR" dirty="0"/>
              <a:t>B - A</a:t>
            </a:r>
            <a:r>
              <a:rPr lang="ko-KR" altLang="en-US" dirty="0"/>
              <a:t>로 표기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614</a:t>
            </a:fld>
            <a:endParaRPr lang="ko-KR" altLang="en-US"/>
          </a:p>
        </p:txBody>
      </p:sp>
      <p:pic>
        <p:nvPicPr>
          <p:cNvPr id="242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149080"/>
            <a:ext cx="3672408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26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475" y="3582955"/>
            <a:ext cx="21050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809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집합의 추이적 관계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52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추이적 관계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23042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집합 </a:t>
            </a:r>
            <a:r>
              <a:rPr lang="en-US" altLang="ko-KR" dirty="0" smtClean="0"/>
              <a:t>A, B, C</a:t>
            </a:r>
            <a:r>
              <a:rPr lang="ko-KR" altLang="en-US" dirty="0" smtClean="0"/>
              <a:t> </a:t>
            </a:r>
            <a:r>
              <a:rPr lang="ko-KR" altLang="en-US" dirty="0"/>
              <a:t>대하여 정의된 이항관계 </a:t>
            </a:r>
            <a:r>
              <a:rPr lang="ko-KR" altLang="en-US" dirty="0" smtClean="0"/>
              <a:t>추이적 </a:t>
            </a:r>
            <a:r>
              <a:rPr lang="ko-KR" altLang="en-US" dirty="0"/>
              <a:t>관계</a:t>
            </a:r>
            <a:r>
              <a:rPr lang="en-US" altLang="ko-KR" dirty="0"/>
              <a:t>(</a:t>
            </a:r>
            <a:r>
              <a:rPr lang="ko-KR" altLang="en-US" dirty="0" err="1"/>
              <a:t>推移的關係</a:t>
            </a:r>
            <a:r>
              <a:rPr lang="en-US" altLang="ko-KR" dirty="0"/>
              <a:t>, </a:t>
            </a:r>
            <a:r>
              <a:rPr lang="en-US" altLang="ko-KR" dirty="0" smtClean="0"/>
              <a:t>transitive </a:t>
            </a:r>
            <a:r>
              <a:rPr lang="en-US" altLang="ko-KR" dirty="0"/>
              <a:t>relation</a:t>
            </a:r>
            <a:r>
              <a:rPr lang="en-US" altLang="ko-KR" dirty="0" smtClean="0"/>
              <a:t>)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616</a:t>
            </a:fld>
            <a:endParaRPr lang="ko-KR" altLang="en-US"/>
          </a:p>
        </p:txBody>
      </p:sp>
      <p:pic>
        <p:nvPicPr>
          <p:cNvPr id="263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365104"/>
            <a:ext cx="2190750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854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Python</a:t>
            </a:r>
            <a:br>
              <a:rPr lang="en-US" altLang="ko-KR" sz="6000" dirty="0" smtClean="0"/>
            </a:br>
            <a:r>
              <a:rPr lang="en-US" altLang="ko-KR" sz="6000" dirty="0" smtClean="0"/>
              <a:t> </a:t>
            </a:r>
            <a:r>
              <a:rPr lang="en-US" altLang="ko-KR" sz="6000" dirty="0" smtClean="0"/>
              <a:t>set</a:t>
            </a:r>
            <a:br>
              <a:rPr lang="en-US" altLang="ko-KR" sz="6000" dirty="0" smtClean="0"/>
            </a:br>
            <a:r>
              <a:rPr lang="en-US" altLang="ko-KR" sz="6000" dirty="0" smtClean="0"/>
              <a:t>data type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05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Set Type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89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23042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중복을 허용하지 </a:t>
            </a:r>
            <a:r>
              <a:rPr lang="ko-KR" altLang="en-US" dirty="0" smtClean="0"/>
              <a:t>않고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순서가 없음</a:t>
            </a:r>
            <a:r>
              <a:rPr lang="en-US" altLang="ko-KR" dirty="0" smtClean="0"/>
              <a:t> </a:t>
            </a:r>
            <a:r>
              <a:rPr lang="en-US" altLang="ko-KR" dirty="0"/>
              <a:t>(unordered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r>
              <a:rPr lang="ko-KR" altLang="en-US" dirty="0" smtClean="0"/>
              <a:t>교집합</a:t>
            </a:r>
            <a:r>
              <a:rPr lang="en-US" altLang="ko-KR" dirty="0" smtClean="0"/>
              <a:t>(&amp;), </a:t>
            </a:r>
            <a:r>
              <a:rPr lang="ko-KR" altLang="en-US" dirty="0" smtClean="0"/>
              <a:t>합집합</a:t>
            </a:r>
            <a:r>
              <a:rPr lang="en-US" altLang="ko-KR" dirty="0" smtClean="0"/>
              <a:t>(|), </a:t>
            </a:r>
            <a:r>
              <a:rPr lang="ko-KR" altLang="en-US" dirty="0" err="1" smtClean="0"/>
              <a:t>차집합</a:t>
            </a:r>
            <a:r>
              <a:rPr lang="en-US" altLang="ko-KR" dirty="0" smtClean="0"/>
              <a:t>(-) </a:t>
            </a:r>
            <a:r>
              <a:rPr lang="ko-KR" altLang="en-US" dirty="0" smtClean="0"/>
              <a:t>연산 처리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Set: mutable set</a:t>
            </a:r>
          </a:p>
          <a:p>
            <a:pPr marL="0" indent="0">
              <a:buNone/>
            </a:pPr>
            <a:r>
              <a:rPr lang="en-US" altLang="ko-KR" dirty="0" err="1" smtClean="0"/>
              <a:t>Frozenset</a:t>
            </a:r>
            <a:r>
              <a:rPr lang="en-US" altLang="ko-KR" dirty="0" smtClean="0"/>
              <a:t>: immutable set</a:t>
            </a:r>
            <a:endParaRPr lang="en-US" altLang="ko-KR" b="1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834" y="3933056"/>
            <a:ext cx="6508750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82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err="1"/>
              <a:t>팔</a:t>
            </a:r>
            <a:r>
              <a:rPr lang="ko-KR" altLang="en-US" dirty="0" err="1" smtClean="0"/>
              <a:t>진</a:t>
            </a:r>
            <a:r>
              <a:rPr lang="ko-KR" altLang="en-US" dirty="0" err="1" smtClean="0"/>
              <a:t>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160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팔진법</a:t>
            </a:r>
            <a:r>
              <a:rPr lang="en-US" altLang="ko-KR" dirty="0"/>
              <a:t> </a:t>
            </a:r>
            <a:r>
              <a:rPr lang="en-US" altLang="ko-KR" dirty="0" smtClean="0"/>
              <a:t>(</a:t>
            </a:r>
            <a:r>
              <a:rPr lang="en-US" altLang="ko-KR" dirty="0"/>
              <a:t>octal number system , </a:t>
            </a:r>
            <a:r>
              <a:rPr lang="ko-KR" altLang="en-US" dirty="0" err="1"/>
              <a:t>八進法</a:t>
            </a:r>
            <a:r>
              <a:rPr lang="ko-KR" altLang="en-US" dirty="0"/>
              <a:t> 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은 </a:t>
            </a:r>
            <a:r>
              <a:rPr lang="en-US" altLang="ko-KR" dirty="0"/>
              <a:t>8</a:t>
            </a:r>
            <a:r>
              <a:rPr lang="ko-KR" altLang="en-US" dirty="0"/>
              <a:t>을 밑으로 하는 기수법이다</a:t>
            </a:r>
            <a:r>
              <a:rPr lang="en-US" altLang="ko-KR" dirty="0"/>
              <a:t>. 0</a:t>
            </a:r>
            <a:r>
              <a:rPr lang="ko-KR" altLang="en-US" dirty="0"/>
              <a:t>부터 </a:t>
            </a:r>
            <a:r>
              <a:rPr lang="en-US" altLang="ko-KR" dirty="0"/>
              <a:t>7</a:t>
            </a:r>
            <a:r>
              <a:rPr lang="ko-KR" altLang="en-US" dirty="0"/>
              <a:t>까지의 숫자를 사용한다</a:t>
            </a:r>
            <a:r>
              <a:rPr lang="en-US" altLang="ko-KR" dirty="0" smtClean="0"/>
              <a:t>. </a:t>
            </a:r>
            <a:r>
              <a:rPr lang="ko-KR" altLang="en-US" dirty="0"/>
              <a:t>이진법 표기의 </a:t>
            </a:r>
            <a:r>
              <a:rPr lang="en-US" altLang="ko-KR" dirty="0" smtClean="0"/>
              <a:t>3</a:t>
            </a:r>
            <a:r>
              <a:rPr lang="ko-KR" altLang="en-US" dirty="0" smtClean="0"/>
              <a:t>자리와 </a:t>
            </a:r>
            <a:r>
              <a:rPr lang="ko-KR" altLang="en-US" dirty="0" err="1"/>
              <a:t>팔</a:t>
            </a:r>
            <a:r>
              <a:rPr lang="ko-KR" altLang="en-US" dirty="0" err="1" smtClean="0"/>
              <a:t>진법</a:t>
            </a:r>
            <a:r>
              <a:rPr lang="ko-KR" altLang="en-US" dirty="0" smtClean="0"/>
              <a:t> </a:t>
            </a:r>
            <a:r>
              <a:rPr lang="ko-KR" altLang="en-US" dirty="0"/>
              <a:t>한 자리가 일대일 </a:t>
            </a:r>
            <a:r>
              <a:rPr lang="ko-KR" altLang="en-US" dirty="0" smtClean="0"/>
              <a:t>대응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69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생성시 주의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내부 원소가 리스트 등 </a:t>
            </a:r>
            <a:r>
              <a:rPr lang="en-US" altLang="ko-KR" dirty="0" smtClean="0"/>
              <a:t>mutable </a:t>
            </a:r>
            <a:r>
              <a:rPr lang="ko-KR" altLang="en-US" dirty="0" smtClean="0"/>
              <a:t>값이 들어갈 수 없음</a:t>
            </a:r>
            <a:endParaRPr lang="en-US" altLang="ko-K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652120" y="5085184"/>
            <a:ext cx="2664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Set</a:t>
            </a:r>
            <a:r>
              <a:rPr lang="ko-KR" altLang="en-US" dirty="0" smtClean="0"/>
              <a:t>은 구조상 내부 요소가 변경이 가능한 값으로 구성할 수 없다</a:t>
            </a:r>
            <a:endParaRPr lang="ko-KR" alt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02" y="2924944"/>
            <a:ext cx="4236554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508104" y="3501008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Set</a:t>
            </a:r>
            <a:r>
              <a:rPr lang="ko-KR" altLang="en-US" dirty="0"/>
              <a:t>  </a:t>
            </a:r>
            <a:r>
              <a:rPr lang="ko-KR" altLang="en-US" dirty="0" smtClean="0"/>
              <a:t>생성은 </a:t>
            </a:r>
            <a:r>
              <a:rPr lang="ko-KR" altLang="en-US" dirty="0" err="1" smtClean="0"/>
              <a:t>파라미터가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개만 가능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65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Set()</a:t>
            </a:r>
            <a:r>
              <a:rPr lang="ko-KR" altLang="en-US" dirty="0" smtClean="0"/>
              <a:t>으로 생성시 </a:t>
            </a:r>
            <a:r>
              <a:rPr lang="ko-KR" altLang="en-US" dirty="0" err="1" smtClean="0"/>
              <a:t>파라미터는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개만 받는다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리스트 등 </a:t>
            </a:r>
            <a:r>
              <a:rPr lang="en-US" altLang="ko-KR" dirty="0" smtClean="0"/>
              <a:t>mutable</a:t>
            </a:r>
            <a:r>
              <a:rPr lang="ko-KR" altLang="en-US" dirty="0"/>
              <a:t> </a:t>
            </a:r>
            <a:r>
              <a:rPr lang="ko-KR" altLang="en-US" dirty="0" smtClean="0"/>
              <a:t>객체를 요소로 처리할 수 없음</a:t>
            </a:r>
            <a:endParaRPr lang="en-US" altLang="ko-KR" dirty="0" smtClean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429000"/>
            <a:ext cx="2304256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0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검</a:t>
            </a:r>
            <a:r>
              <a:rPr lang="ko-KR" altLang="en-US" dirty="0"/>
              <a:t>색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Set </a:t>
            </a:r>
            <a:r>
              <a:rPr lang="ko-KR" altLang="en-US" dirty="0" smtClean="0"/>
              <a:t>타입은 </a:t>
            </a:r>
            <a:r>
              <a:rPr lang="en-US" altLang="ko-KR" dirty="0" smtClean="0"/>
              <a:t>index/slice </a:t>
            </a:r>
            <a:r>
              <a:rPr lang="ko-KR" altLang="en-US" dirty="0" smtClean="0"/>
              <a:t>검색을 제공하지 않으므로 내부 원소는 </a:t>
            </a:r>
            <a:r>
              <a:rPr lang="en-US" altLang="ko-KR" dirty="0" smtClean="0"/>
              <a:t>for</a:t>
            </a:r>
            <a:r>
              <a:rPr lang="ko-KR" altLang="en-US" dirty="0" smtClean="0"/>
              <a:t>문을 통해 원소를 조회</a:t>
            </a:r>
            <a:endParaRPr lang="en-US" altLang="ko-KR" dirty="0" smtClean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740731"/>
            <a:ext cx="2952328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740731"/>
            <a:ext cx="2448272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03648" y="5302831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Index </a:t>
            </a:r>
            <a:r>
              <a:rPr lang="ko-KR" altLang="en-US" dirty="0" smtClean="0"/>
              <a:t>검색 오류 발생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82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dict.keys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82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dict.keys</a:t>
            </a:r>
            <a:r>
              <a:rPr lang="en-US" altLang="ko-KR" dirty="0" smtClean="0"/>
              <a:t>() : 3</a:t>
            </a:r>
            <a:r>
              <a:rPr lang="ko-KR" altLang="en-US" dirty="0" smtClean="0"/>
              <a:t>버전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dict.keys</a:t>
            </a:r>
            <a:r>
              <a:rPr lang="en-US" altLang="ko-KR" dirty="0" smtClean="0"/>
              <a:t>()</a:t>
            </a:r>
            <a:r>
              <a:rPr lang="ko-KR" altLang="en-US" dirty="0" smtClean="0"/>
              <a:t>의 결과인 </a:t>
            </a:r>
            <a:r>
              <a:rPr lang="en-US" altLang="ko-KR" dirty="0" err="1" smtClean="0"/>
              <a:t>dict_keys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객체도 </a:t>
            </a:r>
            <a:r>
              <a:rPr lang="en-US" altLang="ko-KR" dirty="0" smtClean="0"/>
              <a:t>set </a:t>
            </a:r>
            <a:r>
              <a:rPr lang="ko-KR" altLang="en-US" dirty="0" smtClean="0"/>
              <a:t>연산자를 지원</a:t>
            </a:r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12976"/>
            <a:ext cx="4486275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041650"/>
            <a:ext cx="2619375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00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FrozenSet</a:t>
            </a:r>
            <a:r>
              <a:rPr lang="en-US" altLang="ko-KR" dirty="0" smtClean="0"/>
              <a:t> Type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34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FrozenSet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및 추가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err="1" smtClean="0"/>
              <a:t>FrozenSet</a:t>
            </a:r>
            <a:r>
              <a:rPr lang="ko-KR" altLang="en-US" dirty="0" smtClean="0"/>
              <a:t> </a:t>
            </a:r>
            <a:r>
              <a:rPr lang="en-US" altLang="ko-KR" dirty="0" smtClean="0"/>
              <a:t>type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immutable </a:t>
            </a:r>
            <a:r>
              <a:rPr lang="ko-KR" altLang="en-US" dirty="0" smtClean="0"/>
              <a:t>타입이므로 생성 후 원소를 추가나 삭제가 </a:t>
            </a:r>
            <a:r>
              <a:rPr lang="ko-KR" altLang="en-US" dirty="0"/>
              <a:t>불</a:t>
            </a:r>
            <a:r>
              <a:rPr lang="ko-KR" altLang="en-US" dirty="0" smtClean="0"/>
              <a:t>가능</a:t>
            </a: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356992"/>
            <a:ext cx="3686175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829844"/>
            <a:ext cx="3528392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20072" y="3284984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r>
              <a:rPr lang="ko-KR" altLang="en-US" b="1" u="sng" dirty="0" smtClean="0"/>
              <a:t>생성 이후 변경 불가</a:t>
            </a:r>
            <a:endParaRPr lang="ko-KR" altLang="en-US" b="1" u="sng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06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Set Type </a:t>
            </a:r>
            <a:r>
              <a:rPr lang="ko-KR" altLang="en-US" dirty="0" smtClean="0"/>
              <a:t>내장함</a:t>
            </a:r>
            <a:r>
              <a:rPr lang="ko-KR" altLang="en-US" dirty="0"/>
              <a:t>수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45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</a:t>
            </a:r>
            <a:r>
              <a:rPr lang="en-US" altLang="ko-KR" dirty="0" smtClean="0"/>
              <a:t>- </a:t>
            </a:r>
            <a:r>
              <a:rPr lang="ko-KR" altLang="en-US" dirty="0" smtClean="0"/>
              <a:t>내장 함수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747711"/>
              </p:ext>
            </p:extLst>
          </p:nvPr>
        </p:nvGraphicFramePr>
        <p:xfrm>
          <a:off x="611560" y="2132857"/>
          <a:ext cx="7704855" cy="1340688"/>
        </p:xfrm>
        <a:graphic>
          <a:graphicData uri="http://schemas.openxmlformats.org/drawingml/2006/table">
            <a:tbl>
              <a:tblPr/>
              <a:tblGrid>
                <a:gridCol w="2568285"/>
                <a:gridCol w="1536171"/>
                <a:gridCol w="3600399"/>
              </a:tblGrid>
              <a:tr h="302921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dirty="0">
                          <a:effectLst/>
                        </a:rPr>
                        <a:t>Operation</a:t>
                      </a: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Equivalent</a:t>
                      </a: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Result</a:t>
                      </a: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2921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>
                          <a:effectLst/>
                        </a:rPr>
                        <a:t>len(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)</a:t>
                      </a: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cardinality of set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74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200">
                          <a:effectLst/>
                        </a:rPr>
                        <a:t> in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test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200">
                          <a:effectLst/>
                        </a:rPr>
                        <a:t> for membership in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74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200">
                          <a:effectLst/>
                        </a:rPr>
                        <a:t> not in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test </a:t>
                      </a:r>
                      <a:r>
                        <a:rPr lang="en-US" sz="12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for non-membership in </a:t>
                      </a:r>
                      <a:r>
                        <a:rPr lang="en-US" sz="1200" b="0" i="1" dirty="0">
                          <a:effectLst/>
                          <a:latin typeface="times"/>
                        </a:rPr>
                        <a:t>s</a:t>
                      </a:r>
                      <a:endParaRPr lang="en-US" sz="1200" dirty="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66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042251"/>
              </p:ext>
            </p:extLst>
          </p:nvPr>
        </p:nvGraphicFramePr>
        <p:xfrm>
          <a:off x="611560" y="2132857"/>
          <a:ext cx="7704855" cy="3037382"/>
        </p:xfrm>
        <a:graphic>
          <a:graphicData uri="http://schemas.openxmlformats.org/drawingml/2006/table">
            <a:tbl>
              <a:tblPr/>
              <a:tblGrid>
                <a:gridCol w="2568285"/>
                <a:gridCol w="1536171"/>
                <a:gridCol w="3600399"/>
              </a:tblGrid>
              <a:tr h="302921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dirty="0">
                          <a:effectLst/>
                        </a:rPr>
                        <a:t>Operation</a:t>
                      </a: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Equivalent</a:t>
                      </a: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Result</a:t>
                      </a: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74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 dirty="0" err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 dirty="0" err="1">
                          <a:effectLst/>
                        </a:rPr>
                        <a:t>.issubset</a:t>
                      </a:r>
                      <a:r>
                        <a:rPr lang="en-US" sz="1200" dirty="0">
                          <a:effectLst/>
                        </a:rPr>
                        <a:t>(</a:t>
                      </a:r>
                      <a:r>
                        <a:rPr lang="en-US" sz="1200" b="0" i="1" dirty="0">
                          <a:effectLst/>
                          <a:latin typeface="times"/>
                        </a:rPr>
                        <a:t>t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&lt;=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test whether every element in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is in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74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.issuperset(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r>
                        <a:rPr lang="en-US" sz="1200">
                          <a:effectLst/>
                        </a:rPr>
                        <a:t>)</a:t>
                      </a: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&gt;=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test whether every element in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r>
                        <a:rPr lang="en-US" sz="1200">
                          <a:effectLst/>
                        </a:rPr>
                        <a:t> is in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74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.union(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r>
                        <a:rPr lang="en-US" sz="1200">
                          <a:effectLst/>
                        </a:rPr>
                        <a:t>)</a:t>
                      </a: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|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new set with elements from both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and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74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.intersection(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r>
                        <a:rPr lang="en-US" sz="1200">
                          <a:effectLst/>
                        </a:rPr>
                        <a:t>)</a:t>
                      </a: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&amp;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new set with elements common to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and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74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.difference(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r>
                        <a:rPr lang="en-US" sz="1200">
                          <a:effectLst/>
                        </a:rPr>
                        <a:t>)</a:t>
                      </a: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-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new set with elements in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but not in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299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.symmetric_difference(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r>
                        <a:rPr lang="en-US" sz="1200">
                          <a:effectLst/>
                        </a:rPr>
                        <a:t>)</a:t>
                      </a: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^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new set with elements in either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or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r>
                        <a:rPr lang="en-US" sz="1200">
                          <a:effectLst/>
                        </a:rPr>
                        <a:t> but not both</a:t>
                      </a: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74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.copy()</a:t>
                      </a: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new set with a shallow copy of </a:t>
                      </a:r>
                      <a:r>
                        <a:rPr lang="en-US" sz="1200" b="0" i="1" dirty="0">
                          <a:effectLst/>
                          <a:latin typeface="times"/>
                        </a:rPr>
                        <a:t>s</a:t>
                      </a:r>
                      <a:endParaRPr lang="en-US" sz="1200" dirty="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3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십진</a:t>
            </a:r>
            <a:r>
              <a:rPr lang="ko-KR" altLang="en-US" dirty="0" smtClean="0"/>
              <a:t>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십진법</a:t>
            </a:r>
            <a:r>
              <a:rPr lang="en-US" altLang="ko-KR" dirty="0"/>
              <a:t>(</a:t>
            </a:r>
            <a:r>
              <a:rPr lang="ko-KR" altLang="en-US" dirty="0"/>
              <a:t>十進法</a:t>
            </a:r>
            <a:r>
              <a:rPr lang="en-US" altLang="ko-KR" dirty="0"/>
              <a:t>, </a:t>
            </a:r>
            <a:r>
              <a:rPr lang="ko-KR" altLang="en-US" dirty="0" err="1" smtClean="0"/>
              <a:t>열올림법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en-US" altLang="ko-KR" dirty="0"/>
              <a:t>10</a:t>
            </a:r>
            <a:r>
              <a:rPr lang="ko-KR" altLang="en-US" dirty="0"/>
              <a:t>을 기수로 한 기수법이다</a:t>
            </a:r>
            <a:r>
              <a:rPr lang="en-US" altLang="ko-KR" dirty="0"/>
              <a:t>. </a:t>
            </a:r>
            <a:r>
              <a:rPr lang="ko-KR" altLang="en-US" dirty="0"/>
              <a:t>자리수로 </a:t>
            </a:r>
            <a:r>
              <a:rPr lang="en-US" altLang="ko-KR" dirty="0"/>
              <a:t>0, 1, 2, 3, 4, 5, 6, 7, 8, 9</a:t>
            </a:r>
            <a:r>
              <a:rPr lang="ko-KR" altLang="en-US" dirty="0"/>
              <a:t>를 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1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632649"/>
              </p:ext>
            </p:extLst>
          </p:nvPr>
        </p:nvGraphicFramePr>
        <p:xfrm>
          <a:off x="755576" y="2204864"/>
          <a:ext cx="7560843" cy="4064508"/>
        </p:xfrm>
        <a:graphic>
          <a:graphicData uri="http://schemas.openxmlformats.org/drawingml/2006/table">
            <a:tbl>
              <a:tblPr/>
              <a:tblGrid>
                <a:gridCol w="2424270"/>
                <a:gridCol w="1536173"/>
                <a:gridCol w="3600400"/>
              </a:tblGrid>
              <a:tr h="197434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dirty="0">
                          <a:effectLst/>
                        </a:rPr>
                        <a:t>Operation</a:t>
                      </a:r>
                    </a:p>
                  </a:txBody>
                  <a:tcPr marL="55195" marR="55195" marT="27597" marB="275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Equivalent</a:t>
                      </a: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Result</a:t>
                      </a: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423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.update(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t</a:t>
                      </a:r>
                      <a:r>
                        <a:rPr lang="en-US" sz="1100">
                          <a:effectLst/>
                        </a:rPr>
                        <a:t>)</a:t>
                      </a:r>
                    </a:p>
                  </a:txBody>
                  <a:tcPr marL="55195" marR="55195" marT="27597" marB="275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 |=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t</a:t>
                      </a:r>
                      <a:endParaRPr 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</a:rPr>
                        <a:t>update set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, adding elements from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t</a:t>
                      </a:r>
                      <a:endParaRPr 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8903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0" i="1" dirty="0" err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 dirty="0" err="1">
                          <a:effectLst/>
                        </a:rPr>
                        <a:t>.intersection_update</a:t>
                      </a:r>
                      <a:r>
                        <a:rPr lang="en-US" sz="1100" dirty="0">
                          <a:effectLst/>
                        </a:rPr>
                        <a:t>(</a:t>
                      </a:r>
                      <a:r>
                        <a:rPr lang="en-US" sz="1100" b="0" i="1" dirty="0">
                          <a:effectLst/>
                          <a:latin typeface="times"/>
                        </a:rPr>
                        <a:t>t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</a:p>
                  </a:txBody>
                  <a:tcPr marL="55195" marR="55195" marT="27597" marB="275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 &amp;=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t</a:t>
                      </a:r>
                      <a:endParaRPr 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</a:rPr>
                        <a:t>update set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, keeping only elements found in both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 and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t</a:t>
                      </a:r>
                      <a:endParaRPr 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23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0" i="1" dirty="0" err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 dirty="0" err="1">
                          <a:effectLst/>
                        </a:rPr>
                        <a:t>.difference_update</a:t>
                      </a:r>
                      <a:r>
                        <a:rPr lang="en-US" sz="1100" dirty="0">
                          <a:effectLst/>
                        </a:rPr>
                        <a:t>(</a:t>
                      </a:r>
                      <a:r>
                        <a:rPr lang="en-US" sz="1100" b="0" i="1" dirty="0">
                          <a:effectLst/>
                          <a:latin typeface="times"/>
                        </a:rPr>
                        <a:t>t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</a:p>
                  </a:txBody>
                  <a:tcPr marL="55195" marR="55195" marT="27597" marB="275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 -=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t</a:t>
                      </a:r>
                      <a:endParaRPr 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</a:rPr>
                        <a:t>update set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, removing elements found in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t</a:t>
                      </a:r>
                      <a:endParaRPr 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3574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0" i="1" dirty="0" err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 dirty="0" err="1">
                          <a:effectLst/>
                        </a:rPr>
                        <a:t>.symmetric_difference_update</a:t>
                      </a:r>
                      <a:r>
                        <a:rPr lang="en-US" sz="1100" dirty="0">
                          <a:effectLst/>
                        </a:rPr>
                        <a:t>(</a:t>
                      </a:r>
                      <a:r>
                        <a:rPr lang="en-US" sz="1100" b="0" i="1" dirty="0">
                          <a:effectLst/>
                          <a:latin typeface="times"/>
                        </a:rPr>
                        <a:t>t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</a:p>
                  </a:txBody>
                  <a:tcPr marL="55195" marR="55195" marT="27597" marB="275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 ^=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t</a:t>
                      </a:r>
                      <a:endParaRPr 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</a:rPr>
                        <a:t>update set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, keeping only elements found in either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 or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t</a:t>
                      </a:r>
                      <a:r>
                        <a:rPr lang="en-US" sz="1100">
                          <a:effectLst/>
                        </a:rPr>
                        <a:t> but not in both</a:t>
                      </a: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7434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.add(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100">
                          <a:effectLst/>
                        </a:rPr>
                        <a:t>)</a:t>
                      </a:r>
                    </a:p>
                  </a:txBody>
                  <a:tcPr marL="55195" marR="55195" marT="27597" marB="275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</a:rPr>
                        <a:t>add element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100">
                          <a:effectLst/>
                        </a:rPr>
                        <a:t> to set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endParaRPr 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8903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.remove(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100">
                          <a:effectLst/>
                        </a:rPr>
                        <a:t>)</a:t>
                      </a:r>
                    </a:p>
                  </a:txBody>
                  <a:tcPr marL="55195" marR="55195" marT="27597" marB="275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remove </a:t>
                      </a:r>
                      <a:r>
                        <a:rPr lang="en-US" sz="11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100" dirty="0">
                          <a:effectLst/>
                        </a:rPr>
                        <a:t> from set </a:t>
                      </a:r>
                      <a:r>
                        <a:rPr lang="en-US" sz="1100" b="0" i="1" dirty="0">
                          <a:effectLst/>
                          <a:latin typeface="times"/>
                        </a:rPr>
                        <a:t>s</a:t>
                      </a:r>
                      <a:r>
                        <a:rPr lang="en-US" sz="1100" dirty="0">
                          <a:effectLst/>
                        </a:rPr>
                        <a:t>; raises </a:t>
                      </a:r>
                      <a:r>
                        <a:rPr lang="en-US" sz="1100" dirty="0" err="1">
                          <a:effectLst/>
                        </a:rPr>
                        <a:t>KeyError</a:t>
                      </a:r>
                      <a:r>
                        <a:rPr lang="en-US" sz="1100" dirty="0">
                          <a:effectLst/>
                        </a:rPr>
                        <a:t> if not present</a:t>
                      </a: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23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0" i="1" dirty="0" err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 dirty="0" err="1">
                          <a:effectLst/>
                        </a:rPr>
                        <a:t>.discard</a:t>
                      </a:r>
                      <a:r>
                        <a:rPr lang="en-US" sz="1100" dirty="0">
                          <a:effectLst/>
                        </a:rPr>
                        <a:t>(</a:t>
                      </a:r>
                      <a:r>
                        <a:rPr lang="en-US" sz="11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</a:p>
                  </a:txBody>
                  <a:tcPr marL="55195" marR="55195" marT="27597" marB="275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</a:rPr>
                        <a:t>removes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100">
                          <a:effectLst/>
                        </a:rPr>
                        <a:t> from set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 if present</a:t>
                      </a: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3574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.pop()</a:t>
                      </a:r>
                    </a:p>
                  </a:txBody>
                  <a:tcPr marL="55195" marR="55195" marT="27597" marB="275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remove and return an arbitrary element from </a:t>
                      </a:r>
                      <a:r>
                        <a:rPr lang="en-US" sz="1100" b="0" i="1" dirty="0">
                          <a:effectLst/>
                          <a:latin typeface="times"/>
                        </a:rPr>
                        <a:t>s</a:t>
                      </a:r>
                      <a:r>
                        <a:rPr lang="en-US" sz="1100" dirty="0">
                          <a:effectLst/>
                        </a:rPr>
                        <a:t>; raises </a:t>
                      </a:r>
                      <a:r>
                        <a:rPr lang="en-US" sz="1100" dirty="0" err="1">
                          <a:effectLst/>
                        </a:rPr>
                        <a:t>KeyError</a:t>
                      </a:r>
                      <a:r>
                        <a:rPr lang="en-US" sz="1100" dirty="0">
                          <a:effectLst/>
                        </a:rPr>
                        <a:t> if empty</a:t>
                      </a: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23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.clear()</a:t>
                      </a:r>
                    </a:p>
                  </a:txBody>
                  <a:tcPr marL="55195" marR="55195" marT="27597" marB="275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remove all elements from set </a:t>
                      </a:r>
                      <a:r>
                        <a:rPr lang="en-US" sz="1100" b="0" i="1" dirty="0">
                          <a:effectLst/>
                          <a:latin typeface="times"/>
                        </a:rPr>
                        <a:t>s</a:t>
                      </a:r>
                      <a:endParaRPr lang="en-US" sz="1100" dirty="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76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내장함수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예</a:t>
            </a:r>
            <a:r>
              <a:rPr lang="ko-KR" altLang="en-US" dirty="0"/>
              <a:t>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83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타입내부 점검 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object, type,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내부의 </a:t>
            </a:r>
            <a:r>
              <a:rPr lang="en-US" altLang="ko-KR" dirty="0" smtClean="0"/>
              <a:t>special method</a:t>
            </a:r>
            <a:r>
              <a:rPr lang="ko-KR" altLang="en-US" dirty="0" smtClean="0"/>
              <a:t>에 대해 </a:t>
            </a:r>
            <a:r>
              <a:rPr lang="en-US" altLang="ko-KR" dirty="0" smtClean="0"/>
              <a:t>override</a:t>
            </a:r>
            <a:r>
              <a:rPr lang="ko-KR" altLang="en-US" dirty="0" smtClean="0"/>
              <a:t>된 것을 비교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823" y="2996952"/>
            <a:ext cx="6451600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09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기본 연산 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Set</a:t>
            </a:r>
            <a:r>
              <a:rPr lang="ko-KR" altLang="en-US" dirty="0"/>
              <a:t> </a:t>
            </a:r>
            <a:r>
              <a:rPr lang="en-US" altLang="ko-KR" dirty="0" smtClean="0"/>
              <a:t>type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mutable </a:t>
            </a:r>
            <a:r>
              <a:rPr lang="ko-KR" altLang="en-US" dirty="0" smtClean="0"/>
              <a:t>타입이므로 생성 후 원소에 대한 연산 처리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924944"/>
            <a:ext cx="3924300" cy="326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14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– update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하나의 </a:t>
            </a:r>
            <a:r>
              <a:rPr lang="en-US" altLang="ko-KR" dirty="0" smtClean="0"/>
              <a:t>set</a:t>
            </a:r>
            <a:r>
              <a:rPr lang="ko-KR" altLang="en-US" dirty="0" smtClean="0"/>
              <a:t>에 다른 </a:t>
            </a:r>
            <a:r>
              <a:rPr lang="en-US" altLang="ko-KR" dirty="0" smtClean="0"/>
              <a:t>set</a:t>
            </a:r>
            <a:r>
              <a:rPr lang="ko-KR" altLang="en-US" dirty="0" smtClean="0"/>
              <a:t>을 추가하는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결과값은 </a:t>
            </a:r>
            <a:r>
              <a:rPr lang="ko-KR" altLang="en-US" dirty="0" err="1" smtClean="0"/>
              <a:t>합집합한</a:t>
            </a:r>
            <a:r>
              <a:rPr lang="ko-KR" altLang="en-US" dirty="0" smtClean="0"/>
              <a:t> 결과와 동일</a:t>
            </a:r>
            <a:endParaRPr lang="en-US" altLang="ko-KR" dirty="0" smtClean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872" y="3068960"/>
            <a:ext cx="4314825" cy="3458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26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/>
              <a:t>:</a:t>
            </a:r>
            <a:r>
              <a:rPr lang="en-US" altLang="ko-KR" dirty="0" err="1" smtClean="0"/>
              <a:t>intersection_update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하나의 </a:t>
            </a:r>
            <a:r>
              <a:rPr lang="en-US" altLang="ko-KR" dirty="0" smtClean="0"/>
              <a:t>set</a:t>
            </a:r>
            <a:r>
              <a:rPr lang="ko-KR" altLang="en-US" dirty="0" smtClean="0"/>
              <a:t>에 다른 </a:t>
            </a:r>
            <a:r>
              <a:rPr lang="en-US" altLang="ko-KR" dirty="0" smtClean="0"/>
              <a:t>set</a:t>
            </a:r>
            <a:r>
              <a:rPr lang="ko-KR" altLang="en-US" dirty="0" smtClean="0"/>
              <a:t>간의 매칭되는 원소만 남기는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결과값은 </a:t>
            </a:r>
            <a:r>
              <a:rPr lang="ko-KR" altLang="en-US" dirty="0" err="1" smtClean="0"/>
              <a:t>교집합한</a:t>
            </a:r>
            <a:r>
              <a:rPr lang="ko-KR" altLang="en-US" dirty="0" smtClean="0"/>
              <a:t> 결과와 동일</a:t>
            </a:r>
            <a:endParaRPr lang="en-US" altLang="ko-KR" dirty="0" smtClean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3212976"/>
            <a:ext cx="4705350" cy="333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9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:</a:t>
            </a:r>
            <a:r>
              <a:rPr lang="en-US" altLang="ko-KR" dirty="0" err="1" smtClean="0"/>
              <a:t>difference_update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하나의 </a:t>
            </a:r>
            <a:r>
              <a:rPr lang="en-US" altLang="ko-KR" dirty="0" smtClean="0"/>
              <a:t>set</a:t>
            </a:r>
            <a:r>
              <a:rPr lang="ko-KR" altLang="en-US" dirty="0" smtClean="0"/>
              <a:t>에 다른 </a:t>
            </a:r>
            <a:r>
              <a:rPr lang="en-US" altLang="ko-KR" dirty="0" smtClean="0"/>
              <a:t>set</a:t>
            </a:r>
            <a:r>
              <a:rPr lang="ko-KR" altLang="en-US" dirty="0" smtClean="0"/>
              <a:t>간의 매칭해서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집합이 매치되지 않는 원소만 남기는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결과값은 </a:t>
            </a:r>
            <a:r>
              <a:rPr lang="ko-KR" altLang="en-US" dirty="0" err="1" smtClean="0"/>
              <a:t>차집합한</a:t>
            </a:r>
            <a:r>
              <a:rPr lang="ko-KR" altLang="en-US" dirty="0" smtClean="0"/>
              <a:t> 결과와 동일</a:t>
            </a:r>
            <a:endParaRPr lang="en-US" altLang="ko-KR" dirty="0" smtClean="0"/>
          </a:p>
        </p:txBody>
      </p:sp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2924944"/>
            <a:ext cx="4057650" cy="3632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09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:</a:t>
            </a:r>
            <a:r>
              <a:rPr lang="en-US" altLang="ko-KR" sz="3100" dirty="0" err="1" smtClean="0"/>
              <a:t>symmetric_difference_update</a:t>
            </a:r>
            <a:endParaRPr lang="en-US" altLang="ko-KR" sz="3100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하나의 </a:t>
            </a:r>
            <a:r>
              <a:rPr lang="en-US" altLang="ko-KR" dirty="0" smtClean="0"/>
              <a:t>set</a:t>
            </a:r>
            <a:r>
              <a:rPr lang="ko-KR" altLang="en-US" dirty="0" smtClean="0"/>
              <a:t>에 다른 </a:t>
            </a:r>
            <a:r>
              <a:rPr lang="en-US" altLang="ko-KR" dirty="0" smtClean="0"/>
              <a:t>set</a:t>
            </a:r>
            <a:r>
              <a:rPr lang="ko-KR" altLang="en-US" dirty="0" smtClean="0"/>
              <a:t>간의 매칭되는 원소를 빼고 양쪽 집합이  매치되지 않는 원소만 남기는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0" y="3284984"/>
            <a:ext cx="5600700" cy="3206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95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– add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Set</a:t>
            </a:r>
            <a:r>
              <a:rPr lang="ko-KR" altLang="en-US" dirty="0" smtClean="0"/>
              <a:t>의 원소를 추가하는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. </a:t>
            </a:r>
            <a:r>
              <a:rPr lang="ko-KR" altLang="en-US" dirty="0" smtClean="0"/>
              <a:t>동일한 원소를 추가해도 </a:t>
            </a:r>
            <a:r>
              <a:rPr lang="en-US" altLang="ko-KR" dirty="0" smtClean="0"/>
              <a:t>set </a:t>
            </a:r>
            <a:r>
              <a:rPr lang="ko-KR" altLang="en-US" dirty="0" smtClean="0"/>
              <a:t>기준에 따라 변경되지 않음</a:t>
            </a:r>
            <a:endParaRPr lang="en-US" altLang="ko-KR" dirty="0" smtClean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812" y="3068960"/>
            <a:ext cx="4819650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56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– remove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Set</a:t>
            </a:r>
            <a:r>
              <a:rPr lang="ko-KR" altLang="en-US" dirty="0" smtClean="0"/>
              <a:t>의 원소를 하나씩 삭제하는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2996952"/>
            <a:ext cx="4229100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62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십육진</a:t>
            </a:r>
            <a:r>
              <a:rPr lang="ko-KR" altLang="en-US" dirty="0" smtClean="0"/>
              <a:t>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52028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/>
              <a:t>십육진법</a:t>
            </a:r>
            <a:r>
              <a:rPr lang="en-US" altLang="ko-KR" dirty="0"/>
              <a:t>(</a:t>
            </a:r>
            <a:r>
              <a:rPr lang="ko-KR" altLang="en-US" dirty="0" err="1"/>
              <a:t>十六進法</a:t>
            </a:r>
            <a:r>
              <a:rPr lang="en-US" altLang="ko-KR" dirty="0"/>
              <a:t>, hexadecimal)</a:t>
            </a:r>
            <a:r>
              <a:rPr lang="ko-KR" altLang="en-US" dirty="0"/>
              <a:t>은 </a:t>
            </a:r>
            <a:r>
              <a:rPr lang="en-US" altLang="ko-KR" dirty="0"/>
              <a:t>16</a:t>
            </a:r>
            <a:r>
              <a:rPr lang="ko-KR" altLang="en-US" dirty="0"/>
              <a:t>을 밑으로 하는 기수법이다</a:t>
            </a:r>
            <a:r>
              <a:rPr lang="en-US" altLang="ko-KR" dirty="0"/>
              <a:t>. </a:t>
            </a:r>
            <a:r>
              <a:rPr lang="ko-KR" altLang="en-US" dirty="0"/>
              <a:t>보통 </a:t>
            </a:r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9</a:t>
            </a:r>
            <a:r>
              <a:rPr lang="ko-KR" altLang="en-US" dirty="0"/>
              <a:t>까지의 수와 </a:t>
            </a:r>
            <a:r>
              <a:rPr lang="en-US" altLang="ko-KR" dirty="0"/>
              <a:t>A</a:t>
            </a:r>
            <a:r>
              <a:rPr lang="ko-KR" altLang="en-US" dirty="0"/>
              <a:t>에서 </a:t>
            </a:r>
            <a:r>
              <a:rPr lang="en-US" altLang="ko-KR" dirty="0"/>
              <a:t>F</a:t>
            </a:r>
            <a:r>
              <a:rPr lang="ko-KR" altLang="en-US" dirty="0"/>
              <a:t>까지의 로마 문자를 사용하고</a:t>
            </a:r>
            <a:r>
              <a:rPr lang="en-US" altLang="ko-KR" dirty="0"/>
              <a:t>, </a:t>
            </a:r>
            <a:r>
              <a:rPr lang="ko-KR" altLang="en-US" dirty="0"/>
              <a:t>이때 대소문자는 구별하지 않는다</a:t>
            </a:r>
            <a:r>
              <a:rPr lang="en-US" altLang="ko-KR" dirty="0"/>
              <a:t>. </a:t>
            </a:r>
            <a:r>
              <a:rPr lang="ko-KR" altLang="en-US" dirty="0"/>
              <a:t>이진법 표기의 </a:t>
            </a:r>
            <a:r>
              <a:rPr lang="en-US" altLang="ko-KR" dirty="0"/>
              <a:t>4</a:t>
            </a:r>
            <a:r>
              <a:rPr lang="ko-KR" altLang="en-US" dirty="0"/>
              <a:t>자리와 십육진법 한 자리가 일대일 대응하며</a:t>
            </a:r>
            <a:r>
              <a:rPr lang="en-US" altLang="ko-KR" dirty="0"/>
              <a:t>, 2</a:t>
            </a:r>
            <a:r>
              <a:rPr lang="ko-KR" altLang="en-US" dirty="0"/>
              <a:t>진수가 많이 쓰이는 컴퓨터에서 </a:t>
            </a:r>
            <a:r>
              <a:rPr lang="en-US" altLang="ko-KR" dirty="0"/>
              <a:t>2</a:t>
            </a:r>
            <a:r>
              <a:rPr lang="ko-KR" altLang="en-US" dirty="0"/>
              <a:t>진수를 대신해 많이 쓰이고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41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– discard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Set</a:t>
            </a:r>
            <a:r>
              <a:rPr lang="ko-KR" altLang="en-US" dirty="0" smtClean="0"/>
              <a:t>의 원소를 하나씩 삭제하는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996952"/>
            <a:ext cx="391477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4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– pop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Set</a:t>
            </a:r>
            <a:r>
              <a:rPr lang="ko-KR" altLang="en-US" dirty="0" smtClean="0"/>
              <a:t>의 원소를 하나씩 </a:t>
            </a:r>
            <a:r>
              <a:rPr lang="en-US" altLang="ko-KR" dirty="0" smtClean="0"/>
              <a:t>hash </a:t>
            </a:r>
            <a:r>
              <a:rPr lang="ko-KR" altLang="en-US" dirty="0" smtClean="0"/>
              <a:t>위치 별로 삭제하는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. </a:t>
            </a:r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763" y="2924944"/>
            <a:ext cx="3800475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36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– clear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Set</a:t>
            </a:r>
            <a:r>
              <a:rPr lang="ko-KR" altLang="en-US" dirty="0" smtClean="0"/>
              <a:t>의 원소를 전부 삭제하는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3068960"/>
            <a:ext cx="4057650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00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 set comprehension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31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Set Comprehension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33285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Set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정의시</a:t>
            </a:r>
            <a:r>
              <a:rPr lang="ko-KR" altLang="en-US" dirty="0" smtClean="0"/>
              <a:t> 값을 정하지 않고  호출 시 </a:t>
            </a:r>
            <a:r>
              <a:rPr lang="en-US" altLang="ko-KR" dirty="0" smtClean="0"/>
              <a:t>Set</a:t>
            </a:r>
            <a:r>
              <a:rPr lang="ko-KR" altLang="en-US" dirty="0" smtClean="0"/>
              <a:t> 내의 값들이 처리되도록 구성 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 smtClean="0"/>
              <a:t>A = { </a:t>
            </a:r>
            <a:r>
              <a:rPr lang="ko-KR" altLang="en-US" dirty="0" err="1" smtClean="0"/>
              <a:t>표현식</a:t>
            </a:r>
            <a:r>
              <a:rPr lang="en-US" altLang="ko-KR" dirty="0" smtClean="0"/>
              <a:t> for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in sequence if </a:t>
            </a:r>
            <a:r>
              <a:rPr lang="ko-KR" altLang="en-US" dirty="0" smtClean="0"/>
              <a:t>논리식</a:t>
            </a:r>
            <a:r>
              <a:rPr lang="en-US" altLang="ko-KR" dirty="0"/>
              <a:t>}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634909"/>
            <a:ext cx="2924175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634910"/>
            <a:ext cx="2990850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오른쪽 화살표 4"/>
          <p:cNvSpPr/>
          <p:nvPr/>
        </p:nvSpPr>
        <p:spPr>
          <a:xfrm>
            <a:off x="4283968" y="4997431"/>
            <a:ext cx="576064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95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set Comprehension : </a:t>
            </a:r>
            <a:r>
              <a:rPr lang="ko-KR" altLang="en-US" dirty="0" smtClean="0"/>
              <a:t>다중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33285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set</a:t>
            </a:r>
            <a:r>
              <a:rPr lang="ko-KR" altLang="en-US" dirty="0" smtClean="0"/>
              <a:t> 내의 다중 </a:t>
            </a:r>
            <a:r>
              <a:rPr lang="en-US" altLang="ko-KR" dirty="0" smtClean="0"/>
              <a:t>for</a:t>
            </a:r>
            <a:r>
              <a:rPr lang="ko-KR" altLang="en-US" dirty="0" smtClean="0"/>
              <a:t>문을 이용해서 처리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 smtClean="0"/>
              <a:t>A = {</a:t>
            </a:r>
            <a:r>
              <a:rPr lang="ko-KR" altLang="en-US" dirty="0" err="1" smtClean="0"/>
              <a:t>표현식</a:t>
            </a:r>
            <a:r>
              <a:rPr lang="en-US" altLang="ko-KR" dirty="0" smtClean="0"/>
              <a:t> for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in sequence for j in sequence if </a:t>
            </a:r>
            <a:r>
              <a:rPr lang="ko-KR" altLang="en-US" dirty="0" smtClean="0"/>
              <a:t>논리식</a:t>
            </a:r>
            <a:r>
              <a:rPr lang="en-US" altLang="ko-KR" dirty="0"/>
              <a:t>}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53" y="3645024"/>
            <a:ext cx="5200650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83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/>
              <a:t>8</a:t>
            </a:r>
            <a:r>
              <a:rPr lang="en-US" altLang="ko-KR" sz="9600" dirty="0" smtClean="0"/>
              <a:t>.</a:t>
            </a:r>
            <a:r>
              <a:rPr lang="ko-KR" altLang="en-US" sz="9600" dirty="0" smtClean="0"/>
              <a:t>미분</a:t>
            </a:r>
            <a:r>
              <a:rPr lang="en-US" altLang="ko-KR" sz="9600" dirty="0" smtClean="0"/>
              <a:t>/</a:t>
            </a:r>
            <a:r>
              <a:rPr lang="ko-KR" altLang="en-US" sz="9600" dirty="0" smtClean="0"/>
              <a:t>적분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기초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51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함수의 극한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 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29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함수의 극한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04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함수의 극한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799"/>
            <a:ext cx="8229600" cy="201622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함수의 극한</a:t>
            </a:r>
            <a:r>
              <a:rPr lang="en-US" altLang="ko-KR" dirty="0" smtClean="0"/>
              <a:t>( </a:t>
            </a:r>
            <a:r>
              <a:rPr lang="en-US" altLang="ko-KR" dirty="0"/>
              <a:t>limit of a function)</a:t>
            </a:r>
            <a:r>
              <a:rPr lang="ko-KR" altLang="en-US" dirty="0"/>
              <a:t>은 어떤 점에 가까이 다다름에 따른</a:t>
            </a:r>
            <a:r>
              <a:rPr lang="en-US" altLang="ko-KR" dirty="0"/>
              <a:t>, </a:t>
            </a:r>
            <a:r>
              <a:rPr lang="ko-KR" altLang="en-US" dirty="0"/>
              <a:t>함수의 행태에 대한 </a:t>
            </a:r>
            <a:r>
              <a:rPr lang="ko-KR" altLang="en-US" dirty="0" smtClean="0"/>
              <a:t>개념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649</a:t>
            </a:fld>
            <a:endParaRPr lang="ko-KR" altLang="en-US"/>
          </a:p>
        </p:txBody>
      </p:sp>
      <p:pic>
        <p:nvPicPr>
          <p:cNvPr id="211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975" y="4110038"/>
            <a:ext cx="4438650" cy="191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836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Python</a:t>
            </a:r>
            <a:br>
              <a:rPr lang="en-US" altLang="ko-KR" sz="6000" dirty="0" smtClean="0"/>
            </a:br>
            <a:r>
              <a:rPr lang="ko-KR" altLang="en-US" sz="6000" dirty="0" smtClean="0"/>
              <a:t>기수</a:t>
            </a:r>
            <a:r>
              <a:rPr lang="ko-KR" altLang="en-US" sz="6000" dirty="0" smtClean="0"/>
              <a:t>법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85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좌극한값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우극한값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799"/>
            <a:ext cx="8229600" cy="201622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그래프에서 좌측과 우측에서 접근하는 것에 따라 값을 구분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650</a:t>
            </a:fld>
            <a:endParaRPr lang="ko-KR" altLang="en-US"/>
          </a:p>
        </p:txBody>
      </p:sp>
      <p:pic>
        <p:nvPicPr>
          <p:cNvPr id="2129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41" y="3645024"/>
            <a:ext cx="2736304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29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125" y="3829794"/>
            <a:ext cx="3724275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31901" y="5013176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 smtClean="0"/>
              <a:t>좌극한</a:t>
            </a:r>
            <a:endParaRPr lang="ko-KR" alt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495797" y="5013176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우</a:t>
            </a:r>
            <a:r>
              <a:rPr lang="ko-KR" altLang="en-US" sz="1400" b="1" dirty="0" err="1" smtClean="0"/>
              <a:t>극한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41026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함수의 연속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799"/>
            <a:ext cx="8229600" cy="201622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함수</a:t>
            </a:r>
            <a:r>
              <a:rPr lang="en-US" altLang="ko-KR" dirty="0" smtClean="0"/>
              <a:t>f(x)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정의역의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한점</a:t>
            </a:r>
            <a:r>
              <a:rPr lang="ko-KR" altLang="en-US" dirty="0" smtClean="0"/>
              <a:t> </a:t>
            </a:r>
            <a:r>
              <a:rPr lang="en-US" altLang="ko-KR" dirty="0" smtClean="0"/>
              <a:t>a</a:t>
            </a:r>
            <a:r>
              <a:rPr lang="ko-KR" altLang="en-US" dirty="0" smtClean="0"/>
              <a:t>에 대해 다음 세 조건을 만족하면 함수 </a:t>
            </a:r>
            <a:r>
              <a:rPr lang="en-US" altLang="ko-KR" dirty="0" smtClean="0"/>
              <a:t>f(x)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x=a</a:t>
            </a:r>
            <a:r>
              <a:rPr lang="ko-KR" altLang="en-US" dirty="0" smtClean="0"/>
              <a:t>에서 연속되므로 연속함수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651</a:t>
            </a:fld>
            <a:endParaRPr lang="ko-KR" altLang="en-US"/>
          </a:p>
        </p:txBody>
      </p:sp>
      <p:pic>
        <p:nvPicPr>
          <p:cNvPr id="2170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077072"/>
            <a:ext cx="3124200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56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함수의 극한의 수렴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4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함수의 극한의 수렴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799"/>
            <a:ext cx="8229600" cy="201622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함수의 </a:t>
            </a:r>
            <a:r>
              <a:rPr lang="ko-KR" altLang="en-US" dirty="0"/>
              <a:t>극한은 독립 변수가 일정한 값에 한없이 가까워질 때</a:t>
            </a:r>
            <a:r>
              <a:rPr lang="en-US" altLang="ko-KR" dirty="0"/>
              <a:t>, </a:t>
            </a:r>
            <a:r>
              <a:rPr lang="ko-KR" altLang="en-US" dirty="0" err="1"/>
              <a:t>함숫값이</a:t>
            </a:r>
            <a:r>
              <a:rPr lang="ko-KR" altLang="en-US" dirty="0"/>
              <a:t> 한없이 가까워지는 </a:t>
            </a:r>
            <a:r>
              <a:rPr lang="ko-KR" altLang="en-US" dirty="0" smtClean="0"/>
              <a:t>값이 존재하면 수렴한다고 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653</a:t>
            </a:fld>
            <a:endParaRPr lang="ko-KR" altLang="en-US"/>
          </a:p>
        </p:txBody>
      </p:sp>
      <p:pic>
        <p:nvPicPr>
          <p:cNvPr id="2109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861049"/>
            <a:ext cx="5012432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37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함수의 극한의 성질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44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 극한의 성질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799"/>
            <a:ext cx="8229600" cy="201622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수렴하는 함수들이 존재할 때 함수들의 사칙연산을 처리할 수 있음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655</a:t>
            </a:fld>
            <a:endParaRPr lang="ko-KR" altLang="en-US"/>
          </a:p>
        </p:txBody>
      </p:sp>
      <p:pic>
        <p:nvPicPr>
          <p:cNvPr id="214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905200"/>
            <a:ext cx="2592288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40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356992"/>
            <a:ext cx="4104456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456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함수의 극한값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39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지수함수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799"/>
            <a:ext cx="8229600" cy="201622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지수가 무한대로 갈 때 밑이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보다 크면 무한대이고 밑이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보다 작으면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무한대로 </a:t>
            </a:r>
            <a:r>
              <a:rPr lang="ko-KR" altLang="en-US" dirty="0" err="1" smtClean="0"/>
              <a:t>갈때</a:t>
            </a:r>
            <a:r>
              <a:rPr lang="ko-KR" altLang="en-US" dirty="0" smtClean="0"/>
              <a:t> 무한대가 됨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657</a:t>
            </a:fld>
            <a:endParaRPr lang="ko-KR" altLang="en-US"/>
          </a:p>
        </p:txBody>
      </p:sp>
      <p:pic>
        <p:nvPicPr>
          <p:cNvPr id="273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861048"/>
            <a:ext cx="202882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914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미분</a:t>
            </a:r>
            <a:r>
              <a:rPr lang="en-US" altLang="ko-KR" sz="6000" dirty="0" smtClean="0"/>
              <a:t>(</a:t>
            </a:r>
            <a:r>
              <a:rPr lang="en-US" altLang="ko-KR" sz="6000" dirty="0" smtClean="0"/>
              <a:t>differential)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 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25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할선과</a:t>
            </a:r>
            <a:r>
              <a:rPr lang="ko-KR" altLang="en-US" dirty="0" smtClean="0"/>
              <a:t> 접선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50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진법표현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31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할선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/>
              <a:t>할선</a:t>
            </a:r>
            <a:r>
              <a:rPr lang="en-US" altLang="ko-KR" dirty="0"/>
              <a:t>(</a:t>
            </a:r>
            <a:r>
              <a:rPr lang="ko-KR" altLang="en-US" dirty="0" err="1"/>
              <a:t>割線</a:t>
            </a:r>
            <a:r>
              <a:rPr lang="en-US" altLang="ko-KR" dirty="0"/>
              <a:t>, </a:t>
            </a:r>
            <a:r>
              <a:rPr lang="ko-KR" altLang="en-US" dirty="0" smtClean="0"/>
              <a:t>가름선</a:t>
            </a:r>
            <a:r>
              <a:rPr lang="en-US" altLang="ko-KR" dirty="0"/>
              <a:t>)</a:t>
            </a:r>
            <a:r>
              <a:rPr lang="ko-KR" altLang="en-US" dirty="0"/>
              <a:t>은 원 또는 곡선과 두 개 이상의 점에서 만나 그 원이나 곡선을 자르는 </a:t>
            </a:r>
            <a:r>
              <a:rPr lang="ko-KR" altLang="en-US" dirty="0" smtClean="0"/>
              <a:t>직선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660</a:t>
            </a:fld>
            <a:endParaRPr lang="ko-KR" altLang="en-US"/>
          </a:p>
        </p:txBody>
      </p:sp>
      <p:pic>
        <p:nvPicPr>
          <p:cNvPr id="219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861048"/>
            <a:ext cx="1814314" cy="1451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967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접선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접선</a:t>
            </a:r>
            <a:r>
              <a:rPr lang="en-US" altLang="ko-KR" dirty="0"/>
              <a:t>(</a:t>
            </a:r>
            <a:r>
              <a:rPr lang="ko-KR" altLang="en-US" dirty="0"/>
              <a:t>接線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곡선 </a:t>
            </a:r>
            <a:r>
              <a:rPr lang="en-US" altLang="ko-KR" dirty="0" smtClean="0"/>
              <a:t>L</a:t>
            </a:r>
            <a:r>
              <a:rPr lang="ko-KR" altLang="en-US" dirty="0"/>
              <a:t>의 </a:t>
            </a:r>
            <a:r>
              <a:rPr lang="ko-KR" altLang="en-US" dirty="0" smtClean="0"/>
              <a:t>두 점 </a:t>
            </a: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로 정의되는 </a:t>
            </a:r>
            <a:r>
              <a:rPr lang="ko-KR" altLang="en-US" dirty="0" err="1"/>
              <a:t>할선</a:t>
            </a:r>
            <a:r>
              <a:rPr lang="en-US" altLang="ko-KR" dirty="0"/>
              <a:t>AB</a:t>
            </a:r>
            <a:r>
              <a:rPr lang="ko-KR" altLang="en-US" dirty="0"/>
              <a:t>에서 점 </a:t>
            </a:r>
            <a:r>
              <a:rPr lang="en-US" altLang="ko-KR" dirty="0"/>
              <a:t>B</a:t>
            </a:r>
            <a:r>
              <a:rPr lang="ko-KR" altLang="en-US" dirty="0"/>
              <a:t>가 곡선을 따라 점 </a:t>
            </a:r>
            <a:r>
              <a:rPr lang="en-US" altLang="ko-KR" dirty="0"/>
              <a:t>A</a:t>
            </a:r>
            <a:r>
              <a:rPr lang="ko-KR" altLang="en-US" dirty="0"/>
              <a:t>에 한없이 가까워 </a:t>
            </a:r>
            <a:r>
              <a:rPr lang="ko-KR" altLang="en-US" dirty="0" err="1"/>
              <a:t>질때</a:t>
            </a:r>
            <a:r>
              <a:rPr lang="en-US" altLang="ko-KR" dirty="0"/>
              <a:t>, </a:t>
            </a:r>
            <a:r>
              <a:rPr lang="ko-KR" altLang="en-US" dirty="0"/>
              <a:t>이 새로운 선을 곡선</a:t>
            </a:r>
            <a:r>
              <a:rPr lang="en-US" altLang="ko-KR" dirty="0"/>
              <a:t>L</a:t>
            </a:r>
            <a:r>
              <a:rPr lang="ko-KR" altLang="en-US" dirty="0"/>
              <a:t>의 </a:t>
            </a:r>
            <a:r>
              <a:rPr lang="en-US" altLang="ko-KR" dirty="0"/>
              <a:t>A</a:t>
            </a:r>
            <a:r>
              <a:rPr lang="ko-KR" altLang="en-US" dirty="0"/>
              <a:t>에서 만나는 접선이라 한다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661</a:t>
            </a:fld>
            <a:endParaRPr lang="ko-KR" altLang="en-US"/>
          </a:p>
        </p:txBody>
      </p:sp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431028"/>
            <a:ext cx="2736304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43608" y="4149080"/>
            <a:ext cx="15841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A </a:t>
            </a:r>
            <a:r>
              <a:rPr lang="ko-KR" altLang="en-US" dirty="0" smtClean="0"/>
              <a:t>점과 만나는 점을 접선이고 이 점을 접점이라고 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3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기울기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기울기</a:t>
            </a:r>
            <a:r>
              <a:rPr lang="en-US" altLang="ko-KR" dirty="0" smtClean="0"/>
              <a:t>(slope</a:t>
            </a:r>
            <a:r>
              <a:rPr lang="en-US" altLang="ko-KR" dirty="0"/>
              <a:t>)</a:t>
            </a:r>
            <a:r>
              <a:rPr lang="ko-KR" altLang="en-US" dirty="0"/>
              <a:t>는 직선이 기울어진 정도를 나타내는 </a:t>
            </a:r>
            <a:r>
              <a:rPr lang="ko-KR" altLang="en-US" dirty="0" smtClean="0"/>
              <a:t>수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662</a:t>
            </a:fld>
            <a:endParaRPr lang="ko-KR" altLang="en-US"/>
          </a:p>
        </p:txBody>
      </p:sp>
      <p:pic>
        <p:nvPicPr>
          <p:cNvPr id="220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704007"/>
            <a:ext cx="27051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01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4323132"/>
            <a:ext cx="3038475" cy="906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680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평균변화율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할선기울기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75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평균변화율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할선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y=f(x)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A(</a:t>
            </a:r>
            <a:r>
              <a:rPr lang="en-US" altLang="ko-KR" dirty="0" err="1" smtClean="0"/>
              <a:t>a,f</a:t>
            </a:r>
            <a:r>
              <a:rPr lang="en-US" altLang="ko-KR" dirty="0" smtClean="0"/>
              <a:t>(a)), B(</a:t>
            </a:r>
            <a:r>
              <a:rPr lang="en-US" altLang="ko-KR" dirty="0" err="1" smtClean="0"/>
              <a:t>b,f</a:t>
            </a:r>
            <a:r>
              <a:rPr lang="en-US" altLang="ko-KR" dirty="0" smtClean="0"/>
              <a:t>(b))</a:t>
            </a:r>
            <a:r>
              <a:rPr lang="ko-KR" altLang="en-US" dirty="0" smtClean="0"/>
              <a:t>두 정점이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있을 때 </a:t>
            </a:r>
            <a:r>
              <a:rPr lang="ko-KR" altLang="en-US" dirty="0" err="1" smtClean="0"/>
              <a:t>두점간의</a:t>
            </a:r>
            <a:r>
              <a:rPr lang="ko-KR" altLang="en-US" dirty="0" smtClean="0"/>
              <a:t> 변화를 </a:t>
            </a:r>
            <a:r>
              <a:rPr lang="ko-KR" altLang="en-US" dirty="0" smtClean="0"/>
              <a:t>계산하면 곡선 위의 두 점의 기울기를 의미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664</a:t>
            </a:fld>
            <a:endParaRPr lang="ko-KR" altLang="en-US"/>
          </a:p>
        </p:txBody>
      </p:sp>
      <p:pic>
        <p:nvPicPr>
          <p:cNvPr id="208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744" y="4077072"/>
            <a:ext cx="4103148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134386"/>
            <a:ext cx="2170924" cy="1913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9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018" y="3380588"/>
            <a:ext cx="9906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9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254275"/>
            <a:ext cx="315277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9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28188"/>
            <a:ext cx="13335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95736" y="3429000"/>
            <a:ext cx="585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일때</a:t>
            </a:r>
            <a:endParaRPr lang="ko-KR" alt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3771618" y="3429000"/>
            <a:ext cx="1160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라고 두면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4554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미분 기호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04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미분기호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미분 기호 이해하기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666</a:t>
            </a:fld>
            <a:endParaRPr lang="ko-KR" altLang="en-US"/>
          </a:p>
        </p:txBody>
      </p:sp>
      <p:pic>
        <p:nvPicPr>
          <p:cNvPr id="274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717032"/>
            <a:ext cx="376237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627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미분계수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접선기울</a:t>
            </a:r>
            <a:r>
              <a:rPr lang="ko-KR" altLang="en-US" dirty="0"/>
              <a:t>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48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순간변화율</a:t>
            </a:r>
            <a:r>
              <a:rPr lang="en-US" altLang="ko-KR" dirty="0" smtClean="0"/>
              <a:t>/</a:t>
            </a:r>
            <a:r>
              <a:rPr lang="ko-KR" altLang="en-US" dirty="0" smtClean="0"/>
              <a:t>미분계수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30425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평균변화율의 극한을 취하여 함수 </a:t>
            </a:r>
            <a:r>
              <a:rPr lang="en-US" altLang="ko-KR" dirty="0"/>
              <a:t>f(x)</a:t>
            </a:r>
            <a:r>
              <a:rPr lang="ko-KR" altLang="en-US" dirty="0"/>
              <a:t>의 </a:t>
            </a:r>
            <a:r>
              <a:rPr lang="ko-KR" altLang="en-US" b="1" dirty="0"/>
              <a:t>특정 지점 </a:t>
            </a:r>
            <a:r>
              <a:rPr lang="en-US" altLang="ko-KR" b="1" dirty="0"/>
              <a:t>x</a:t>
            </a:r>
            <a:r>
              <a:rPr lang="en-US" altLang="ko-KR" dirty="0"/>
              <a:t> </a:t>
            </a:r>
            <a:r>
              <a:rPr lang="ko-KR" altLang="en-US" dirty="0"/>
              <a:t>에서 </a:t>
            </a:r>
            <a:r>
              <a:rPr lang="ko-KR" altLang="en-US" dirty="0" err="1"/>
              <a:t>변화량</a:t>
            </a:r>
            <a:r>
              <a:rPr lang="ko-KR" altLang="en-US" dirty="0"/>
              <a:t> </a:t>
            </a:r>
            <a:r>
              <a:rPr lang="en-US" altLang="ko-KR" dirty="0" err="1" smtClean="0"/>
              <a:t>Δx</a:t>
            </a:r>
            <a:r>
              <a:rPr lang="ko-KR" altLang="en-US" dirty="0" smtClean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으로 수렴할 때의 </a:t>
            </a:r>
            <a:r>
              <a:rPr lang="ko-KR" altLang="en-US" dirty="0" smtClean="0"/>
              <a:t>변화율을 순간변화율 즉 미분계수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668</a:t>
            </a:fld>
            <a:endParaRPr lang="ko-KR" altLang="en-US"/>
          </a:p>
        </p:txBody>
      </p:sp>
      <p:pic>
        <p:nvPicPr>
          <p:cNvPr id="19251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717032"/>
            <a:ext cx="427672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251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75" y="3830703"/>
            <a:ext cx="323850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252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5402328"/>
            <a:ext cx="4392489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951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순간변화율</a:t>
            </a:r>
            <a:r>
              <a:rPr lang="en-US" altLang="ko-KR" dirty="0" smtClean="0"/>
              <a:t>(</a:t>
            </a:r>
            <a:r>
              <a:rPr lang="ko-KR" altLang="en-US" dirty="0" smtClean="0"/>
              <a:t>미분계수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 흐름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접점의 기울기를 구하기 위한 흐름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669</a:t>
            </a:fld>
            <a:endParaRPr lang="ko-KR" altLang="en-US"/>
          </a:p>
        </p:txBody>
      </p:sp>
      <p:pic>
        <p:nvPicPr>
          <p:cNvPr id="2242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822005"/>
            <a:ext cx="200025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2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253" y="3822005"/>
            <a:ext cx="18288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26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3822005"/>
            <a:ext cx="176212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27584" y="3356992"/>
            <a:ext cx="2000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평균변화율 구하</a:t>
            </a:r>
            <a:r>
              <a:rPr lang="ko-KR" altLang="en-US" sz="1400" dirty="0"/>
              <a:t>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89445" y="3358074"/>
            <a:ext cx="2000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미분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6325145" y="3510473"/>
            <a:ext cx="2000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mtClean="0"/>
              <a:t>순가변화율</a:t>
            </a:r>
            <a:r>
              <a:rPr lang="ko-KR" altLang="en-US" sz="1400" dirty="0" smtClean="0"/>
              <a:t> 구하</a:t>
            </a:r>
            <a:r>
              <a:rPr lang="ko-KR" altLang="en-US" sz="1400" dirty="0"/>
              <a:t>기</a:t>
            </a:r>
          </a:p>
        </p:txBody>
      </p:sp>
      <p:sp>
        <p:nvSpPr>
          <p:cNvPr id="5" name="오른쪽 화살표 4"/>
          <p:cNvSpPr/>
          <p:nvPr/>
        </p:nvSpPr>
        <p:spPr>
          <a:xfrm>
            <a:off x="2915816" y="4353803"/>
            <a:ext cx="673629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5651516" y="4315718"/>
            <a:ext cx="673629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426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645" y="5578896"/>
            <a:ext cx="190500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26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5642571"/>
            <a:ext cx="14382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462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진법 표현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bin, </a:t>
            </a:r>
            <a:r>
              <a:rPr lang="en-US" altLang="ko-KR" dirty="0" err="1" smtClean="0"/>
              <a:t>oct</a:t>
            </a:r>
            <a:r>
              <a:rPr lang="en-US" altLang="ko-KR" dirty="0" smtClean="0"/>
              <a:t>, hex</a:t>
            </a:r>
            <a:r>
              <a:rPr lang="ko-KR" altLang="en-US" dirty="0" smtClean="0"/>
              <a:t>를 이용해서 이진법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팔진법</a:t>
            </a:r>
            <a:r>
              <a:rPr lang="en-US" altLang="ko-KR" dirty="0" smtClean="0"/>
              <a:t>, 16</a:t>
            </a:r>
            <a:r>
              <a:rPr lang="ko-KR" altLang="en-US" dirty="0" smtClean="0"/>
              <a:t>진법을 표현함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</a:t>
            </a:fld>
            <a:endParaRPr lang="ko-KR" altLang="en-US"/>
          </a:p>
        </p:txBody>
      </p:sp>
      <p:pic>
        <p:nvPicPr>
          <p:cNvPr id="248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140968"/>
            <a:ext cx="2736304" cy="3236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630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순간변화율</a:t>
            </a:r>
            <a:r>
              <a:rPr lang="en-US" altLang="ko-KR" dirty="0" smtClean="0"/>
              <a:t>(</a:t>
            </a:r>
            <a:r>
              <a:rPr lang="ko-KR" altLang="en-US" dirty="0" smtClean="0"/>
              <a:t>미분계수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그래프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B</a:t>
            </a:r>
            <a:r>
              <a:rPr lang="ko-KR" altLang="en-US" dirty="0" smtClean="0"/>
              <a:t>점에서 </a:t>
            </a:r>
            <a:r>
              <a:rPr lang="en-US" altLang="ko-KR" dirty="0" smtClean="0"/>
              <a:t>A</a:t>
            </a:r>
            <a:r>
              <a:rPr lang="ko-KR" altLang="en-US" dirty="0" smtClean="0"/>
              <a:t>점으로 이동하면 </a:t>
            </a:r>
            <a:r>
              <a:rPr lang="ko-KR" altLang="en-US" dirty="0" err="1" smtClean="0"/>
              <a:t>한점에서</a:t>
            </a:r>
            <a:r>
              <a:rPr lang="ko-KR" altLang="en-US" dirty="0" smtClean="0"/>
              <a:t> 만나는 접선이 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670</a:t>
            </a:fld>
            <a:endParaRPr lang="ko-KR" altLang="en-US"/>
          </a:p>
        </p:txBody>
      </p:sp>
      <p:pic>
        <p:nvPicPr>
          <p:cNvPr id="2078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420481"/>
            <a:ext cx="661035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066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미분 가능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94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미분가능한</a:t>
            </a:r>
            <a:r>
              <a:rPr lang="ko-KR" altLang="en-US" dirty="0"/>
              <a:t> </a:t>
            </a:r>
            <a:r>
              <a:rPr lang="ko-KR" altLang="en-US" dirty="0" smtClean="0"/>
              <a:t>함수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en-US" altLang="ko-KR" sz="2800" dirty="0" smtClean="0"/>
              <a:t>differentiable </a:t>
            </a:r>
            <a:r>
              <a:rPr lang="en-US" altLang="ko-KR" sz="2800" dirty="0"/>
              <a:t>function</a:t>
            </a:r>
            <a:endParaRPr lang="ko-KR" altLang="en-US" sz="2800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39604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미분은 함수 </a:t>
            </a:r>
            <a:r>
              <a:rPr lang="en-US" altLang="ko-KR" dirty="0"/>
              <a:t>f(x)</a:t>
            </a:r>
            <a:r>
              <a:rPr lang="ko-KR" altLang="en-US" dirty="0"/>
              <a:t>의 순간변화율을 계산하는 과정이다</a:t>
            </a:r>
            <a:r>
              <a:rPr lang="en-US" altLang="ko-KR" dirty="0"/>
              <a:t>. 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f(x)</a:t>
            </a:r>
            <a:r>
              <a:rPr lang="ko-KR" altLang="en-US" dirty="0" smtClean="0"/>
              <a:t>에서 </a:t>
            </a:r>
            <a:r>
              <a:rPr lang="ko-KR" altLang="en-US" dirty="0"/>
              <a:t>미분계수 </a:t>
            </a:r>
            <a:r>
              <a:rPr lang="en-US" altLang="ko-KR" dirty="0" smtClean="0"/>
              <a:t>f</a:t>
            </a:r>
            <a:r>
              <a:rPr lang="en-US" altLang="ko-KR" dirty="0"/>
              <a:t>'(a</a:t>
            </a:r>
            <a:r>
              <a:rPr lang="en-US" altLang="ko-KR" dirty="0" smtClean="0"/>
              <a:t>)</a:t>
            </a:r>
            <a:r>
              <a:rPr lang="en-US" altLang="ko-KR" dirty="0"/>
              <a:t> </a:t>
            </a:r>
            <a:r>
              <a:rPr lang="ko-KR" altLang="en-US" dirty="0"/>
              <a:t>가 존재할 때 </a:t>
            </a:r>
            <a:r>
              <a:rPr lang="ko-KR" altLang="en-US" b="1" dirty="0"/>
              <a:t>미분 가능</a:t>
            </a:r>
            <a:r>
              <a:rPr lang="ko-KR" altLang="en-US" dirty="0"/>
              <a:t>이라고 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err="1" smtClean="0"/>
              <a:t>정의역의</a:t>
            </a:r>
            <a:r>
              <a:rPr lang="ko-KR" altLang="en-US" dirty="0" smtClean="0"/>
              <a:t> </a:t>
            </a:r>
            <a:r>
              <a:rPr lang="ko-KR" altLang="en-US" dirty="0"/>
              <a:t>모든 점에서 </a:t>
            </a:r>
            <a:r>
              <a:rPr lang="ko-KR" altLang="en-US" dirty="0" err="1"/>
              <a:t>미분가능한</a:t>
            </a:r>
            <a:r>
              <a:rPr lang="ko-KR" altLang="en-US" dirty="0"/>
              <a:t> 함수이다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모든 곳에서 수직이 아닌 접선을 그릴 수 있다는 것이다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66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미분가능</a:t>
            </a:r>
            <a:r>
              <a:rPr lang="en-US" altLang="ko-KR" dirty="0" smtClean="0"/>
              <a:t> </a:t>
            </a:r>
            <a:endParaRPr lang="ko-KR" altLang="en-US" sz="2800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함수 </a:t>
            </a:r>
            <a:r>
              <a:rPr lang="en-US" altLang="ko-KR" dirty="0"/>
              <a:t>f</a:t>
            </a:r>
            <a:r>
              <a:rPr lang="ko-KR" altLang="en-US" dirty="0"/>
              <a:t>가 점 </a:t>
            </a:r>
            <a:r>
              <a:rPr lang="en-US" altLang="ko-KR" dirty="0"/>
              <a:t>x</a:t>
            </a:r>
            <a:r>
              <a:rPr lang="en-US" altLang="ko-KR" baseline="-25000" dirty="0"/>
              <a:t>0</a:t>
            </a:r>
            <a:r>
              <a:rPr lang="ko-KR" altLang="en-US" dirty="0"/>
              <a:t>에서 </a:t>
            </a:r>
            <a:r>
              <a:rPr lang="ko-KR" altLang="en-US" dirty="0" err="1"/>
              <a:t>미분가능하다는</a:t>
            </a:r>
            <a:r>
              <a:rPr lang="ko-KR" altLang="en-US" dirty="0"/>
              <a:t> 건 그 점에서의 </a:t>
            </a:r>
            <a:r>
              <a:rPr lang="ko-KR" altLang="en-US" dirty="0" smtClean="0"/>
              <a:t>미분</a:t>
            </a:r>
            <a:r>
              <a:rPr lang="en-US" altLang="ko-KR" dirty="0" smtClean="0"/>
              <a:t>, </a:t>
            </a:r>
            <a:r>
              <a:rPr lang="ko-KR" altLang="en-US" dirty="0"/>
              <a:t>즉 </a:t>
            </a:r>
            <a:r>
              <a:rPr lang="ko-KR" altLang="en-US" dirty="0" smtClean="0"/>
              <a:t>평균변화율의 극한이 </a:t>
            </a:r>
            <a:r>
              <a:rPr lang="ko-KR" altLang="en-US" dirty="0"/>
              <a:t>존재하는 것으로 정의된다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673</a:t>
            </a:fld>
            <a:endParaRPr lang="ko-KR" altLang="en-US"/>
          </a:p>
        </p:txBody>
      </p:sp>
      <p:pic>
        <p:nvPicPr>
          <p:cNvPr id="194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59" y="4581128"/>
            <a:ext cx="1995365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19153"/>
            <a:ext cx="4608512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261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도함</a:t>
            </a:r>
            <a:r>
              <a:rPr lang="ko-KR" altLang="en-US" dirty="0" err="1"/>
              <a:t>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13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미분계수와 </a:t>
            </a:r>
            <a:r>
              <a:rPr lang="ko-KR" altLang="en-US" dirty="0" err="1" smtClean="0"/>
              <a:t>도함수</a:t>
            </a:r>
            <a:r>
              <a:rPr lang="ko-KR" altLang="en-US" dirty="0" smtClean="0"/>
              <a:t> 차이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미분계수는 특정한 점 </a:t>
            </a:r>
            <a:r>
              <a:rPr lang="en-US" altLang="ko-KR" dirty="0" smtClean="0"/>
              <a:t>(a, f(a))</a:t>
            </a:r>
            <a:r>
              <a:rPr lang="ko-KR" altLang="en-US" dirty="0" smtClean="0"/>
              <a:t>에서 접선의 기울기를 의미하고 </a:t>
            </a:r>
            <a:r>
              <a:rPr lang="ko-KR" altLang="en-US" dirty="0" err="1" smtClean="0"/>
              <a:t>도함수는</a:t>
            </a:r>
            <a:r>
              <a:rPr lang="ko-KR" altLang="en-US" dirty="0" smtClean="0"/>
              <a:t> 임의의 점</a:t>
            </a:r>
            <a:r>
              <a:rPr lang="en-US" altLang="ko-KR" dirty="0" smtClean="0"/>
              <a:t>(x, f(x))</a:t>
            </a:r>
            <a:r>
              <a:rPr lang="ko-KR" altLang="en-US" dirty="0" smtClean="0"/>
              <a:t>에서의 접선의 기울기를 의미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547664" y="3717032"/>
            <a:ext cx="6336704" cy="20162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 x=1</a:t>
            </a:r>
            <a:r>
              <a:rPr lang="ko-KR" altLang="en-US" dirty="0" smtClean="0">
                <a:solidFill>
                  <a:schemeClr val="tx1"/>
                </a:solidFill>
              </a:rPr>
              <a:t>에서 미분계수는 </a:t>
            </a:r>
            <a:r>
              <a:rPr lang="en-US" altLang="ko-KR" dirty="0" smtClean="0">
                <a:solidFill>
                  <a:schemeClr val="tx1"/>
                </a:solidFill>
              </a:rPr>
              <a:t> f’(1) = 6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f(x)</a:t>
            </a:r>
            <a:r>
              <a:rPr lang="ko-KR" altLang="en-US" dirty="0" smtClean="0">
                <a:solidFill>
                  <a:schemeClr val="tx1"/>
                </a:solidFill>
              </a:rPr>
              <a:t>의 </a:t>
            </a:r>
            <a:r>
              <a:rPr lang="ko-KR" altLang="en-US" dirty="0" err="1" smtClean="0">
                <a:solidFill>
                  <a:schemeClr val="tx1"/>
                </a:solidFill>
              </a:rPr>
              <a:t>도함수는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f’(x) = 3x+3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도함수에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특정값이</a:t>
            </a:r>
            <a:r>
              <a:rPr lang="ko-KR" altLang="en-US" dirty="0" smtClean="0">
                <a:solidFill>
                  <a:schemeClr val="tx1"/>
                </a:solidFill>
              </a:rPr>
              <a:t> 들어가면 미분계수를 구할 수 있음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44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도함</a:t>
            </a:r>
            <a:r>
              <a:rPr lang="ko-KR" altLang="en-US" dirty="0" err="1"/>
              <a:t>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미분</a:t>
            </a:r>
            <a:r>
              <a:rPr lang="en-US" altLang="ko-KR" dirty="0"/>
              <a:t>(</a:t>
            </a:r>
            <a:r>
              <a:rPr lang="ko-KR" altLang="en-US" dirty="0"/>
              <a:t>微分</a:t>
            </a:r>
            <a:r>
              <a:rPr lang="en-US" altLang="ko-KR" dirty="0"/>
              <a:t>)</a:t>
            </a:r>
            <a:r>
              <a:rPr lang="ko-KR" altLang="en-US" dirty="0"/>
              <a:t>은 함수의 순간변화율을 구하는 계산 </a:t>
            </a:r>
            <a:r>
              <a:rPr lang="ko-KR" altLang="en-US" dirty="0" smtClean="0"/>
              <a:t>과정이고 함수를 </a:t>
            </a:r>
            <a:r>
              <a:rPr lang="ko-KR" altLang="en-US" dirty="0"/>
              <a:t>미분하여 생성되는 함수를 </a:t>
            </a:r>
            <a:r>
              <a:rPr lang="ko-KR" altLang="en-US" dirty="0" err="1" smtClean="0"/>
              <a:t>도함수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즉 미분계수의 일반화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676</a:t>
            </a:fld>
            <a:endParaRPr lang="ko-KR" altLang="en-US"/>
          </a:p>
        </p:txBody>
      </p:sp>
      <p:pic>
        <p:nvPicPr>
          <p:cNvPr id="19149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87" y="4425494"/>
            <a:ext cx="2257425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49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056" y="3306412"/>
            <a:ext cx="173355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503" y="4508051"/>
            <a:ext cx="2400300" cy="69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4066803" y="4692577"/>
            <a:ext cx="720080" cy="3299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466703" y="5517232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변화률에</a:t>
            </a:r>
            <a:r>
              <a:rPr lang="ko-KR" altLang="en-US" sz="1400" dirty="0" smtClean="0"/>
              <a:t> 대해 </a:t>
            </a:r>
            <a:r>
              <a:rPr lang="en-US" altLang="ko-KR" sz="1400" dirty="0" smtClean="0"/>
              <a:t>limit(</a:t>
            </a:r>
            <a:r>
              <a:rPr lang="ko-KR" altLang="en-US" sz="1400" dirty="0" smtClean="0"/>
              <a:t>극한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 지정하면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3405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이계도함수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92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변곡점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변곡점</a:t>
            </a:r>
            <a:r>
              <a:rPr lang="en-US" altLang="ko-KR" dirty="0" smtClean="0"/>
              <a:t>(point of inflection)</a:t>
            </a:r>
            <a:r>
              <a:rPr lang="ko-KR" altLang="en-US" dirty="0" smtClean="0"/>
              <a:t>은 위로 </a:t>
            </a:r>
            <a:r>
              <a:rPr lang="ko-KR" altLang="en-US" dirty="0" err="1" smtClean="0"/>
              <a:t>볼록인</a:t>
            </a:r>
            <a:r>
              <a:rPr lang="ko-KR" altLang="en-US" dirty="0" smtClean="0"/>
              <a:t> 상태에서 오목인 상태 또는 위로 오목인 상태에서 </a:t>
            </a:r>
            <a:r>
              <a:rPr lang="ko-KR" altLang="en-US" dirty="0" err="1" smtClean="0"/>
              <a:t>볼록인</a:t>
            </a:r>
            <a:r>
              <a:rPr lang="ko-KR" altLang="en-US" dirty="0" smtClean="0"/>
              <a:t> 상태로 변하는 점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678</a:t>
            </a:fld>
            <a:endParaRPr lang="ko-KR" altLang="en-US"/>
          </a:p>
        </p:txBody>
      </p:sp>
      <p:pic>
        <p:nvPicPr>
          <p:cNvPr id="2222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151" y="3501008"/>
            <a:ext cx="5203122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76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이계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도함수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88232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/>
              <a:t>이계도함수란</a:t>
            </a:r>
            <a:r>
              <a:rPr lang="ko-KR" altLang="en-US" dirty="0"/>
              <a:t> </a:t>
            </a:r>
            <a:r>
              <a:rPr lang="ko-KR" altLang="en-US" dirty="0" err="1"/>
              <a:t>도함수의</a:t>
            </a:r>
            <a:r>
              <a:rPr lang="ko-KR" altLang="en-US" dirty="0"/>
              <a:t> </a:t>
            </a:r>
            <a:r>
              <a:rPr lang="ko-KR" altLang="en-US" dirty="0" err="1"/>
              <a:t>도함수라는</a:t>
            </a:r>
            <a:r>
              <a:rPr lang="ko-KR" altLang="en-US" dirty="0"/>
              <a:t> 의미로서</a:t>
            </a:r>
            <a:r>
              <a:rPr lang="en-US" altLang="ko-KR" dirty="0"/>
              <a:t>, </a:t>
            </a:r>
            <a:r>
              <a:rPr lang="ko-KR" altLang="en-US" dirty="0" err="1"/>
              <a:t>본함수를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번 미분하여 얻은 </a:t>
            </a:r>
            <a:r>
              <a:rPr lang="ko-KR" altLang="en-US" dirty="0" err="1" smtClean="0"/>
              <a:t>도함수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f(x)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도함수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f’(x)</a:t>
            </a:r>
            <a:r>
              <a:rPr lang="ko-KR" altLang="en-US" dirty="0" smtClean="0"/>
              <a:t>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미분이 가능하면 </a:t>
            </a:r>
            <a:r>
              <a:rPr lang="en-US" altLang="ko-KR" dirty="0" smtClean="0"/>
              <a:t>f’(x)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도함수를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이계도함수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f’’(x)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679</a:t>
            </a:fld>
            <a:endParaRPr lang="ko-KR" altLang="en-US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4149080"/>
            <a:ext cx="523875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315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Bit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47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미분 기본 공식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25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미</a:t>
            </a:r>
            <a:r>
              <a:rPr lang="ko-KR" altLang="en-US" dirty="0" smtClean="0"/>
              <a:t>분의 기본 공식 </a:t>
            </a:r>
            <a:r>
              <a:rPr lang="en-US" altLang="ko-KR" dirty="0" smtClean="0"/>
              <a:t>: 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상수의 미분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실수배</a:t>
            </a:r>
            <a:r>
              <a:rPr lang="ko-KR" altLang="en-US" dirty="0" smtClean="0"/>
              <a:t> 미분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함수의 미분에 대한 일반 공식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681</a:t>
            </a:fld>
            <a:endParaRPr lang="ko-KR" altLang="en-US"/>
          </a:p>
        </p:txBody>
      </p:sp>
      <p:pic>
        <p:nvPicPr>
          <p:cNvPr id="1986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284984"/>
            <a:ext cx="441960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384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상수미분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상수의 미분은 실제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이 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682</a:t>
            </a:fld>
            <a:endParaRPr lang="ko-KR" altLang="en-US"/>
          </a:p>
        </p:txBody>
      </p:sp>
      <p:pic>
        <p:nvPicPr>
          <p:cNvPr id="195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481" y="4005064"/>
            <a:ext cx="4057650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177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실수배</a:t>
            </a:r>
            <a:r>
              <a:rPr lang="ko-KR" altLang="en-US" dirty="0" smtClean="0"/>
              <a:t> 미분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c</a:t>
            </a:r>
            <a:r>
              <a:rPr lang="ko-KR" altLang="en-US" dirty="0" smtClean="0"/>
              <a:t>라는 </a:t>
            </a:r>
            <a:r>
              <a:rPr lang="ko-KR" altLang="en-US" dirty="0" err="1" smtClean="0"/>
              <a:t>실수배를</a:t>
            </a:r>
            <a:r>
              <a:rPr lang="ko-KR" altLang="en-US" dirty="0" smtClean="0"/>
              <a:t> 가진 함수의 미분에서 </a:t>
            </a:r>
            <a:r>
              <a:rPr lang="ko-KR" altLang="en-US" dirty="0" err="1" smtClean="0"/>
              <a:t>실수배는</a:t>
            </a:r>
            <a:r>
              <a:rPr lang="ko-KR" altLang="en-US" dirty="0" smtClean="0"/>
              <a:t> 미분에 영향을 미치지 않는다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683</a:t>
            </a:fld>
            <a:endParaRPr lang="ko-KR" altLang="en-US"/>
          </a:p>
        </p:txBody>
      </p:sp>
      <p:pic>
        <p:nvPicPr>
          <p:cNvPr id="196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16" y="4005064"/>
            <a:ext cx="514350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59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함수의 미분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 n </a:t>
            </a:r>
            <a:r>
              <a:rPr lang="ko-KR" altLang="en-US" dirty="0" smtClean="0"/>
              <a:t>이 자연수일 경우 </a:t>
            </a:r>
            <a:r>
              <a:rPr lang="en-US" altLang="ko-KR" dirty="0" err="1" smtClean="0"/>
              <a:t>x</a:t>
            </a:r>
            <a:r>
              <a:rPr lang="en-US" altLang="ko-KR" baseline="30000" dirty="0" err="1" smtClean="0"/>
              <a:t>n</a:t>
            </a:r>
            <a:r>
              <a:rPr lang="ko-KR" altLang="en-US" dirty="0" smtClean="0"/>
              <a:t>의 미분은 </a:t>
            </a:r>
            <a:r>
              <a:rPr lang="en-US" altLang="ko-KR" dirty="0" smtClean="0"/>
              <a:t>nx</a:t>
            </a:r>
            <a:r>
              <a:rPr lang="en-US" altLang="ko-KR" baseline="30000" dirty="0" smtClean="0"/>
              <a:t>n-1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684</a:t>
            </a:fld>
            <a:endParaRPr lang="ko-KR" altLang="en-US"/>
          </a:p>
        </p:txBody>
      </p:sp>
      <p:pic>
        <p:nvPicPr>
          <p:cNvPr id="197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3501008"/>
            <a:ext cx="6534150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668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미분 기본 공식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11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미분의 기본 공식 </a:t>
            </a:r>
            <a:r>
              <a:rPr lang="en-US" altLang="ko-KR" dirty="0"/>
              <a:t>: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합과 차의 미분</a:t>
            </a:r>
            <a:r>
              <a:rPr lang="en-US" altLang="ko-KR" dirty="0" smtClean="0"/>
              <a:t>, </a:t>
            </a:r>
            <a:r>
              <a:rPr lang="ko-KR" altLang="en-US" dirty="0"/>
              <a:t>곱의 미분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686</a:t>
            </a:fld>
            <a:endParaRPr lang="ko-KR" altLang="en-US"/>
          </a:p>
        </p:txBody>
      </p:sp>
      <p:pic>
        <p:nvPicPr>
          <p:cNvPr id="199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429000"/>
            <a:ext cx="428625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25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합과</a:t>
            </a:r>
            <a:r>
              <a:rPr lang="ko-KR" altLang="en-US" dirty="0" err="1"/>
              <a:t>차</a:t>
            </a:r>
            <a:r>
              <a:rPr lang="ko-KR" altLang="en-US" dirty="0" err="1" smtClean="0"/>
              <a:t>의</a:t>
            </a:r>
            <a:r>
              <a:rPr lang="ko-KR" altLang="en-US" dirty="0" smtClean="0"/>
              <a:t> 미분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 </a:t>
            </a:r>
            <a:r>
              <a:rPr lang="ko-KR" altLang="en-US" dirty="0" err="1" smtClean="0"/>
              <a:t>두함수</a:t>
            </a:r>
            <a:r>
              <a:rPr lang="ko-KR" altLang="en-US" dirty="0" smtClean="0"/>
              <a:t> 합에 대한 미분은 각 함수의 미분에 합과 같다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687</a:t>
            </a:fld>
            <a:endParaRPr lang="ko-KR" altLang="en-US"/>
          </a:p>
        </p:txBody>
      </p:sp>
      <p:pic>
        <p:nvPicPr>
          <p:cNvPr id="200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182" y="3068960"/>
            <a:ext cx="4648200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499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곱</a:t>
            </a:r>
            <a:r>
              <a:rPr lang="ko-KR" altLang="en-US" dirty="0" smtClean="0"/>
              <a:t>의 미분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두 함수 곱에 대한 미분은 </a:t>
            </a:r>
            <a:r>
              <a:rPr lang="en-US" altLang="ko-KR" dirty="0" smtClean="0"/>
              <a:t>f(x)</a:t>
            </a:r>
            <a:r>
              <a:rPr lang="ko-KR" altLang="en-US" dirty="0" smtClean="0"/>
              <a:t> 함수 미분과 </a:t>
            </a:r>
            <a:r>
              <a:rPr lang="en-US" altLang="ko-KR" dirty="0" smtClean="0"/>
              <a:t>g(x)</a:t>
            </a:r>
            <a:r>
              <a:rPr lang="ko-KR" altLang="en-US" dirty="0" smtClean="0"/>
              <a:t>함수의 곱 </a:t>
            </a:r>
            <a:r>
              <a:rPr lang="en-US" altLang="ko-KR" dirty="0" smtClean="0"/>
              <a:t>+ f(x)</a:t>
            </a:r>
            <a:r>
              <a:rPr lang="ko-KR" altLang="en-US" dirty="0" smtClean="0"/>
              <a:t>함수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g(x)</a:t>
            </a:r>
            <a:r>
              <a:rPr lang="ko-KR" altLang="en-US" dirty="0" smtClean="0"/>
              <a:t>함수 미분의 곱과의 </a:t>
            </a:r>
            <a:r>
              <a:rPr lang="ko-KR" altLang="en-US" dirty="0" smtClean="0"/>
              <a:t>합과 같다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688</a:t>
            </a:fld>
            <a:endParaRPr lang="ko-KR" altLang="en-US"/>
          </a:p>
        </p:txBody>
      </p:sp>
      <p:pic>
        <p:nvPicPr>
          <p:cNvPr id="201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910" y="3717032"/>
            <a:ext cx="5686425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586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적분</a:t>
            </a:r>
            <a:r>
              <a:rPr lang="en-US" altLang="ko-KR" sz="6000" dirty="0" smtClean="0"/>
              <a:t>(</a:t>
            </a:r>
            <a:r>
              <a:rPr lang="en-US" altLang="ko-KR" sz="6000" dirty="0" smtClean="0"/>
              <a:t>integration)</a:t>
            </a:r>
            <a:r>
              <a:rPr lang="ko-KR" altLang="en-US" sz="6000" dirty="0" smtClean="0"/>
              <a:t> 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47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비트연산자 </a:t>
            </a:r>
            <a:r>
              <a:rPr lang="en-US" altLang="ko-KR" dirty="0" smtClean="0"/>
              <a:t>: and, or, </a:t>
            </a:r>
            <a:r>
              <a:rPr lang="en-US" altLang="ko-KR" dirty="0" err="1" smtClean="0"/>
              <a:t>xor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655534"/>
              </p:ext>
            </p:extLst>
          </p:nvPr>
        </p:nvGraphicFramePr>
        <p:xfrm>
          <a:off x="971600" y="3140968"/>
          <a:ext cx="3816425" cy="3168352"/>
        </p:xfrm>
        <a:graphic>
          <a:graphicData uri="http://schemas.openxmlformats.org/drawingml/2006/table">
            <a:tbl>
              <a:tblPr/>
              <a:tblGrid>
                <a:gridCol w="1080311"/>
                <a:gridCol w="2736114"/>
              </a:tblGrid>
              <a:tr h="40796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Operator</a:t>
                      </a:r>
                      <a:endParaRPr lang="en-US" sz="1200" dirty="0">
                        <a:effectLst/>
                      </a:endParaRPr>
                    </a:p>
                  </a:txBody>
                  <a:tcPr marL="29485" marR="29485" marT="29485" marB="2948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29485" marR="29485" marT="29485" marB="2948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99473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&amp;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Binary </a:t>
                      </a:r>
                      <a:r>
                        <a:rPr lang="en-US" sz="1200" dirty="0">
                          <a:effectLst/>
                        </a:rPr>
                        <a:t>AND</a:t>
                      </a:r>
                    </a:p>
                  </a:txBody>
                  <a:tcPr marL="29485" marR="29485" marT="29485" marB="2948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서로 같은 비트가 있는 경우만 표시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108000" marT="29485" marB="2948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091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|</a:t>
                      </a: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en-US" sz="1200" dirty="0">
                          <a:effectLst/>
                        </a:rPr>
                        <a:t>Binary OR</a:t>
                      </a:r>
                    </a:p>
                  </a:txBody>
                  <a:tcPr marL="29485" marR="29485" marT="29485" marB="2948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서로 같은 경우 또는 다른 경우도 전부 표시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108000" marT="29485" marB="2948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473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^</a:t>
                      </a: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en-US" sz="1200" dirty="0">
                          <a:effectLst/>
                        </a:rPr>
                        <a:t>Binary XOR</a:t>
                      </a:r>
                    </a:p>
                  </a:txBody>
                  <a:tcPr marL="29485" marR="29485" marT="29485" marB="2948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다른 경우만 표시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108000" marT="29485" marB="2948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</a:t>
            </a:fld>
            <a:endParaRPr lang="ko-KR" altLang="en-US"/>
          </a:p>
        </p:txBody>
      </p:sp>
      <p:pic>
        <p:nvPicPr>
          <p:cNvPr id="2498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852936"/>
            <a:ext cx="2438400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506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적분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86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적분</a:t>
            </a:r>
            <a:r>
              <a:rPr lang="en-US" altLang="ko-KR" dirty="0"/>
              <a:t> </a:t>
            </a:r>
            <a:r>
              <a:rPr lang="en-US" altLang="ko-KR" dirty="0" smtClean="0"/>
              <a:t>: integral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381642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 </a:t>
            </a:r>
            <a:r>
              <a:rPr lang="ko-KR" altLang="en-US" dirty="0"/>
              <a:t> </a:t>
            </a:r>
            <a:r>
              <a:rPr lang="ko-KR" altLang="en-US" dirty="0" smtClean="0"/>
              <a:t>적분이란 부정적분이나 정적분의 값을 구하는 것이고 주어진 함수를 </a:t>
            </a:r>
            <a:r>
              <a:rPr lang="ko-KR" altLang="en-US" dirty="0" err="1" smtClean="0"/>
              <a:t>적분한다라고</a:t>
            </a:r>
            <a:r>
              <a:rPr lang="ko-KR" altLang="en-US" dirty="0" smtClean="0"/>
              <a:t> 표현하면 부정적분을 구하는 것이고 구간을 주어 주어진 함수를 적분한다고 하면 정적분이라고 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65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적분</a:t>
            </a:r>
            <a:r>
              <a:rPr lang="en-US" altLang="ko-KR" dirty="0"/>
              <a:t> </a:t>
            </a:r>
            <a:r>
              <a:rPr lang="ko-KR" altLang="en-US" dirty="0" smtClean="0"/>
              <a:t>기호의 의미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 </a:t>
            </a:r>
            <a:r>
              <a:rPr lang="ko-KR" altLang="en-US" dirty="0"/>
              <a:t> </a:t>
            </a:r>
            <a:r>
              <a:rPr lang="ko-KR" altLang="en-US" dirty="0" smtClean="0"/>
              <a:t>적분은 미분된 함수에 대한 값들을 합하라는 뜻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692</a:t>
            </a:fld>
            <a:endParaRPr lang="ko-KR" altLang="en-US"/>
          </a:p>
        </p:txBody>
      </p:sp>
      <p:pic>
        <p:nvPicPr>
          <p:cNvPr id="272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005064"/>
            <a:ext cx="5524500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1043608" y="3284984"/>
            <a:ext cx="2037556" cy="428625"/>
            <a:chOff x="2267744" y="5517232"/>
            <a:chExt cx="2037556" cy="428625"/>
          </a:xfrm>
        </p:grpSpPr>
        <p:pic>
          <p:nvPicPr>
            <p:cNvPr id="272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8900" y="5517232"/>
              <a:ext cx="1676400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2390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7744" y="5517232"/>
              <a:ext cx="228600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2391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2617" y="5591522"/>
              <a:ext cx="257175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6" name="직선 화살표 연결선 5"/>
          <p:cNvCxnSpPr>
            <a:endCxn id="272391" idx="2"/>
          </p:cNvCxnSpPr>
          <p:nvPr/>
        </p:nvCxnSpPr>
        <p:spPr>
          <a:xfrm flipH="1" flipV="1">
            <a:off x="1347069" y="3645024"/>
            <a:ext cx="895896" cy="7200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5199256"/>
            <a:ext cx="28575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957803" y="538392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예시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56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부정적분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00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부정적분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7220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부정적분</a:t>
            </a:r>
            <a:r>
              <a:rPr lang="en-US" altLang="ko-KR" dirty="0"/>
              <a:t>(</a:t>
            </a:r>
            <a:r>
              <a:rPr lang="ko-KR" altLang="en-US" dirty="0"/>
              <a:t>不定積分</a:t>
            </a:r>
            <a:r>
              <a:rPr lang="en-US" altLang="ko-KR" dirty="0" smtClean="0"/>
              <a:t>,indefinite </a:t>
            </a:r>
            <a:r>
              <a:rPr lang="en-US" altLang="ko-KR" dirty="0"/>
              <a:t>integral)</a:t>
            </a:r>
            <a:r>
              <a:rPr lang="ko-KR" altLang="en-US" dirty="0"/>
              <a:t>은 </a:t>
            </a:r>
            <a:r>
              <a:rPr lang="en-US" altLang="ko-KR" dirty="0"/>
              <a:t>(</a:t>
            </a:r>
            <a:r>
              <a:rPr lang="ko-KR" altLang="en-US" dirty="0"/>
              <a:t>모든</a:t>
            </a:r>
            <a:r>
              <a:rPr lang="en-US" altLang="ko-KR" dirty="0"/>
              <a:t>) </a:t>
            </a:r>
            <a:r>
              <a:rPr lang="ko-KR" altLang="en-US" dirty="0"/>
              <a:t>역도함수를 구하는 연산이다</a:t>
            </a:r>
            <a:r>
              <a:rPr lang="en-US" altLang="ko-KR" dirty="0"/>
              <a:t>. </a:t>
            </a:r>
            <a:r>
              <a:rPr lang="ko-KR" altLang="en-US" dirty="0"/>
              <a:t>함수 </a:t>
            </a:r>
            <a:r>
              <a:rPr lang="en-US" altLang="ko-KR" dirty="0"/>
              <a:t>f(x)</a:t>
            </a:r>
            <a:r>
              <a:rPr lang="ko-KR" altLang="en-US" dirty="0"/>
              <a:t>가 </a:t>
            </a:r>
            <a:r>
              <a:rPr lang="en-US" altLang="ko-KR" dirty="0"/>
              <a:t>F(x)</a:t>
            </a:r>
            <a:r>
              <a:rPr lang="ko-KR" altLang="en-US" dirty="0"/>
              <a:t>의 미분이면</a:t>
            </a:r>
            <a:r>
              <a:rPr lang="en-US" altLang="ko-KR" dirty="0"/>
              <a:t>, F(x)</a:t>
            </a:r>
            <a:r>
              <a:rPr lang="ko-KR" altLang="en-US" dirty="0"/>
              <a:t>는 </a:t>
            </a:r>
            <a:r>
              <a:rPr lang="en-US" altLang="ko-KR" dirty="0"/>
              <a:t>f(x)</a:t>
            </a:r>
            <a:r>
              <a:rPr lang="ko-KR" altLang="en-US" dirty="0"/>
              <a:t>의 역도함수이다</a:t>
            </a:r>
            <a:r>
              <a:rPr lang="en-US" altLang="ko-KR" dirty="0"/>
              <a:t>.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694</a:t>
            </a:fld>
            <a:endParaRPr lang="ko-KR" altLang="en-US"/>
          </a:p>
        </p:txBody>
      </p:sp>
      <p:pic>
        <p:nvPicPr>
          <p:cNvPr id="2058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91" y="4001524"/>
            <a:ext cx="4829175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469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부정적분과 미분의 관계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7220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 </a:t>
            </a:r>
            <a:r>
              <a:rPr lang="ko-KR" altLang="en-US" dirty="0"/>
              <a:t> 미분의 </a:t>
            </a:r>
            <a:r>
              <a:rPr lang="ko-KR" altLang="en-US" dirty="0" err="1"/>
              <a:t>역연산으로서</a:t>
            </a:r>
            <a:r>
              <a:rPr lang="ko-KR" altLang="en-US" dirty="0"/>
              <a:t> </a:t>
            </a:r>
            <a:r>
              <a:rPr lang="ko-KR" altLang="en-US" dirty="0" smtClean="0"/>
              <a:t>정의되는 것을  부정적분이라 함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695</a:t>
            </a:fld>
            <a:endParaRPr lang="ko-KR" altLang="en-US"/>
          </a:p>
        </p:txBody>
      </p:sp>
      <p:pic>
        <p:nvPicPr>
          <p:cNvPr id="2058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717032"/>
            <a:ext cx="3600400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560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정적분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3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정적분</a:t>
            </a:r>
            <a:r>
              <a:rPr lang="en-US" altLang="ko-KR" dirty="0" smtClean="0"/>
              <a:t>: </a:t>
            </a:r>
            <a:r>
              <a:rPr lang="en-US" altLang="ko-KR" dirty="0" smtClean="0"/>
              <a:t>definite </a:t>
            </a:r>
            <a:r>
              <a:rPr lang="en-US" altLang="ko-KR" dirty="0"/>
              <a:t>integral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664296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 </a:t>
            </a:r>
            <a:r>
              <a:rPr lang="ko-KR" altLang="en-US" dirty="0"/>
              <a:t>리만 적분에서 다루는 고전적인 정의에 따르면 실수의 척도를 사용하는 측도 공간에 나타낼 수 있는 연속인 함수 </a:t>
            </a:r>
            <a:r>
              <a:rPr lang="en-US" altLang="ko-KR" dirty="0"/>
              <a:t>f(x)</a:t>
            </a:r>
            <a:r>
              <a:rPr lang="ko-KR" altLang="en-US" dirty="0"/>
              <a:t>에 대하여 그 함수의 </a:t>
            </a:r>
            <a:r>
              <a:rPr lang="ko-KR" altLang="en-US" dirty="0" err="1"/>
              <a:t>정의역의</a:t>
            </a:r>
            <a:r>
              <a:rPr lang="ko-KR" altLang="en-US" dirty="0"/>
              <a:t> 부분 집합을 이루는 구간 </a:t>
            </a:r>
            <a:r>
              <a:rPr lang="en-US" altLang="ko-KR" dirty="0"/>
              <a:t>[a, b] </a:t>
            </a:r>
            <a:r>
              <a:rPr lang="ko-KR" altLang="en-US" dirty="0"/>
              <a:t>에 대응하는 </a:t>
            </a:r>
            <a:r>
              <a:rPr lang="ko-KR" altLang="en-US" dirty="0" err="1"/>
              <a:t>치역으로</a:t>
            </a:r>
            <a:r>
              <a:rPr lang="ko-KR" altLang="en-US" dirty="0"/>
              <a:t> 이루어진 곡선의 리만 합의 극한을 구하는 것이다</a:t>
            </a:r>
            <a:r>
              <a:rPr lang="en-US" altLang="ko-KR" dirty="0"/>
              <a:t>. </a:t>
            </a:r>
            <a:r>
              <a:rPr lang="ko-KR" altLang="en-US" dirty="0"/>
              <a:t>이를 정적분</a:t>
            </a:r>
            <a:r>
              <a:rPr lang="en-US" altLang="ko-KR" dirty="0"/>
              <a:t>(</a:t>
            </a:r>
            <a:r>
              <a:rPr lang="ko-KR" altLang="en-US" dirty="0"/>
              <a:t>定積分</a:t>
            </a:r>
            <a:r>
              <a:rPr lang="en-US" altLang="ko-KR" dirty="0"/>
              <a:t>, </a:t>
            </a:r>
            <a:r>
              <a:rPr lang="en-US" altLang="ko-KR" dirty="0" smtClean="0"/>
              <a:t>definite </a:t>
            </a:r>
            <a:r>
              <a:rPr lang="en-US" altLang="ko-KR" dirty="0"/>
              <a:t>integral)</a:t>
            </a:r>
            <a:r>
              <a:rPr lang="ko-KR" altLang="en-US" dirty="0"/>
              <a:t>이라 한다</a:t>
            </a:r>
            <a:r>
              <a:rPr lang="en-US" altLang="ko-KR" dirty="0"/>
              <a:t>.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07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정적분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식의 이해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x</a:t>
            </a:r>
            <a:r>
              <a:rPr lang="ko-KR" altLang="en-US" dirty="0"/>
              <a:t>를 </a:t>
            </a:r>
            <a:r>
              <a:rPr lang="en-US" altLang="ko-KR" dirty="0"/>
              <a:t>a</a:t>
            </a:r>
            <a:r>
              <a:rPr lang="ko-KR" altLang="en-US" dirty="0"/>
              <a:t>부터 </a:t>
            </a:r>
            <a:r>
              <a:rPr lang="en-US" altLang="ko-KR" dirty="0"/>
              <a:t>b</a:t>
            </a:r>
            <a:r>
              <a:rPr lang="ko-KR" altLang="en-US" dirty="0"/>
              <a:t>까지 변화시키면서 </a:t>
            </a:r>
            <a:r>
              <a:rPr lang="en-US" altLang="ko-KR" dirty="0"/>
              <a:t>f(x)</a:t>
            </a:r>
            <a:r>
              <a:rPr lang="ko-KR" altLang="en-US" dirty="0"/>
              <a:t>에 </a:t>
            </a:r>
            <a:r>
              <a:rPr lang="en-US" altLang="ko-KR" dirty="0"/>
              <a:t>dx</a:t>
            </a:r>
            <a:r>
              <a:rPr lang="ko-KR" altLang="en-US" dirty="0"/>
              <a:t>를 곱한 것을 전부 </a:t>
            </a:r>
            <a:r>
              <a:rPr lang="ko-KR" altLang="en-US" dirty="0" smtClean="0"/>
              <a:t>합쳐라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698</a:t>
            </a:fld>
            <a:endParaRPr lang="ko-KR" altLang="en-US"/>
          </a:p>
        </p:txBody>
      </p:sp>
      <p:pic>
        <p:nvPicPr>
          <p:cNvPr id="271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141" y="3501008"/>
            <a:ext cx="4648200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02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31640" y="1412776"/>
            <a:ext cx="7507560" cy="445462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9600" dirty="0"/>
              <a:t>9</a:t>
            </a:r>
            <a:r>
              <a:rPr lang="en-US" altLang="ko-KR" sz="9600" dirty="0" smtClean="0"/>
              <a:t>.</a:t>
            </a:r>
            <a:r>
              <a:rPr lang="ko-KR" altLang="en-US" sz="9600" dirty="0" smtClean="0"/>
              <a:t>확률과 통계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기</a:t>
            </a:r>
            <a:r>
              <a:rPr lang="ko-KR" altLang="en-US" sz="9600" dirty="0"/>
              <a:t>초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endParaRPr lang="ko-KR" altLang="en-US" sz="9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46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집합기호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276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924944"/>
            <a:ext cx="4032448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734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비트연산자 </a:t>
            </a:r>
            <a:r>
              <a:rPr lang="en-US" altLang="ko-KR" dirty="0" smtClean="0"/>
              <a:t>: ~, &lt;&lt;, &gt;&gt;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592283"/>
              </p:ext>
            </p:extLst>
          </p:nvPr>
        </p:nvGraphicFramePr>
        <p:xfrm>
          <a:off x="899592" y="3140968"/>
          <a:ext cx="3744417" cy="2939737"/>
        </p:xfrm>
        <a:graphic>
          <a:graphicData uri="http://schemas.openxmlformats.org/drawingml/2006/table">
            <a:tbl>
              <a:tblPr/>
              <a:tblGrid>
                <a:gridCol w="1224137"/>
                <a:gridCol w="2520280"/>
              </a:tblGrid>
              <a:tr h="9783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Operator</a:t>
                      </a:r>
                      <a:endParaRPr lang="en-US" sz="1200" dirty="0">
                        <a:effectLst/>
                      </a:endParaRPr>
                    </a:p>
                  </a:txBody>
                  <a:tcPr marL="29485" marR="29485" marT="29485" marB="2948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29485" marR="29485" marT="29485" marB="2948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9877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~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Binary </a:t>
                      </a:r>
                      <a:r>
                        <a:rPr lang="en-US" sz="1200" dirty="0">
                          <a:effectLst/>
                        </a:rPr>
                        <a:t>Ones Complement</a:t>
                      </a:r>
                    </a:p>
                  </a:txBody>
                  <a:tcPr marL="29485" marR="29485" marT="29485" marB="2948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1</a:t>
                      </a:r>
                      <a:r>
                        <a:rPr lang="ko-KR" altLang="en-US" sz="1200" dirty="0" smtClean="0">
                          <a:effectLst/>
                        </a:rPr>
                        <a:t>의 보수 구하기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108000" marT="29485" marB="2948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506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&lt;&lt;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Binary </a:t>
                      </a:r>
                      <a:r>
                        <a:rPr lang="en-US" sz="1200" dirty="0">
                          <a:effectLst/>
                        </a:rPr>
                        <a:t>Left Shift</a:t>
                      </a:r>
                    </a:p>
                  </a:txBody>
                  <a:tcPr marL="29485" marR="29485" marT="29485" marB="2948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좌측으로 비트 이동</a:t>
                      </a:r>
                      <a:r>
                        <a:rPr lang="en-US" sz="1200" dirty="0" smtClean="0">
                          <a:effectLst/>
                        </a:rPr>
                        <a:t>.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108000" marT="29485" marB="2948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506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&gt;&gt;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Binary </a:t>
                      </a:r>
                      <a:r>
                        <a:rPr lang="en-US" sz="1200" dirty="0">
                          <a:effectLst/>
                        </a:rPr>
                        <a:t>Right Shift</a:t>
                      </a:r>
                    </a:p>
                  </a:txBody>
                  <a:tcPr marL="29485" marR="29485" marT="29485" marB="2948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우측으로 비트이동</a:t>
                      </a:r>
                      <a:r>
                        <a:rPr lang="en-US" sz="1200" dirty="0" smtClean="0">
                          <a:effectLst/>
                        </a:rPr>
                        <a:t>.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108000" marT="29485" marB="2948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</a:t>
            </a:fld>
            <a:endParaRPr lang="ko-KR" altLang="en-US"/>
          </a:p>
        </p:txBody>
      </p:sp>
      <p:pic>
        <p:nvPicPr>
          <p:cNvPr id="250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780928"/>
            <a:ext cx="2438400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415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경우의 수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45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경우의 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62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경우의 수 </a:t>
            </a:r>
            <a:r>
              <a:rPr lang="en-US" altLang="ko-KR" dirty="0" smtClean="0"/>
              <a:t>(number </a:t>
            </a:r>
            <a:r>
              <a:rPr lang="en-US" altLang="ko-KR" dirty="0"/>
              <a:t>of cases)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7220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경우는 수는 사건에서 일어날 수 있는 경우의 가짓수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원소의 개수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말하며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합의 법칙과 곱의 법칙에 따라 경우의 수를 계산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3338533" y="3789040"/>
            <a:ext cx="4752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같은 조건에서 여러 번 할 수 있는 실험이나 관찰로 얻어진 결과를 말한다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어떤 실험이나 관찰에서 주어진 경우를 만족하는 경우의 집합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187624" y="3933056"/>
            <a:ext cx="1512168" cy="7073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</a:t>
            </a:r>
            <a:r>
              <a:rPr lang="ko-KR" altLang="en-US" dirty="0">
                <a:solidFill>
                  <a:schemeClr val="tx1"/>
                </a:solidFill>
              </a:rPr>
              <a:t>건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187624" y="5229200"/>
            <a:ext cx="1512168" cy="7073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시행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38533" y="5396869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실험이나 관찰을 하는 행위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66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경우의 수 계산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71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! </a:t>
            </a:r>
            <a:r>
              <a:rPr lang="ko-KR" altLang="en-US" dirty="0" err="1" smtClean="0"/>
              <a:t>팩토리얼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1</a:t>
            </a:r>
            <a:r>
              <a:rPr lang="ko-KR" altLang="en-US" dirty="0" smtClean="0"/>
              <a:t>부터 자연 수 </a:t>
            </a:r>
            <a:r>
              <a:rPr lang="en-US" altLang="ko-KR" dirty="0" smtClean="0"/>
              <a:t>n</a:t>
            </a:r>
            <a:r>
              <a:rPr lang="ko-KR" altLang="en-US" dirty="0" smtClean="0"/>
              <a:t>까지의 수를 차례대로 계산한다는 뜻</a:t>
            </a:r>
            <a:endParaRPr lang="en-US" altLang="ko-KR" dirty="0"/>
          </a:p>
        </p:txBody>
      </p:sp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717032"/>
            <a:ext cx="183832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5204246"/>
            <a:ext cx="5429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744" y="5093349"/>
            <a:ext cx="19145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004048" y="3591069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기본 </a:t>
            </a:r>
            <a:r>
              <a:rPr lang="ko-KR" altLang="en-US" dirty="0" err="1" smtClean="0"/>
              <a:t>팩토리얼</a:t>
            </a:r>
            <a:r>
              <a:rPr lang="ko-KR" altLang="en-US" dirty="0" smtClean="0"/>
              <a:t> 계산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40221" y="5175383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 smtClean="0"/>
              <a:t>0! </a:t>
            </a:r>
            <a:r>
              <a:rPr lang="ko-KR" altLang="en-US" dirty="0" smtClean="0"/>
              <a:t>계산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11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합의 법칙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3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19672" y="3212975"/>
            <a:ext cx="5616624" cy="30263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합의 법칙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합의 법칙은 두 사건 </a:t>
            </a:r>
            <a:r>
              <a:rPr lang="en-US" altLang="ko-KR" dirty="0" smtClean="0"/>
              <a:t>A,B</a:t>
            </a:r>
            <a:r>
              <a:rPr lang="ko-KR" altLang="en-US" dirty="0" smtClean="0"/>
              <a:t>가 동시에 일어나지 않을 때 각각의 사건이 일어날 경우의 수를 서로 더해서 구하는 경우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2123728" y="3501008"/>
            <a:ext cx="4824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사건 </a:t>
            </a:r>
            <a:r>
              <a:rPr lang="en-US" altLang="ko-KR" dirty="0" smtClean="0"/>
              <a:t>A</a:t>
            </a:r>
            <a:r>
              <a:rPr lang="ko-KR" altLang="en-US" dirty="0" smtClean="0"/>
              <a:t>가 일어나는 경우의 수 </a:t>
            </a:r>
            <a:r>
              <a:rPr lang="en-US" altLang="ko-KR" dirty="0" smtClean="0"/>
              <a:t>: m</a:t>
            </a:r>
          </a:p>
          <a:p>
            <a:r>
              <a:rPr lang="ko-KR" altLang="en-US" dirty="0" smtClean="0"/>
              <a:t>사건</a:t>
            </a:r>
            <a:r>
              <a:rPr lang="en-US" altLang="ko-KR" dirty="0" smtClean="0"/>
              <a:t> B</a:t>
            </a:r>
            <a:r>
              <a:rPr lang="ko-KR" altLang="en-US" dirty="0" smtClean="0"/>
              <a:t>가 일어나는 경우의 수 </a:t>
            </a:r>
            <a:r>
              <a:rPr lang="en-US" altLang="ko-KR" dirty="0" smtClean="0"/>
              <a:t>: n</a:t>
            </a:r>
          </a:p>
          <a:p>
            <a:r>
              <a:rPr lang="ko-KR" altLang="en-US" dirty="0" smtClean="0"/>
              <a:t>사건 </a:t>
            </a:r>
            <a:r>
              <a:rPr lang="en-US" altLang="ko-KR" dirty="0" smtClean="0"/>
              <a:t>A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B</a:t>
            </a:r>
            <a:r>
              <a:rPr lang="ko-KR" altLang="en-US" dirty="0" smtClean="0"/>
              <a:t>가 일어날 경우의 수 </a:t>
            </a:r>
            <a:r>
              <a:rPr lang="en-US" altLang="ko-KR" dirty="0" smtClean="0"/>
              <a:t>= </a:t>
            </a:r>
            <a:r>
              <a:rPr lang="en-US" altLang="ko-KR" dirty="0" err="1" smtClean="0"/>
              <a:t>m+n</a:t>
            </a:r>
            <a:endParaRPr lang="ko-KR" altLang="en-US" dirty="0"/>
          </a:p>
        </p:txBody>
      </p:sp>
      <p:pic>
        <p:nvPicPr>
          <p:cNvPr id="153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726134"/>
            <a:ext cx="3816424" cy="1223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6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곱</a:t>
            </a:r>
            <a:r>
              <a:rPr lang="ko-KR" altLang="en-US" dirty="0" smtClean="0"/>
              <a:t>의 법칙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9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691680" y="3645024"/>
            <a:ext cx="5616624" cy="1800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곱</a:t>
            </a:r>
            <a:r>
              <a:rPr lang="ko-KR" altLang="en-US" dirty="0" smtClean="0"/>
              <a:t>의 법칙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곱</a:t>
            </a:r>
            <a:r>
              <a:rPr lang="ko-KR" altLang="en-US" dirty="0" smtClean="0"/>
              <a:t>의 법칙은 두 사건 </a:t>
            </a:r>
            <a:r>
              <a:rPr lang="en-US" altLang="ko-KR" dirty="0" smtClean="0"/>
              <a:t>A,B</a:t>
            </a:r>
            <a:r>
              <a:rPr lang="ko-KR" altLang="en-US" dirty="0" smtClean="0"/>
              <a:t>가 동시에</a:t>
            </a:r>
            <a:r>
              <a:rPr lang="en-US" altLang="ko-KR" dirty="0" smtClean="0"/>
              <a:t>(</a:t>
            </a:r>
            <a:r>
              <a:rPr lang="ko-KR" altLang="en-US" dirty="0" smtClean="0"/>
              <a:t>연달아서</a:t>
            </a:r>
            <a:r>
              <a:rPr lang="en-US" altLang="ko-KR" dirty="0" smtClean="0"/>
              <a:t>)</a:t>
            </a:r>
            <a:r>
              <a:rPr lang="ko-KR" altLang="en-US" dirty="0" smtClean="0"/>
              <a:t> 일어날 때 각각의 사건이 일어날 경우의 수를 서로 곱해서 구하는 경우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1835696" y="4005064"/>
            <a:ext cx="5688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사건 </a:t>
            </a:r>
            <a:r>
              <a:rPr lang="en-US" altLang="ko-KR" dirty="0" smtClean="0"/>
              <a:t>A </a:t>
            </a:r>
            <a:r>
              <a:rPr lang="ko-KR" altLang="en-US" dirty="0" smtClean="0"/>
              <a:t>가 일어나는 경우의 수 </a:t>
            </a:r>
            <a:r>
              <a:rPr lang="en-US" altLang="ko-KR" dirty="0" smtClean="0"/>
              <a:t>: m</a:t>
            </a:r>
          </a:p>
          <a:p>
            <a:r>
              <a:rPr lang="ko-KR" altLang="en-US" dirty="0" smtClean="0"/>
              <a:t>사건 </a:t>
            </a:r>
            <a:r>
              <a:rPr lang="en-US" altLang="ko-KR" dirty="0" smtClean="0"/>
              <a:t>B</a:t>
            </a:r>
            <a:r>
              <a:rPr lang="ko-KR" altLang="en-US" dirty="0" smtClean="0"/>
              <a:t>가 일어나는 경우의 수 </a:t>
            </a:r>
            <a:r>
              <a:rPr lang="en-US" altLang="ko-KR" dirty="0" smtClean="0"/>
              <a:t>: n</a:t>
            </a:r>
          </a:p>
          <a:p>
            <a:r>
              <a:rPr lang="ko-KR" altLang="en-US" dirty="0" smtClean="0"/>
              <a:t>사건 </a:t>
            </a:r>
            <a:r>
              <a:rPr lang="en-US" altLang="ko-KR" dirty="0" smtClean="0"/>
              <a:t>A</a:t>
            </a:r>
            <a:r>
              <a:rPr lang="ko-KR" altLang="en-US" dirty="0" smtClean="0"/>
              <a:t>와  사건 </a:t>
            </a:r>
            <a:r>
              <a:rPr lang="en-US" altLang="ko-KR" dirty="0" smtClean="0"/>
              <a:t>b</a:t>
            </a:r>
            <a:r>
              <a:rPr lang="ko-KR" altLang="en-US" dirty="0" smtClean="0"/>
              <a:t>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동시에 일어날 경우의 수 </a:t>
            </a:r>
            <a:r>
              <a:rPr lang="en-US" altLang="ko-KR" dirty="0" smtClean="0"/>
              <a:t>: m*n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45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403648" y="3429000"/>
            <a:ext cx="6264696" cy="20162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곱</a:t>
            </a:r>
            <a:r>
              <a:rPr lang="ko-KR" altLang="en-US" dirty="0" smtClean="0"/>
              <a:t>의 법칙</a:t>
            </a:r>
            <a:r>
              <a:rPr lang="en-US" altLang="ko-KR" dirty="0" smtClean="0"/>
              <a:t>:</a:t>
            </a:r>
            <a:r>
              <a:rPr lang="ko-KR" altLang="en-US" dirty="0" smtClean="0"/>
              <a:t>데카르트 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집합 </a:t>
            </a:r>
            <a:r>
              <a:rPr lang="en-US" altLang="ko-KR" dirty="0" smtClean="0"/>
              <a:t>A</a:t>
            </a:r>
            <a:r>
              <a:rPr lang="ko-KR" altLang="en-US" dirty="0" smtClean="0"/>
              <a:t>의 원소와 집합 </a:t>
            </a:r>
            <a:r>
              <a:rPr lang="en-US" altLang="ko-KR" dirty="0" smtClean="0"/>
              <a:t>B</a:t>
            </a:r>
            <a:r>
              <a:rPr lang="ko-KR" altLang="en-US" dirty="0" smtClean="0"/>
              <a:t>의 원소인 순서쌍을 만드는 집합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2447764" y="5589240"/>
            <a:ext cx="41044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집합 </a:t>
            </a:r>
            <a:r>
              <a:rPr lang="en-US" altLang="ko-KR" sz="1400" dirty="0" smtClean="0"/>
              <a:t>A={</a:t>
            </a:r>
            <a:r>
              <a:rPr lang="en-US" altLang="ko-KR" sz="1400" dirty="0" err="1" smtClean="0"/>
              <a:t>a,b</a:t>
            </a:r>
            <a:r>
              <a:rPr lang="en-US" altLang="ko-KR" sz="1400" dirty="0" smtClean="0"/>
              <a:t>}, B= {1,2} </a:t>
            </a:r>
            <a:r>
              <a:rPr lang="ko-KR" altLang="en-US" sz="1400" dirty="0" err="1" smtClean="0"/>
              <a:t>일때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A*B = {(a,1),(a,2),(b,1),(b,2)}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</a:t>
            </a:r>
            <a:r>
              <a:rPr lang="ko-KR" altLang="en-US" sz="1400" dirty="0" smtClean="0"/>
              <a:t>즉 </a:t>
            </a:r>
            <a:r>
              <a:rPr lang="en-US" altLang="ko-KR" sz="1400" dirty="0" smtClean="0"/>
              <a:t>2*2 = 4</a:t>
            </a:r>
            <a:endParaRPr lang="ko-KR" altLang="en-US" sz="1400" dirty="0"/>
          </a:p>
        </p:txBody>
      </p:sp>
      <p:pic>
        <p:nvPicPr>
          <p:cNvPr id="160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806936"/>
            <a:ext cx="565785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35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대수의 법칙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66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합</a:t>
            </a:r>
            <a:r>
              <a:rPr lang="en-US" altLang="ko-KR" dirty="0" smtClean="0"/>
              <a:t>/</a:t>
            </a:r>
            <a:r>
              <a:rPr lang="ko-KR" altLang="en-US" dirty="0" smtClean="0"/>
              <a:t>곱</a:t>
            </a:r>
            <a:r>
              <a:rPr lang="ko-KR" altLang="en-US" dirty="0" smtClean="0"/>
              <a:t>의 법칙의 구별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37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691680" y="3645024"/>
            <a:ext cx="5616624" cy="2520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합</a:t>
            </a:r>
            <a:r>
              <a:rPr lang="en-US" altLang="ko-KR" dirty="0" smtClean="0"/>
              <a:t>/</a:t>
            </a:r>
            <a:r>
              <a:rPr lang="ko-KR" altLang="en-US" dirty="0" smtClean="0"/>
              <a:t>곱의 법칙 구별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동시에 일어나는 사건을 경우 별개의 두 사건이 모두 발생하는 것</a:t>
            </a:r>
            <a:r>
              <a:rPr lang="en-US" altLang="ko-KR" dirty="0" smtClean="0"/>
              <a:t>(</a:t>
            </a:r>
            <a:r>
              <a:rPr lang="ko-KR" altLang="en-US" dirty="0" smtClean="0"/>
              <a:t>곱의 법칙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별개의 두 사건이 있는 경우 </a:t>
            </a:r>
            <a:r>
              <a:rPr lang="ko-KR" altLang="en-US" dirty="0" err="1" smtClean="0"/>
              <a:t>둘다</a:t>
            </a:r>
            <a:r>
              <a:rPr lang="ko-KR" altLang="en-US" dirty="0" smtClean="0"/>
              <a:t> 일어나지 않아도 상관없는 것</a:t>
            </a:r>
            <a:r>
              <a:rPr lang="en-US" altLang="ko-KR" dirty="0" smtClean="0"/>
              <a:t>(</a:t>
            </a:r>
            <a:r>
              <a:rPr lang="ko-KR" altLang="en-US" dirty="0" smtClean="0"/>
              <a:t>합의 법칙</a:t>
            </a:r>
            <a:r>
              <a:rPr lang="en-US" altLang="ko-KR" dirty="0" smtClean="0"/>
              <a:t>)</a:t>
            </a:r>
            <a:r>
              <a:rPr lang="ko-KR" altLang="en-US" dirty="0" smtClean="0"/>
              <a:t>임 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2051720" y="4005064"/>
            <a:ext cx="4824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독립사건 </a:t>
            </a:r>
            <a:r>
              <a:rPr lang="en-US" altLang="ko-KR" dirty="0"/>
              <a:t>A </a:t>
            </a:r>
            <a:r>
              <a:rPr lang="ko-KR" altLang="en-US" dirty="0"/>
              <a:t>또는 </a:t>
            </a:r>
            <a:r>
              <a:rPr lang="en-US" altLang="ko-KR" dirty="0"/>
              <a:t>B</a:t>
            </a:r>
            <a:r>
              <a:rPr lang="ko-KR" altLang="en-US" dirty="0"/>
              <a:t>가 일어나는 경우의 수를 구할 때에는 합의 법칙이 이용된다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독립사건 </a:t>
            </a: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가 동시에 일어나는 경우의 수를 구할 때에는 곱의 법칙이 이용된다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61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순열</a:t>
            </a:r>
            <a:r>
              <a:rPr lang="en-US" altLang="ko-KR" sz="6000" dirty="0" smtClean="0"/>
              <a:t>/</a:t>
            </a:r>
            <a:r>
              <a:rPr lang="ko-KR" altLang="en-US" sz="6000" dirty="0" smtClean="0"/>
              <a:t>조합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41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순열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20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서로 다른 </a:t>
            </a:r>
            <a:r>
              <a:rPr lang="en-US" altLang="ko-KR" dirty="0" smtClean="0"/>
              <a:t>n</a:t>
            </a:r>
            <a:r>
              <a:rPr lang="ko-KR" altLang="en-US" dirty="0" smtClean="0"/>
              <a:t>개에서 </a:t>
            </a:r>
            <a:r>
              <a:rPr lang="en-US" altLang="ko-KR" dirty="0" smtClean="0"/>
              <a:t>r</a:t>
            </a:r>
            <a:r>
              <a:rPr lang="ko-KR" altLang="en-US" dirty="0" smtClean="0"/>
              <a:t>개를 택해 순서를 정해 일렬로 나열하는 것을 순열이라고 </a:t>
            </a:r>
            <a:r>
              <a:rPr lang="ko-KR" altLang="en-US" dirty="0"/>
              <a:t>함</a:t>
            </a:r>
            <a:endParaRPr lang="en-US" altLang="ko-KR" dirty="0"/>
          </a:p>
        </p:txBody>
      </p:sp>
      <p:pic>
        <p:nvPicPr>
          <p:cNvPr id="141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700675"/>
            <a:ext cx="318135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0" y="4748951"/>
            <a:ext cx="3816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서로 다른 </a:t>
            </a:r>
            <a:r>
              <a:rPr lang="en-US" altLang="ko-KR" sz="1600" dirty="0" smtClean="0"/>
              <a:t>n</a:t>
            </a:r>
            <a:r>
              <a:rPr lang="ko-KR" altLang="en-US" sz="1600" dirty="0" smtClean="0"/>
              <a:t>개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중복을 허락하지 않는 </a:t>
            </a:r>
            <a:r>
              <a:rPr lang="en-US" altLang="ko-KR" sz="1600" dirty="0" smtClean="0"/>
              <a:t>r </a:t>
            </a:r>
            <a:r>
              <a:rPr lang="ko-KR" altLang="en-US" sz="1600" dirty="0" smtClean="0"/>
              <a:t>개를 선택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일렬로 나열하는 수</a:t>
            </a:r>
            <a:endParaRPr lang="ko-KR" altLang="en-US" sz="1600" dirty="0"/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797771"/>
            <a:ext cx="3333750" cy="1639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12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순열 사용하는 경우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345638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  일렬로 늘어서는 경우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순서를 생각해서 나열하는 방법의 수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직위가 다를 경우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부회장 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뽑는 경우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상대적으로 다른 곳에 배열하는 경우</a:t>
            </a:r>
            <a:endParaRPr lang="en-US" altLang="ko-KR" dirty="0" smtClean="0"/>
          </a:p>
          <a:p>
            <a:pPr marL="514350" indent="-514350">
              <a:lnSpc>
                <a:spcPct val="120000"/>
              </a:lnSpc>
              <a:buAutoNum type="arabicPeriod"/>
            </a:pP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23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순열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서로 다른 </a:t>
            </a:r>
            <a:r>
              <a:rPr lang="en-US" altLang="ko-KR" dirty="0"/>
              <a:t>5</a:t>
            </a:r>
            <a:r>
              <a:rPr lang="ko-KR" altLang="en-US" dirty="0" smtClean="0"/>
              <a:t>개에서 </a:t>
            </a:r>
            <a:r>
              <a:rPr lang="en-US" altLang="ko-KR" dirty="0"/>
              <a:t>3</a:t>
            </a:r>
            <a:r>
              <a:rPr lang="ko-KR" altLang="en-US" dirty="0" smtClean="0"/>
              <a:t>개를 택해 순서를 정해 일렬로 나열하면 총 </a:t>
            </a:r>
            <a:r>
              <a:rPr lang="en-US" altLang="ko-KR" dirty="0" smtClean="0"/>
              <a:t>60</a:t>
            </a:r>
            <a:r>
              <a:rPr lang="ko-KR" altLang="en-US" dirty="0" smtClean="0"/>
              <a:t>가지의 경우의 수가 생김</a:t>
            </a:r>
            <a:endParaRPr lang="en-US" altLang="ko-KR" dirty="0"/>
          </a:p>
        </p:txBody>
      </p:sp>
      <p:grpSp>
        <p:nvGrpSpPr>
          <p:cNvPr id="18" name="그룹 17"/>
          <p:cNvGrpSpPr/>
          <p:nvPr/>
        </p:nvGrpSpPr>
        <p:grpSpPr>
          <a:xfrm>
            <a:off x="827584" y="4117370"/>
            <a:ext cx="7344816" cy="2335966"/>
            <a:chOff x="827584" y="3506886"/>
            <a:chExt cx="7344816" cy="2770977"/>
          </a:xfrm>
        </p:grpSpPr>
        <p:sp>
          <p:nvSpPr>
            <p:cNvPr id="3" name="직사각형 2"/>
            <p:cNvSpPr/>
            <p:nvPr/>
          </p:nvSpPr>
          <p:spPr>
            <a:xfrm>
              <a:off x="2158752" y="3506886"/>
              <a:ext cx="792088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105065" y="3506886"/>
              <a:ext cx="792088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049553" y="3506886"/>
              <a:ext cx="792088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994041" y="3506886"/>
              <a:ext cx="792088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940152" y="3506886"/>
              <a:ext cx="792088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5</a:t>
              </a:r>
              <a:endParaRPr lang="ko-KR" altLang="en-US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516864" y="4365104"/>
              <a:ext cx="792088" cy="7920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904472" y="4365104"/>
              <a:ext cx="792088" cy="7920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292080" y="4365104"/>
              <a:ext cx="792088" cy="7920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오른쪽 화살표 4"/>
            <p:cNvSpPr/>
            <p:nvPr/>
          </p:nvSpPr>
          <p:spPr>
            <a:xfrm rot="16200000">
              <a:off x="2568217" y="5272684"/>
              <a:ext cx="57160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02768" y="5949280"/>
              <a:ext cx="1261120" cy="328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5</a:t>
              </a:r>
              <a:r>
                <a:rPr lang="ko-KR" altLang="en-US" sz="1200" dirty="0" smtClean="0"/>
                <a:t>개 중에 하나</a:t>
              </a:r>
              <a:endParaRPr lang="ko-KR" altLang="en-US" sz="1200" dirty="0"/>
            </a:p>
          </p:txBody>
        </p:sp>
        <p:sp>
          <p:nvSpPr>
            <p:cNvPr id="19" name="오른쪽 화살표 18"/>
            <p:cNvSpPr/>
            <p:nvPr/>
          </p:nvSpPr>
          <p:spPr>
            <a:xfrm rot="16200000">
              <a:off x="3996265" y="5272684"/>
              <a:ext cx="57160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39807" y="5949280"/>
              <a:ext cx="1154233" cy="328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4</a:t>
              </a:r>
              <a:r>
                <a:rPr lang="ko-KR" altLang="en-US" sz="1200" dirty="0" smtClean="0"/>
                <a:t>개 중에 하나</a:t>
              </a:r>
              <a:endParaRPr lang="ko-KR" altLang="en-US" sz="1200" dirty="0"/>
            </a:p>
          </p:txBody>
        </p:sp>
        <p:sp>
          <p:nvSpPr>
            <p:cNvPr id="21" name="오른쪽 화살표 20"/>
            <p:cNvSpPr/>
            <p:nvPr/>
          </p:nvSpPr>
          <p:spPr>
            <a:xfrm rot="16200000">
              <a:off x="5346601" y="5272684"/>
              <a:ext cx="57160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190144" y="5949280"/>
              <a:ext cx="1254064" cy="328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3</a:t>
              </a:r>
              <a:r>
                <a:rPr lang="ko-KR" altLang="en-US" sz="1200" dirty="0" smtClean="0"/>
                <a:t>개 중에 하나</a:t>
              </a:r>
              <a:endParaRPr lang="ko-KR" altLang="en-US" sz="12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27584" y="3650900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 </a:t>
              </a:r>
              <a:r>
                <a:rPr lang="en-US" altLang="ko-KR" dirty="0" smtClean="0"/>
                <a:t>n </a:t>
              </a:r>
              <a:r>
                <a:rPr lang="ko-KR" altLang="en-US" dirty="0" smtClean="0"/>
                <a:t>개</a:t>
              </a:r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46448" y="4787860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 r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개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948264" y="4437112"/>
              <a:ext cx="12241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aseline="-25000" dirty="0" smtClean="0"/>
                <a:t>5</a:t>
              </a:r>
              <a:r>
                <a:rPr lang="en-US" altLang="ko-KR" dirty="0" smtClean="0"/>
                <a:t>P</a:t>
              </a:r>
              <a:r>
                <a:rPr lang="en-US" altLang="ko-KR" baseline="-25000" dirty="0" smtClean="0"/>
                <a:t>3 = </a:t>
              </a:r>
              <a:r>
                <a:rPr lang="en-US" altLang="ko-KR" dirty="0" smtClean="0"/>
                <a:t>5!/2! = 5*4*3</a:t>
              </a:r>
            </a:p>
            <a:p>
              <a:r>
                <a:rPr lang="en-US" altLang="ko-KR" dirty="0" smtClean="0"/>
                <a:t>= 60</a:t>
              </a:r>
              <a:endParaRPr lang="ko-KR" altLang="en-US" dirty="0"/>
            </a:p>
          </p:txBody>
        </p:sp>
      </p:grpSp>
      <p:pic>
        <p:nvPicPr>
          <p:cNvPr id="142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63" y="3005138"/>
            <a:ext cx="3495675" cy="927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60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같은 조건을 가진 순열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70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같은 조건을 가진 것들이 순열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n</a:t>
            </a:r>
            <a:r>
              <a:rPr lang="ko-KR" altLang="en-US" dirty="0" smtClean="0"/>
              <a:t>개에서 서로 같은 것이 각각 </a:t>
            </a:r>
            <a:r>
              <a:rPr lang="en-US" altLang="ko-KR" dirty="0" err="1" smtClean="0"/>
              <a:t>p,q</a:t>
            </a:r>
            <a:r>
              <a:rPr lang="en-US" altLang="ko-KR" dirty="0" smtClean="0"/>
              <a:t>, …r</a:t>
            </a:r>
            <a:r>
              <a:rPr lang="ko-KR" altLang="en-US" dirty="0" smtClean="0"/>
              <a:t>개씩 있을 때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이들을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모두 택하여 일렬로 나열하는 순열의 수 </a:t>
            </a:r>
            <a:endParaRPr lang="en-US" altLang="ko-KR" dirty="0"/>
          </a:p>
        </p:txBody>
      </p:sp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293096"/>
            <a:ext cx="444817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68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중복순열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80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교환법칙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19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중복순열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서로 다른 </a:t>
            </a:r>
            <a:r>
              <a:rPr lang="en-US" altLang="ko-KR" dirty="0" smtClean="0"/>
              <a:t>n</a:t>
            </a:r>
            <a:r>
              <a:rPr lang="ko-KR" altLang="en-US" dirty="0" smtClean="0"/>
              <a:t>개에서 중복을 허용해서 </a:t>
            </a:r>
            <a:r>
              <a:rPr lang="en-US" altLang="ko-KR" dirty="0" smtClean="0"/>
              <a:t>r</a:t>
            </a:r>
            <a:r>
              <a:rPr lang="ko-KR" altLang="en-US" dirty="0" smtClean="0"/>
              <a:t>개를 택해 일렬로 나열하는 것을 중복순열이라고 </a:t>
            </a:r>
            <a:r>
              <a:rPr lang="ko-KR" altLang="en-US" dirty="0"/>
              <a:t>함</a:t>
            </a:r>
            <a:endParaRPr lang="en-US" altLang="ko-KR" dirty="0"/>
          </a:p>
        </p:txBody>
      </p:sp>
      <p:pic>
        <p:nvPicPr>
          <p:cNvPr id="143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437112"/>
            <a:ext cx="27051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4424536"/>
            <a:ext cx="315277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11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조합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20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조</a:t>
            </a:r>
            <a:r>
              <a:rPr lang="ko-KR" altLang="en-US" dirty="0"/>
              <a:t>합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서로 다른 </a:t>
            </a:r>
            <a:r>
              <a:rPr lang="en-US" altLang="ko-KR" dirty="0" smtClean="0"/>
              <a:t>n</a:t>
            </a:r>
            <a:r>
              <a:rPr lang="ko-KR" altLang="en-US" dirty="0" smtClean="0"/>
              <a:t>개에서 순서를 생각하지 않고 </a:t>
            </a:r>
            <a:r>
              <a:rPr lang="en-US" altLang="ko-KR" dirty="0" smtClean="0"/>
              <a:t>r</a:t>
            </a:r>
            <a:r>
              <a:rPr lang="ko-KR" altLang="en-US" dirty="0" smtClean="0"/>
              <a:t>개를 택하는 것을 조합</a:t>
            </a:r>
            <a:r>
              <a:rPr lang="en-US" altLang="ko-KR" dirty="0" smtClean="0"/>
              <a:t>(</a:t>
            </a:r>
            <a:r>
              <a:rPr lang="ko-KR" altLang="en-US" dirty="0" smtClean="0"/>
              <a:t>순열에서 중복을 제거하면 조합이 됨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pic>
        <p:nvPicPr>
          <p:cNvPr id="144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01008"/>
            <a:ext cx="3514725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4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28999"/>
            <a:ext cx="3816425" cy="2736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25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조합의 특징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조합의 특징</a:t>
            </a:r>
            <a:endParaRPr lang="ko-KR" altLang="en-US" dirty="0"/>
          </a:p>
        </p:txBody>
      </p: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077072"/>
            <a:ext cx="2600325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58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중복조합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87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중복조합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조합과 </a:t>
            </a:r>
            <a:r>
              <a:rPr lang="ko-KR" altLang="en-US" dirty="0"/>
              <a:t>마찬가지로 </a:t>
            </a:r>
            <a:r>
              <a:rPr lang="en-US" altLang="ko-KR" dirty="0"/>
              <a:t>n</a:t>
            </a:r>
            <a:r>
              <a:rPr lang="ko-KR" altLang="en-US" dirty="0"/>
              <a:t>개의 원소에서 </a:t>
            </a:r>
            <a:r>
              <a:rPr lang="en-US" altLang="ko-KR" dirty="0"/>
              <a:t>r</a:t>
            </a:r>
            <a:r>
              <a:rPr lang="ko-KR" altLang="en-US" dirty="0"/>
              <a:t>개를 순서에 상관없이 뽑는데</a:t>
            </a:r>
            <a:r>
              <a:rPr lang="en-US" altLang="ko-KR" dirty="0"/>
              <a:t>, </a:t>
            </a:r>
            <a:r>
              <a:rPr lang="ko-KR" altLang="en-US" b="1" dirty="0"/>
              <a:t>중복을 허락할 때</a:t>
            </a:r>
            <a:r>
              <a:rPr lang="ko-KR" altLang="en-US" dirty="0"/>
              <a:t>의 </a:t>
            </a:r>
            <a:r>
              <a:rPr lang="ko-KR" altLang="en-US" dirty="0" err="1"/>
              <a:t>가짓</a:t>
            </a:r>
            <a:r>
              <a:rPr lang="ko-KR" altLang="en-US" dirty="0"/>
              <a:t> 수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기호로는</a:t>
            </a:r>
            <a:r>
              <a:rPr lang="ko-KR" altLang="en-US" dirty="0"/>
              <a:t> </a:t>
            </a:r>
            <a:r>
              <a:rPr lang="en-US" altLang="ko-KR" dirty="0" smtClean="0"/>
              <a:t> (( </a:t>
            </a:r>
            <a:r>
              <a:rPr lang="en-US" altLang="ko-KR" baseline="30000" dirty="0" smtClean="0"/>
              <a:t>n</a:t>
            </a:r>
            <a:r>
              <a:rPr lang="en-US" altLang="ko-KR" baseline="-25000" dirty="0" smtClean="0"/>
              <a:t>r</a:t>
            </a:r>
            <a:r>
              <a:rPr lang="en-US" altLang="ko-KR" dirty="0" smtClean="0"/>
              <a:t>))</a:t>
            </a:r>
            <a:r>
              <a:rPr lang="ko-KR" altLang="en-US" dirty="0" smtClean="0"/>
              <a:t>또는 </a:t>
            </a:r>
            <a:r>
              <a:rPr lang="en-US" altLang="ko-KR" i="1" dirty="0" smtClean="0"/>
              <a:t>n</a:t>
            </a:r>
            <a:r>
              <a:rPr lang="ko-KR" altLang="en-US" dirty="0"/>
              <a:t>​​</a:t>
            </a:r>
            <a:r>
              <a:rPr lang="en-US" altLang="ko-KR" i="1" dirty="0"/>
              <a:t>H</a:t>
            </a:r>
            <a:r>
              <a:rPr lang="ko-KR" altLang="en-US" dirty="0"/>
              <a:t>​</a:t>
            </a:r>
            <a:r>
              <a:rPr lang="en-US" altLang="ko-KR" i="1" dirty="0"/>
              <a:t>r</a:t>
            </a:r>
            <a:r>
              <a:rPr lang="ko-KR" altLang="en-US" dirty="0" smtClean="0"/>
              <a:t>​​</a:t>
            </a:r>
            <a:r>
              <a:rPr lang="ko-KR" altLang="en-US" dirty="0"/>
              <a:t> </a:t>
            </a:r>
            <a:r>
              <a:rPr lang="ko-KR" altLang="en-US" dirty="0" smtClean="0"/>
              <a:t>로 사용</a:t>
            </a:r>
            <a:endParaRPr lang="en-US" altLang="ko-KR" dirty="0"/>
          </a:p>
        </p:txBody>
      </p:sp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236343"/>
            <a:ext cx="3762375" cy="1242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590" y="3933056"/>
            <a:ext cx="3442794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75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확률 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59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확률이란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5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89654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확률현상은 불확실성에 대해 좌우되는 현상이다</a:t>
            </a:r>
            <a:r>
              <a:rPr lang="en-US" altLang="ko-KR" dirty="0"/>
              <a:t>. </a:t>
            </a:r>
            <a:r>
              <a:rPr lang="ko-KR" altLang="en-US" dirty="0"/>
              <a:t>확률현상에 대해 현실에서 실험하는 것을 확률실험</a:t>
            </a:r>
            <a:r>
              <a:rPr lang="en-US" altLang="ko-KR" dirty="0"/>
              <a:t>(ε)</a:t>
            </a:r>
            <a:r>
              <a:rPr lang="ko-KR" altLang="en-US" dirty="0"/>
              <a:t>이라고 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확률현상에서 </a:t>
            </a:r>
            <a:r>
              <a:rPr lang="ko-KR" altLang="en-US" dirty="0"/>
              <a:t>얻어질 수 있는 모든 결과를 표본공간</a:t>
            </a:r>
            <a:r>
              <a:rPr lang="en-US" altLang="ko-KR" dirty="0"/>
              <a:t>(Ω) </a:t>
            </a:r>
            <a:r>
              <a:rPr lang="ko-KR" altLang="en-US" dirty="0"/>
              <a:t>이라고 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또한 </a:t>
            </a:r>
            <a:r>
              <a:rPr lang="ko-KR" altLang="en-US" dirty="0"/>
              <a:t>표본공간의 부분집합을 확률사건</a:t>
            </a:r>
            <a:r>
              <a:rPr lang="en-US" altLang="ko-KR" dirty="0"/>
              <a:t>(</a:t>
            </a:r>
            <a:r>
              <a:rPr lang="en-US" altLang="ko-KR" dirty="0" err="1"/>
              <a:t>E,Event</a:t>
            </a:r>
            <a:r>
              <a:rPr lang="en-US" altLang="ko-KR" dirty="0"/>
              <a:t>)</a:t>
            </a:r>
            <a:r>
              <a:rPr lang="ko-KR" altLang="en-US" dirty="0"/>
              <a:t>라고 한다</a:t>
            </a:r>
            <a:r>
              <a:rPr lang="en-US" altLang="ko-KR" dirty="0"/>
              <a:t>. </a:t>
            </a:r>
            <a:r>
              <a:rPr lang="ko-KR" altLang="en-US" dirty="0"/>
              <a:t>한 확률실험에서 ‘어떤 사건이 일어나리라고 예측되는 정도를 </a:t>
            </a:r>
            <a:r>
              <a:rPr lang="ko-KR" altLang="en-US" dirty="0" err="1"/>
              <a:t>나태내는</a:t>
            </a:r>
            <a:r>
              <a:rPr lang="ko-KR" altLang="en-US" dirty="0"/>
              <a:t> 수치</a:t>
            </a:r>
            <a:r>
              <a:rPr lang="en-US" altLang="ko-KR" dirty="0"/>
              <a:t>'</a:t>
            </a:r>
            <a:r>
              <a:rPr lang="ko-KR" altLang="en-US" dirty="0"/>
              <a:t>를 그 사건이 일어날 확률이라고 한다</a:t>
            </a:r>
            <a:r>
              <a:rPr lang="en-US" altLang="ko-KR" dirty="0"/>
              <a:t>.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43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통계적 확률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39248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시행횟수 </a:t>
            </a:r>
            <a:r>
              <a:rPr lang="en-US" altLang="ko-KR" dirty="0" smtClean="0"/>
              <a:t>n</a:t>
            </a:r>
            <a:r>
              <a:rPr lang="ko-KR" altLang="en-US" dirty="0" smtClean="0"/>
              <a:t>이 커짐에 따라 사건 </a:t>
            </a:r>
            <a:r>
              <a:rPr lang="en-US" altLang="ko-KR" dirty="0" smtClean="0"/>
              <a:t>A</a:t>
            </a:r>
            <a:r>
              <a:rPr lang="ko-KR" altLang="en-US" dirty="0" smtClean="0"/>
              <a:t>가 일어나는 횟수를 </a:t>
            </a:r>
            <a:r>
              <a:rPr lang="en-US" altLang="ko-KR" dirty="0" smtClean="0"/>
              <a:t>r</a:t>
            </a:r>
            <a:r>
              <a:rPr lang="ko-KR" altLang="en-US" dirty="0" smtClean="0"/>
              <a:t>이라 하면 상대도수 </a:t>
            </a:r>
            <a:r>
              <a:rPr lang="en-US" altLang="ko-KR" dirty="0" smtClean="0"/>
              <a:t>r/n</a:t>
            </a:r>
            <a:r>
              <a:rPr lang="ko-KR" altLang="en-US" dirty="0" smtClean="0"/>
              <a:t>이 일정한 값 </a:t>
            </a:r>
            <a:r>
              <a:rPr lang="en-US" altLang="ko-KR" dirty="0" smtClean="0"/>
              <a:t>p</a:t>
            </a:r>
            <a:r>
              <a:rPr lang="ko-KR" altLang="en-US" dirty="0" smtClean="0"/>
              <a:t>에 가까워질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일정한 </a:t>
            </a:r>
            <a:r>
              <a:rPr lang="en-US" altLang="ko-KR" dirty="0" smtClean="0"/>
              <a:t>p</a:t>
            </a:r>
            <a:r>
              <a:rPr lang="ko-KR" altLang="en-US" dirty="0" smtClean="0"/>
              <a:t>를 구함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23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43608" y="2852936"/>
            <a:ext cx="6984776" cy="33123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수학에서</a:t>
            </a:r>
            <a:r>
              <a:rPr lang="en-US" altLang="ko-KR" dirty="0">
                <a:solidFill>
                  <a:schemeClr val="tx1"/>
                </a:solidFill>
              </a:rPr>
              <a:t>, </a:t>
            </a:r>
            <a:r>
              <a:rPr lang="ko-KR" altLang="en-US" dirty="0">
                <a:solidFill>
                  <a:schemeClr val="tx1"/>
                </a:solidFill>
              </a:rPr>
              <a:t>집합 </a:t>
            </a:r>
            <a:r>
              <a:rPr lang="en-US" altLang="ko-KR" dirty="0">
                <a:solidFill>
                  <a:schemeClr val="tx1"/>
                </a:solidFill>
              </a:rPr>
              <a:t>S </a:t>
            </a:r>
            <a:r>
              <a:rPr lang="ko-KR" altLang="en-US" dirty="0">
                <a:solidFill>
                  <a:schemeClr val="tx1"/>
                </a:solidFill>
              </a:rPr>
              <a:t>에 이항연산 * 이 정의되어 있을 때</a:t>
            </a:r>
            <a:r>
              <a:rPr lang="en-US" altLang="ko-KR" dirty="0">
                <a:solidFill>
                  <a:schemeClr val="tx1"/>
                </a:solidFill>
              </a:rPr>
              <a:t>, S</a:t>
            </a:r>
            <a:r>
              <a:rPr lang="ko-KR" altLang="en-US" dirty="0">
                <a:solidFill>
                  <a:schemeClr val="tx1"/>
                </a:solidFill>
              </a:rPr>
              <a:t>의 임의의 두 원소 </a:t>
            </a:r>
            <a:r>
              <a:rPr lang="en-US" altLang="ko-KR" dirty="0">
                <a:solidFill>
                  <a:schemeClr val="tx1"/>
                </a:solidFill>
              </a:rPr>
              <a:t>a, b </a:t>
            </a:r>
            <a:r>
              <a:rPr lang="ko-KR" altLang="en-US" dirty="0">
                <a:solidFill>
                  <a:schemeClr val="tx1"/>
                </a:solidFill>
              </a:rPr>
              <a:t>에 대해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a * b = b * a</a:t>
            </a:r>
            <a:r>
              <a:rPr lang="ko-KR" altLang="en-US" dirty="0">
                <a:solidFill>
                  <a:schemeClr val="tx1"/>
                </a:solidFill>
              </a:rPr>
              <a:t>가 성립하면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이 연산은 교환법칙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交換法則</a:t>
            </a:r>
            <a:r>
              <a:rPr lang="en-US" altLang="ko-KR" dirty="0">
                <a:solidFill>
                  <a:schemeClr val="tx1"/>
                </a:solidFill>
              </a:rPr>
              <a:t>, commutative law)</a:t>
            </a:r>
            <a:r>
              <a:rPr lang="ko-KR" altLang="en-US" dirty="0">
                <a:solidFill>
                  <a:schemeClr val="tx1"/>
                </a:solidFill>
              </a:rPr>
              <a:t>을 만족한다고 </a:t>
            </a:r>
            <a:r>
              <a:rPr lang="ko-KR" altLang="en-US" dirty="0" smtClean="0">
                <a:solidFill>
                  <a:schemeClr val="tx1"/>
                </a:solidFill>
              </a:rPr>
              <a:t>한다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교환법칙을 만족하는 연산의 예를 들어보면 다음과 같다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유리수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실수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복소수에서 덧셈과 곱셈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행렬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벡터의 덧셈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집합의 교집합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합집합 연산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교환</a:t>
            </a:r>
            <a:r>
              <a:rPr lang="ko-KR" altLang="en-US" dirty="0" smtClean="0"/>
              <a:t>법칙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수학에서 순서와 상관없이 다른 항을 바꿔 계산해도 동일한 값이 나오는 법칙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28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수학</a:t>
            </a:r>
            <a:r>
              <a:rPr lang="ko-KR" altLang="en-US" dirty="0"/>
              <a:t>적</a:t>
            </a:r>
            <a:r>
              <a:rPr lang="ko-KR" altLang="en-US" dirty="0" smtClean="0"/>
              <a:t> 확률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39248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어떤 시행의 표본공간 </a:t>
            </a:r>
            <a:r>
              <a:rPr lang="en-US" altLang="ko-KR" dirty="0" smtClean="0"/>
              <a:t>S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n</a:t>
            </a:r>
            <a:r>
              <a:rPr lang="ko-KR" altLang="en-US" dirty="0" smtClean="0"/>
              <a:t>개의 근원사건으로 이뤄져 있고 각 근원사건이 일어날 가능성이 모두 똑같이 기대될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사건 </a:t>
            </a:r>
            <a:r>
              <a:rPr lang="en-US" altLang="ko-KR" dirty="0" smtClean="0"/>
              <a:t>A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r</a:t>
            </a:r>
            <a:r>
              <a:rPr lang="ko-KR" altLang="en-US" dirty="0" smtClean="0"/>
              <a:t>개의 근원사건으로 이루어져 있으면 사건 </a:t>
            </a:r>
            <a:r>
              <a:rPr lang="en-US" altLang="ko-KR" dirty="0" smtClean="0"/>
              <a:t>r</a:t>
            </a:r>
            <a:r>
              <a:rPr lang="ko-KR" altLang="en-US" dirty="0" smtClean="0"/>
              <a:t>이 일어날 확률 </a:t>
            </a:r>
            <a:r>
              <a:rPr lang="en-US" altLang="ko-KR" dirty="0" smtClean="0"/>
              <a:t>P(A)</a:t>
            </a:r>
            <a:r>
              <a:rPr lang="ko-KR" altLang="en-US" dirty="0" smtClean="0"/>
              <a:t>를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P(A) = r/n</a:t>
            </a:r>
            <a:r>
              <a:rPr lang="ko-KR" altLang="en-US" dirty="0" smtClean="0"/>
              <a:t>으로 정의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730</a:t>
            </a:fld>
            <a:endParaRPr lang="ko-KR" altLang="en-US"/>
          </a:p>
        </p:txBody>
      </p:sp>
      <p:pic>
        <p:nvPicPr>
          <p:cNvPr id="281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543" y="5013176"/>
            <a:ext cx="280035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859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확률의 기본 특성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서로 배타적인 결과를 갖는 실험에서 어떤 사상이 일어날 확률은 음수가 아닌 숫자로 표시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731</a:t>
            </a:fld>
            <a:endParaRPr lang="ko-KR" altLang="en-US"/>
          </a:p>
        </p:txBody>
      </p:sp>
      <p:pic>
        <p:nvPicPr>
          <p:cNvPr id="286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573016"/>
            <a:ext cx="4676775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335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시행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8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39248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실험</a:t>
            </a:r>
            <a:r>
              <a:rPr lang="en-US" altLang="ko-KR" dirty="0"/>
              <a:t>(</a:t>
            </a:r>
            <a:r>
              <a:rPr lang="ko-KR" altLang="en-US" dirty="0"/>
              <a:t>實驗</a:t>
            </a:r>
            <a:r>
              <a:rPr lang="en-US" altLang="ko-KR" dirty="0"/>
              <a:t>)</a:t>
            </a:r>
            <a:r>
              <a:rPr lang="ko-KR" altLang="en-US" dirty="0"/>
              <a:t>은 가설이나 이론이 실제로 들어맞는지를 확인하기 위해 다양한 조건 아래에서 </a:t>
            </a:r>
            <a:r>
              <a:rPr lang="ko-KR" altLang="en-US" dirty="0" err="1"/>
              <a:t>여러가지</a:t>
            </a:r>
            <a:r>
              <a:rPr lang="ko-KR" altLang="en-US" dirty="0"/>
              <a:t> 측정을 실시하는 일이다</a:t>
            </a:r>
            <a:r>
              <a:rPr lang="en-US" altLang="ko-KR" dirty="0"/>
              <a:t>. </a:t>
            </a:r>
            <a:r>
              <a:rPr lang="ko-KR" altLang="en-US" dirty="0"/>
              <a:t>지식을 얻기 위한 방법의 하나이다</a:t>
            </a:r>
            <a:r>
              <a:rPr lang="en-US" altLang="ko-KR" dirty="0"/>
              <a:t>. </a:t>
            </a:r>
            <a:r>
              <a:rPr lang="ko-KR" altLang="en-US" dirty="0"/>
              <a:t>실험은 관찰</a:t>
            </a:r>
            <a:r>
              <a:rPr lang="en-US" altLang="ko-KR" dirty="0"/>
              <a:t>(</a:t>
            </a:r>
            <a:r>
              <a:rPr lang="ko-KR" altLang="en-US" dirty="0"/>
              <a:t>측정도 포함</a:t>
            </a:r>
            <a:r>
              <a:rPr lang="en-US" altLang="ko-KR" dirty="0"/>
              <a:t>)</a:t>
            </a:r>
            <a:r>
              <a:rPr lang="ko-KR" altLang="en-US" dirty="0"/>
              <a:t>과 함께 과학의 기본적인 방법의 하나이다</a:t>
            </a:r>
            <a:r>
              <a:rPr lang="en-US" altLang="ko-KR" dirty="0"/>
              <a:t>. </a:t>
            </a:r>
            <a:r>
              <a:rPr lang="ko-KR" altLang="en-US" dirty="0"/>
              <a:t>다만 관찰이 대상 그 자체를 있는 그대로 알려보는 일이라면</a:t>
            </a:r>
            <a:r>
              <a:rPr lang="en-US" altLang="ko-KR" dirty="0"/>
              <a:t>, </a:t>
            </a:r>
            <a:r>
              <a:rPr lang="ko-KR" altLang="en-US" dirty="0"/>
              <a:t>실험은 어떤 조작을 가해 그에 따라 일어나는 변화를 조사하고 결론을 내는 일이다</a:t>
            </a:r>
            <a:r>
              <a:rPr lang="en-US" altLang="ko-KR" dirty="0"/>
              <a:t>.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1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시행</a:t>
            </a:r>
            <a:r>
              <a:rPr lang="en-US" altLang="ko-KR" dirty="0" smtClean="0"/>
              <a:t>(trial)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147248" cy="360040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모든 결과가 우연에 의해서 지배가 되고 반복가능하며 모든 결과가 예측이 가능한 실험이나 관찰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확률실</a:t>
            </a:r>
            <a:r>
              <a:rPr lang="ko-KR" altLang="en-US" dirty="0"/>
              <a:t>험</a:t>
            </a:r>
            <a:r>
              <a:rPr lang="en-US" altLang="ko-KR" dirty="0" smtClean="0"/>
              <a:t>(random </a:t>
            </a:r>
            <a:r>
              <a:rPr lang="en-US" altLang="ko-KR" dirty="0"/>
              <a:t>experiment</a:t>
            </a:r>
            <a:r>
              <a:rPr lang="en-US" altLang="ko-KR" dirty="0" smtClean="0"/>
              <a:t>)</a:t>
            </a:r>
            <a:r>
              <a:rPr lang="ko-KR" altLang="en-US" dirty="0" smtClean="0"/>
              <a:t>즉 시행은 </a:t>
            </a:r>
            <a:r>
              <a:rPr lang="ko-KR" altLang="en-US" dirty="0"/>
              <a:t>결과가 우연에 좌우되는 현상을 실현시키는 행위는 실험</a:t>
            </a:r>
            <a:r>
              <a:rPr lang="en-US" altLang="ko-KR" dirty="0"/>
              <a:t>, </a:t>
            </a:r>
            <a:r>
              <a:rPr lang="ko-KR" altLang="en-US" dirty="0"/>
              <a:t>관 찰</a:t>
            </a:r>
            <a:r>
              <a:rPr lang="en-US" altLang="ko-KR" dirty="0"/>
              <a:t>, </a:t>
            </a:r>
            <a:r>
              <a:rPr lang="ko-KR" altLang="en-US" dirty="0"/>
              <a:t>조사 등으로써 몇 가지 특징을 가지는 것을 시행 또는 </a:t>
            </a:r>
            <a:r>
              <a:rPr lang="ko-KR" altLang="en-US" dirty="0" smtClean="0"/>
              <a:t>확률실험이라고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90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표본공간</a:t>
            </a:r>
            <a:r>
              <a:rPr lang="en-US" altLang="ko-KR" dirty="0"/>
              <a:t>(sample space)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1622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표본공간 또는 전체 표본공간은 종종 </a:t>
            </a:r>
            <a:r>
              <a:rPr lang="en-US" altLang="ko-KR" dirty="0"/>
              <a:t>S, Ω </a:t>
            </a:r>
            <a:r>
              <a:rPr lang="ko-KR" altLang="en-US" dirty="0"/>
              <a:t>또는 </a:t>
            </a:r>
            <a:r>
              <a:rPr lang="en-US" altLang="ko-KR" dirty="0"/>
              <a:t>U</a:t>
            </a:r>
            <a:r>
              <a:rPr lang="ko-KR" altLang="en-US" dirty="0"/>
              <a:t>로 표기되며</a:t>
            </a:r>
            <a:r>
              <a:rPr lang="en-US" altLang="ko-KR" dirty="0"/>
              <a:t>, </a:t>
            </a:r>
            <a:r>
              <a:rPr lang="ko-KR" altLang="en-US" dirty="0"/>
              <a:t>실험 또는 임의 시도의 모든 가능한 산출들의 집합이다</a:t>
            </a:r>
            <a:r>
              <a:rPr lang="en-US" altLang="ko-KR" dirty="0"/>
              <a:t>.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735</a:t>
            </a:fld>
            <a:endParaRPr lang="ko-KR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864957"/>
            <a:ext cx="4248472" cy="2300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043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사건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40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</a:t>
            </a:r>
            <a:r>
              <a:rPr lang="ko-KR" altLang="en-US" dirty="0"/>
              <a:t>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592288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확률에서는 실험에서 발생할 수 있는 결과들이 기본 사건</a:t>
            </a:r>
            <a:r>
              <a:rPr lang="en-US" altLang="ko-KR" dirty="0"/>
              <a:t>(elementary event) </a:t>
            </a:r>
            <a:r>
              <a:rPr lang="ko-KR" altLang="en-US" dirty="0"/>
              <a:t>이라고 불리는데 이것의 모음은 그냥 사건이라고 </a:t>
            </a:r>
            <a:r>
              <a:rPr lang="ko-KR" altLang="en-US" dirty="0" smtClean="0"/>
              <a:t>일컫는다</a:t>
            </a:r>
            <a:r>
              <a:rPr lang="en-US" altLang="ko-KR" dirty="0" smtClean="0"/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어떤 실험의 표본공간 </a:t>
            </a:r>
            <a:r>
              <a:rPr lang="en-US" altLang="ko-KR" dirty="0"/>
              <a:t>S</a:t>
            </a:r>
            <a:r>
              <a:rPr lang="ko-KR" altLang="en-US" dirty="0"/>
              <a:t>에 관한 </a:t>
            </a:r>
            <a:r>
              <a:rPr lang="ko-KR" altLang="en-US" dirty="0" smtClean="0"/>
              <a:t>사건</a:t>
            </a:r>
            <a:r>
              <a:rPr lang="en-US" altLang="ko-KR" dirty="0" smtClean="0"/>
              <a:t>(</a:t>
            </a:r>
            <a:r>
              <a:rPr lang="en-US" altLang="ko-KR" dirty="0"/>
              <a:t>event)</a:t>
            </a:r>
            <a:r>
              <a:rPr lang="ko-KR" altLang="en-US" dirty="0"/>
              <a:t>이란 </a:t>
            </a:r>
            <a:r>
              <a:rPr lang="en-US" altLang="ko-KR" dirty="0"/>
              <a:t>S</a:t>
            </a:r>
            <a:r>
              <a:rPr lang="ko-KR" altLang="en-US" dirty="0"/>
              <a:t>의 부분 집 합을 뜻함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실험의 가능한 결과로 이루어진 집합을 </a:t>
            </a:r>
            <a:r>
              <a:rPr lang="ko-KR" altLang="en-US" dirty="0" smtClean="0"/>
              <a:t>사건 </a:t>
            </a:r>
            <a:r>
              <a:rPr lang="en-US" altLang="ko-KR" dirty="0"/>
              <a:t>(event)</a:t>
            </a:r>
            <a:r>
              <a:rPr lang="ko-KR" altLang="en-US" dirty="0"/>
              <a:t>이라 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737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1204" y="4581128"/>
            <a:ext cx="1224136" cy="7200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근원사건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69396" y="4581128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사건 중에 표본공간의 전체집합에서 원소가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개인 부분집합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20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사건들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주요 사건들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738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026768" y="3711935"/>
            <a:ext cx="1584176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여사건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complementary event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26768" y="4621480"/>
            <a:ext cx="1584176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전사건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total event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026768" y="5634532"/>
            <a:ext cx="1584176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공사건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empty event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54960" y="3618308"/>
            <a:ext cx="2721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어떤 사건 </a:t>
            </a:r>
            <a:r>
              <a:rPr lang="en-US" altLang="ko-KR" sz="1200" dirty="0" smtClean="0"/>
              <a:t>A</a:t>
            </a:r>
            <a:r>
              <a:rPr lang="ko-KR" altLang="en-US" sz="1200" dirty="0" smtClean="0"/>
              <a:t>가 일어나지 않는 사건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4026768" y="2775831"/>
            <a:ext cx="1584176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사건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event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54960" y="2682204"/>
            <a:ext cx="2721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시행의 결과로서 나타나는 것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5754960" y="4657778"/>
            <a:ext cx="2721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일어날 수 있는 모든 경우의 사건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5754960" y="5634532"/>
            <a:ext cx="2721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일어날 수 있는 모든 경우의 사건</a:t>
            </a:r>
            <a:endParaRPr lang="ko-KR" altLang="en-US" sz="1200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99" y="3082596"/>
            <a:ext cx="2313149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173" y="3987640"/>
            <a:ext cx="20574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186" y="5027110"/>
            <a:ext cx="109537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6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336" y="5989669"/>
            <a:ext cx="9810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56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923903"/>
            <a:ext cx="3168352" cy="148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35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독립사건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97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교환</a:t>
            </a:r>
            <a:r>
              <a:rPr lang="ko-KR" altLang="en-US" dirty="0" smtClean="0"/>
              <a:t>법칙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덧셈과 곱셈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수학에서 순서와 상관없이 다른 항을 바꿔 계산해도 동일한 값이 나오는 법칙</a:t>
            </a:r>
            <a:endParaRPr lang="ko-KR" altLang="en-US" dirty="0"/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284984"/>
            <a:ext cx="3456384" cy="648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491" y="4034844"/>
            <a:ext cx="355282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87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독립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381642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두 사건이 독립</a:t>
            </a:r>
            <a:r>
              <a:rPr lang="en-US" altLang="ko-KR" dirty="0"/>
              <a:t>(</a:t>
            </a:r>
            <a:r>
              <a:rPr lang="ko-KR" altLang="en-US" dirty="0"/>
              <a:t>獨立</a:t>
            </a:r>
            <a:r>
              <a:rPr lang="en-US" altLang="ko-KR" dirty="0"/>
              <a:t>, </a:t>
            </a:r>
            <a:r>
              <a:rPr lang="en-US" altLang="ko-KR" dirty="0" smtClean="0"/>
              <a:t>independent</a:t>
            </a:r>
            <a:r>
              <a:rPr lang="en-US" altLang="ko-KR" dirty="0"/>
              <a:t>)</a:t>
            </a:r>
            <a:r>
              <a:rPr lang="ko-KR" altLang="en-US" dirty="0"/>
              <a:t>이라는 것은</a:t>
            </a:r>
            <a:r>
              <a:rPr lang="en-US" altLang="ko-KR" dirty="0"/>
              <a:t>, </a:t>
            </a:r>
            <a:r>
              <a:rPr lang="ko-KR" altLang="en-US" dirty="0"/>
              <a:t>둘 중 하나의 사건이 일어날 확률이 다른 사건이 일어날 확률에 영향을 미치지 않는다는 것을 의미한다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예를 </a:t>
            </a:r>
            <a:r>
              <a:rPr lang="ko-KR" altLang="en-US" dirty="0"/>
              <a:t>들어서</a:t>
            </a:r>
            <a:r>
              <a:rPr lang="en-US" altLang="ko-KR" dirty="0"/>
              <a:t>, </a:t>
            </a:r>
            <a:r>
              <a:rPr lang="ko-KR" altLang="en-US" dirty="0"/>
              <a:t>주사위를 두 번 던지는 경우 첫 번째에 </a:t>
            </a:r>
            <a:r>
              <a:rPr lang="en-US" altLang="ko-KR" dirty="0"/>
              <a:t>1</a:t>
            </a:r>
            <a:r>
              <a:rPr lang="ko-KR" altLang="en-US" dirty="0"/>
              <a:t>이 나오는 사건은 두 번째에 </a:t>
            </a:r>
            <a:r>
              <a:rPr lang="en-US" altLang="ko-KR" dirty="0"/>
              <a:t>1</a:t>
            </a:r>
            <a:r>
              <a:rPr lang="ko-KR" altLang="en-US" dirty="0"/>
              <a:t>이 나올 확률에 독립적이다</a:t>
            </a:r>
            <a:r>
              <a:rPr lang="en-US" altLang="ko-KR" dirty="0"/>
              <a:t>.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77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독립사건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ko-KR" altLang="en-US" sz="3200" dirty="0" smtClean="0"/>
              <a:t>독립사건</a:t>
            </a:r>
            <a:r>
              <a:rPr lang="en-US" altLang="ko-KR" sz="3200" dirty="0" smtClean="0"/>
              <a:t>( </a:t>
            </a:r>
            <a:r>
              <a:rPr lang="en-US" altLang="ko-KR" sz="3200" dirty="0"/>
              <a:t>Independent </a:t>
            </a:r>
            <a:r>
              <a:rPr lang="en-US" altLang="ko-KR" sz="3200" dirty="0" smtClean="0"/>
              <a:t>Event)</a:t>
            </a:r>
            <a:r>
              <a:rPr lang="ko-KR" altLang="en-US" sz="3200" dirty="0" smtClean="0"/>
              <a:t>은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서로 다른 사건이 일어날 확률에 영향을 주지 않은 사건들</a:t>
            </a:r>
            <a:endParaRPr lang="ko-KR" altLang="en-US" sz="32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741</a:t>
            </a:fld>
            <a:endParaRPr lang="ko-KR" altLang="en-US"/>
          </a:p>
        </p:txBody>
      </p:sp>
      <p:pic>
        <p:nvPicPr>
          <p:cNvPr id="282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991" y="5718774"/>
            <a:ext cx="1933376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127" y="5455510"/>
            <a:ext cx="2116475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39951" y="3501008"/>
            <a:ext cx="3888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조건부 확률은 사건 </a:t>
            </a:r>
            <a:r>
              <a:rPr lang="en-US" altLang="ko-KR" sz="1400" b="1" dirty="0" smtClean="0"/>
              <a:t>B</a:t>
            </a:r>
            <a:r>
              <a:rPr lang="ko-KR" altLang="en-US" sz="1400" b="1" dirty="0" smtClean="0"/>
              <a:t>가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주어졌을 때 </a:t>
            </a:r>
            <a:r>
              <a:rPr lang="en-US" altLang="ko-KR" sz="1400" b="1" dirty="0" smtClean="0"/>
              <a:t>A</a:t>
            </a:r>
            <a:r>
              <a:rPr lang="ko-KR" altLang="en-US" sz="1400" b="1" dirty="0" smtClean="0"/>
              <a:t>가 일어날 확률이지만  두 사건이 독립이라면 </a:t>
            </a:r>
            <a:endParaRPr lang="ko-KR" altLang="en-US" sz="1400" b="1" dirty="0"/>
          </a:p>
        </p:txBody>
      </p:sp>
      <p:pic>
        <p:nvPicPr>
          <p:cNvPr id="2897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149080"/>
            <a:ext cx="31813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아래쪽 화살표 4"/>
          <p:cNvSpPr/>
          <p:nvPr/>
        </p:nvSpPr>
        <p:spPr>
          <a:xfrm>
            <a:off x="5370587" y="4869160"/>
            <a:ext cx="484632" cy="4892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979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027912"/>
            <a:ext cx="22479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251520" y="3625860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/>
              <a:t>독립사건의 조건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96619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배</a:t>
            </a:r>
            <a:r>
              <a:rPr lang="ko-KR" altLang="en-US" dirty="0"/>
              <a:t>반</a:t>
            </a:r>
            <a:r>
              <a:rPr lang="ko-KR" altLang="en-US" dirty="0" smtClean="0"/>
              <a:t>사건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97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배반사건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배반사건</a:t>
            </a:r>
            <a:r>
              <a:rPr lang="en-US" altLang="ko-KR" dirty="0" smtClean="0"/>
              <a:t>(Exclusive Events)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동시에 일어날 수 없는 두 사건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두 사건의 교집합이 공집합이 되는 사건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743</a:t>
            </a:fld>
            <a:endParaRPr lang="ko-KR" altLang="en-US"/>
          </a:p>
        </p:txBody>
      </p:sp>
      <p:pic>
        <p:nvPicPr>
          <p:cNvPr id="2826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573016"/>
            <a:ext cx="257175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725144"/>
            <a:ext cx="6421388" cy="1696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51720" y="4293096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/>
              <a:t>배반인 경우</a:t>
            </a:r>
            <a:endParaRPr lang="ko-KR" altLang="en-US" sz="1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076056" y="4355812"/>
            <a:ext cx="2016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/>
              <a:t>배반이 아닌 경우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82810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종</a:t>
            </a:r>
            <a:r>
              <a:rPr lang="ko-KR" altLang="en-US" dirty="0"/>
              <a:t>속</a:t>
            </a:r>
            <a:r>
              <a:rPr lang="ko-KR" altLang="en-US" dirty="0" smtClean="0"/>
              <a:t>사건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64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종속사건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종속사건</a:t>
            </a:r>
            <a:r>
              <a:rPr lang="en-US" altLang="ko-KR" dirty="0" smtClean="0"/>
              <a:t>(Dependent Events)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사건 </a:t>
            </a:r>
            <a:r>
              <a:rPr lang="en-US" altLang="ko-KR" dirty="0" smtClean="0"/>
              <a:t>A</a:t>
            </a:r>
            <a:r>
              <a:rPr lang="ko-KR" altLang="en-US" dirty="0" smtClean="0"/>
              <a:t>가 일어났을 경우에 사건 </a:t>
            </a:r>
            <a:r>
              <a:rPr lang="en-US" altLang="ko-KR" dirty="0" smtClean="0"/>
              <a:t>B</a:t>
            </a:r>
            <a:r>
              <a:rPr lang="ko-KR" altLang="en-US" dirty="0" smtClean="0"/>
              <a:t>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일어날 확률을 말함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745</a:t>
            </a:fld>
            <a:endParaRPr lang="ko-KR" altLang="en-US"/>
          </a:p>
        </p:txBody>
      </p:sp>
      <p:pic>
        <p:nvPicPr>
          <p:cNvPr id="2826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717032"/>
            <a:ext cx="3490714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314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조건부 확률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43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조건부 </a:t>
            </a:r>
            <a:r>
              <a:rPr lang="ko-KR" altLang="en-US" dirty="0" smtClean="0"/>
              <a:t>확률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331236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조건부 확률 </a:t>
            </a:r>
            <a:r>
              <a:rPr lang="en-US" altLang="ko-KR" dirty="0"/>
              <a:t>(conditional probability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이란 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사건 </a:t>
            </a:r>
            <a:r>
              <a:rPr lang="en-US" altLang="ko-KR" dirty="0" smtClean="0"/>
              <a:t>B</a:t>
            </a:r>
            <a:r>
              <a:rPr lang="ko-KR" altLang="en-US" dirty="0" smtClean="0"/>
              <a:t>가 </a:t>
            </a:r>
            <a:r>
              <a:rPr lang="ko-KR" altLang="en-US" dirty="0"/>
              <a:t>일어났다고 가정했을 때에 </a:t>
            </a:r>
            <a:r>
              <a:rPr lang="ko-KR" altLang="en-US" dirty="0" smtClean="0"/>
              <a:t>사건 </a:t>
            </a:r>
            <a:r>
              <a:rPr lang="en-US" altLang="ko-KR" dirty="0" smtClean="0"/>
              <a:t>A</a:t>
            </a:r>
            <a:r>
              <a:rPr lang="ko-KR" altLang="en-US" dirty="0" smtClean="0"/>
              <a:t>가 </a:t>
            </a:r>
            <a:r>
              <a:rPr lang="ko-KR" altLang="en-US" dirty="0"/>
              <a:t>일어날 확률을 가리켜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pPr marL="0" indent="0" algn="ctr">
              <a:lnSpc>
                <a:spcPct val="120000"/>
              </a:lnSpc>
              <a:buNone/>
            </a:pPr>
            <a:r>
              <a:rPr lang="en-US" altLang="ko-KR" sz="3600" b="1" dirty="0" smtClean="0"/>
              <a:t>P(A┃B) </a:t>
            </a:r>
            <a:r>
              <a:rPr lang="ko-KR" altLang="en-US" dirty="0" smtClean="0"/>
              <a:t>로 표시하고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이를 사</a:t>
            </a:r>
            <a:r>
              <a:rPr lang="ko-KR" altLang="en-US" dirty="0"/>
              <a:t>건</a:t>
            </a:r>
            <a:r>
              <a:rPr lang="ko-KR" altLang="en-US" dirty="0" smtClean="0"/>
              <a:t> </a:t>
            </a:r>
            <a:r>
              <a:rPr lang="en-US" altLang="ko-KR" dirty="0" smtClean="0"/>
              <a:t>B</a:t>
            </a:r>
            <a:r>
              <a:rPr lang="ko-KR" altLang="en-US" dirty="0" smtClean="0"/>
              <a:t>를 </a:t>
            </a:r>
            <a:r>
              <a:rPr lang="ko-KR" altLang="en-US" dirty="0"/>
              <a:t>조건으로 하는 </a:t>
            </a:r>
            <a:r>
              <a:rPr lang="en-US" altLang="ko-KR" dirty="0" smtClean="0"/>
              <a:t>A</a:t>
            </a:r>
            <a:r>
              <a:rPr lang="ko-KR" altLang="en-US" dirty="0" smtClean="0"/>
              <a:t>의 </a:t>
            </a:r>
            <a:r>
              <a:rPr lang="ko-KR" altLang="en-US" dirty="0"/>
              <a:t>조건부 확률이라 한다</a:t>
            </a:r>
            <a:r>
              <a:rPr lang="en-US" altLang="ko-KR" dirty="0"/>
              <a:t>.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08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조건부 </a:t>
            </a:r>
            <a:r>
              <a:rPr lang="ko-KR" altLang="en-US" dirty="0" smtClean="0"/>
              <a:t>확률공식 </a:t>
            </a:r>
            <a:r>
              <a:rPr lang="en-US" altLang="ko-KR" dirty="0" smtClean="0"/>
              <a:t>: P(B)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88232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P(A|B) : </a:t>
            </a:r>
            <a:r>
              <a:rPr lang="ko-KR" altLang="en-US" dirty="0"/>
              <a:t>조건부확률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• </a:t>
            </a:r>
            <a:r>
              <a:rPr lang="ko-KR" altLang="en-US" dirty="0"/>
              <a:t>사건 </a:t>
            </a:r>
            <a:r>
              <a:rPr lang="en-US" altLang="ko-KR" dirty="0"/>
              <a:t>B </a:t>
            </a:r>
            <a:r>
              <a:rPr lang="ko-KR" altLang="en-US" dirty="0"/>
              <a:t>가 주어진 조건 하에서 사건 </a:t>
            </a:r>
            <a:r>
              <a:rPr lang="en-US" altLang="ko-KR" dirty="0"/>
              <a:t>A </a:t>
            </a:r>
            <a:r>
              <a:rPr lang="ko-KR" altLang="en-US" dirty="0" err="1" smtClean="0"/>
              <a:t>가일어날</a:t>
            </a:r>
            <a:r>
              <a:rPr lang="ko-KR" altLang="en-US" dirty="0" smtClean="0"/>
              <a:t> </a:t>
            </a:r>
            <a:r>
              <a:rPr lang="ko-KR" altLang="en-US" dirty="0"/>
              <a:t>확률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• </a:t>
            </a:r>
            <a:r>
              <a:rPr lang="ko-KR" altLang="en-US" dirty="0"/>
              <a:t>사건 </a:t>
            </a:r>
            <a:r>
              <a:rPr lang="en-US" altLang="ko-KR" dirty="0"/>
              <a:t>B </a:t>
            </a:r>
            <a:r>
              <a:rPr lang="ko-KR" altLang="en-US" dirty="0"/>
              <a:t>에만 포커스를 맞춤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• </a:t>
            </a:r>
            <a:r>
              <a:rPr lang="ko-KR" altLang="en-US" dirty="0"/>
              <a:t>사건 </a:t>
            </a:r>
            <a:r>
              <a:rPr lang="en-US" altLang="ko-KR" dirty="0"/>
              <a:t>B</a:t>
            </a:r>
            <a:r>
              <a:rPr lang="ko-KR" altLang="en-US" dirty="0"/>
              <a:t>의 확률에 대한 사건 </a:t>
            </a: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 </a:t>
            </a:r>
            <a:r>
              <a:rPr lang="ko-KR" altLang="en-US" dirty="0" smtClean="0"/>
              <a:t>결합사건확률의 </a:t>
            </a:r>
            <a:r>
              <a:rPr lang="ko-KR" altLang="en-US" dirty="0"/>
              <a:t>상대적 크기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748</a:t>
            </a:fld>
            <a:endParaRPr lang="ko-KR" altLang="en-US"/>
          </a:p>
        </p:txBody>
      </p:sp>
      <p:pic>
        <p:nvPicPr>
          <p:cNvPr id="295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5298977"/>
            <a:ext cx="449350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5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625977"/>
            <a:ext cx="4104455" cy="1459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59632" y="4077072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P(B) </a:t>
            </a:r>
            <a:r>
              <a:rPr lang="ko-KR" altLang="en-US" dirty="0" smtClean="0"/>
              <a:t>구하기</a:t>
            </a:r>
            <a:r>
              <a:rPr lang="en-US" altLang="ko-KR" dirty="0" smtClean="0"/>
              <a:t>: </a:t>
            </a:r>
          </a:p>
          <a:p>
            <a:r>
              <a:rPr lang="ko-KR" altLang="en-US" dirty="0" err="1" smtClean="0"/>
              <a:t>벤다이어그</a:t>
            </a:r>
            <a:r>
              <a:rPr lang="ko-KR" altLang="en-US" dirty="0" err="1"/>
              <a:t>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097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조건부 </a:t>
            </a:r>
            <a:r>
              <a:rPr lang="ko-KR" altLang="en-US" dirty="0" smtClean="0"/>
              <a:t>확률공식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| </a:t>
            </a:r>
            <a:r>
              <a:rPr lang="ko-KR" altLang="en-US" dirty="0" smtClean="0"/>
              <a:t>기호의 의미는 어떤 사건이 다른 사건의 발생을 조건으로 일어나는 확률을 의미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749</a:t>
            </a:fld>
            <a:endParaRPr lang="ko-KR" altLang="en-US"/>
          </a:p>
        </p:txBody>
      </p:sp>
      <p:pic>
        <p:nvPicPr>
          <p:cNvPr id="2877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656" y="2996952"/>
            <a:ext cx="33337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77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077072"/>
            <a:ext cx="2850430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3679326" y="4456536"/>
            <a:ext cx="777236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531660"/>
            <a:ext cx="3307644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77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407" y="5591242"/>
            <a:ext cx="20764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727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결</a:t>
            </a:r>
            <a:r>
              <a:rPr lang="ko-KR" altLang="en-US" dirty="0"/>
              <a:t>합</a:t>
            </a:r>
            <a:r>
              <a:rPr lang="ko-KR" altLang="en-US" dirty="0" smtClean="0"/>
              <a:t>법칙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61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확률의 덧셈 정리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84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536504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1) A</a:t>
            </a:r>
            <a:r>
              <a:rPr lang="ko-KR" altLang="en-US" dirty="0"/>
              <a:t>의 </a:t>
            </a:r>
            <a:r>
              <a:rPr lang="ko-KR" altLang="en-US" dirty="0" smtClean="0"/>
              <a:t>여사건 </a:t>
            </a:r>
            <a:r>
              <a:rPr lang="en-US" altLang="ko-KR" dirty="0"/>
              <a:t>A'</a:t>
            </a:r>
            <a:r>
              <a:rPr lang="ko-KR" altLang="en-US" dirty="0"/>
              <a:t>의 확률은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P(A</a:t>
            </a:r>
            <a:r>
              <a:rPr lang="en-US" altLang="ko-KR" dirty="0"/>
              <a:t>')=1-P(A</a:t>
            </a:r>
            <a:r>
              <a:rPr lang="en-US" altLang="ko-KR" dirty="0" smtClean="0"/>
              <a:t>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2</a:t>
            </a:r>
            <a:r>
              <a:rPr lang="en-US" altLang="ko-KR" dirty="0"/>
              <a:t>) </a:t>
            </a:r>
            <a:r>
              <a:rPr lang="ko-KR" altLang="en-US" dirty="0"/>
              <a:t>덧셈정리 </a:t>
            </a:r>
            <a:r>
              <a:rPr lang="en-US" altLang="ko-KR" dirty="0"/>
              <a:t>: </a:t>
            </a:r>
            <a:r>
              <a:rPr lang="ko-KR" altLang="en-US" dirty="0"/>
              <a:t>두 </a:t>
            </a:r>
            <a:r>
              <a:rPr lang="ko-KR" altLang="en-US" dirty="0" smtClean="0"/>
              <a:t>사건 </a:t>
            </a:r>
            <a:r>
              <a:rPr lang="en-US" altLang="ko-KR" dirty="0"/>
              <a:t>A, B</a:t>
            </a:r>
            <a:r>
              <a:rPr lang="ko-KR" altLang="en-US" dirty="0"/>
              <a:t>에 대하여</a:t>
            </a:r>
            <a:r>
              <a:rPr lang="en-US" altLang="ko-KR" dirty="0" smtClean="0"/>
              <a:t>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en-US" altLang="ko-KR" dirty="0"/>
              <a:t>P(A∪B)=P(A)+P(B)-P(A∩B)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3</a:t>
            </a:r>
            <a:r>
              <a:rPr lang="en-US" altLang="ko-KR" dirty="0"/>
              <a:t>) </a:t>
            </a:r>
            <a:r>
              <a:rPr lang="ko-KR" altLang="en-US" dirty="0"/>
              <a:t>임의의 두 </a:t>
            </a:r>
            <a:r>
              <a:rPr lang="ko-KR" altLang="en-US" dirty="0" smtClean="0"/>
              <a:t>사건 </a:t>
            </a:r>
            <a:r>
              <a:rPr lang="en-US" altLang="ko-KR" dirty="0"/>
              <a:t>A, B</a:t>
            </a:r>
            <a:r>
              <a:rPr lang="ko-KR" altLang="en-US" dirty="0"/>
              <a:t>가 주어졌을 때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P(A</a:t>
            </a:r>
            <a:r>
              <a:rPr lang="en-US" altLang="ko-KR" dirty="0"/>
              <a:t>∩B')= P(A)-P(A∩B)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4</a:t>
            </a:r>
            <a:r>
              <a:rPr lang="en-US" altLang="ko-KR" dirty="0"/>
              <a:t>) </a:t>
            </a:r>
            <a:r>
              <a:rPr lang="ko-KR" altLang="en-US" dirty="0"/>
              <a:t>특히</a:t>
            </a:r>
            <a:r>
              <a:rPr lang="en-US" altLang="ko-KR" dirty="0"/>
              <a:t>, A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가 서로 </a:t>
            </a:r>
            <a:r>
              <a:rPr lang="ko-KR" altLang="en-US" dirty="0" smtClean="0"/>
              <a:t>배반사건이면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P(A</a:t>
            </a:r>
            <a:r>
              <a:rPr lang="en-US" altLang="ko-KR" dirty="0"/>
              <a:t>∪B)= P(A)+P(B) 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54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확률의 덧셈정리 조건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10445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• </a:t>
            </a:r>
            <a:r>
              <a:rPr lang="ko-KR" altLang="en-US" dirty="0"/>
              <a:t>두 사건 중 적어도 하나의 사건이 일어날 확률과 관련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• </a:t>
            </a:r>
            <a:r>
              <a:rPr lang="ko-KR" altLang="en-US" dirty="0"/>
              <a:t>좁은 의미의 덧셈법칙은 상호배반일 경우만 가능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• </a:t>
            </a:r>
            <a:r>
              <a:rPr lang="ko-KR" altLang="en-US" dirty="0"/>
              <a:t>배반이 아닌 경우 중복 계산되는 부분을 제거해야 한다</a:t>
            </a:r>
            <a:r>
              <a:rPr lang="en-US" altLang="ko-KR" dirty="0"/>
              <a:t>.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53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확률의 덧셈정리 식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사건 </a:t>
            </a:r>
            <a:r>
              <a:rPr lang="en-US" altLang="ko-KR" dirty="0"/>
              <a:t>A </a:t>
            </a:r>
            <a:r>
              <a:rPr lang="ko-KR" altLang="en-US" dirty="0"/>
              <a:t>또는 사건 </a:t>
            </a:r>
            <a:r>
              <a:rPr lang="en-US" altLang="ko-KR" dirty="0"/>
              <a:t>B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일어날 확률은 사건</a:t>
            </a:r>
            <a:r>
              <a:rPr lang="en-US" altLang="ko-KR" dirty="0"/>
              <a:t>A</a:t>
            </a:r>
            <a:r>
              <a:rPr lang="ko-KR" altLang="en-US" dirty="0"/>
              <a:t>가 일어날 확률 과 사건 </a:t>
            </a:r>
            <a:r>
              <a:rPr lang="en-US" altLang="ko-KR" dirty="0"/>
              <a:t>B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일어날 확률을 더해서 구함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753</a:t>
            </a:fld>
            <a:endParaRPr lang="ko-KR" altLang="en-US"/>
          </a:p>
        </p:txBody>
      </p:sp>
      <p:pic>
        <p:nvPicPr>
          <p:cNvPr id="2918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429000"/>
            <a:ext cx="721042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744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확률의 곱셈 정리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96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5365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P(A and B): </a:t>
            </a:r>
            <a:r>
              <a:rPr lang="ko-KR" altLang="en-US" dirty="0"/>
              <a:t>결합확률 </a:t>
            </a:r>
            <a:r>
              <a:rPr lang="en-US" altLang="ko-KR" dirty="0"/>
              <a:t>(joint probability)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   • </a:t>
            </a:r>
            <a:r>
              <a:rPr lang="ko-KR" altLang="en-US" dirty="0"/>
              <a:t>두 사건이 함께 일어날 확률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P(A </a:t>
            </a:r>
            <a:r>
              <a:rPr lang="en-US" altLang="ko-KR" dirty="0"/>
              <a:t>| B): </a:t>
            </a:r>
            <a:r>
              <a:rPr lang="ko-KR" altLang="en-US" dirty="0"/>
              <a:t>조건부확률 </a:t>
            </a:r>
            <a:r>
              <a:rPr lang="en-US" altLang="ko-KR" dirty="0"/>
              <a:t>(conditional probability)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• </a:t>
            </a:r>
            <a:r>
              <a:rPr lang="ko-KR" altLang="en-US" dirty="0"/>
              <a:t>사건 </a:t>
            </a:r>
            <a:r>
              <a:rPr lang="en-US" altLang="ko-KR" dirty="0"/>
              <a:t>B</a:t>
            </a:r>
            <a:r>
              <a:rPr lang="ko-KR" altLang="en-US" dirty="0"/>
              <a:t>가 주어진 조건 하에서 사건 </a:t>
            </a:r>
            <a:r>
              <a:rPr lang="en-US" altLang="ko-KR" dirty="0"/>
              <a:t>A</a:t>
            </a:r>
            <a:r>
              <a:rPr lang="ko-KR" altLang="en-US" dirty="0" smtClean="0"/>
              <a:t>가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ko-KR" altLang="en-US" dirty="0" smtClean="0"/>
              <a:t> </a:t>
            </a:r>
            <a:r>
              <a:rPr lang="ko-KR" altLang="en-US" dirty="0"/>
              <a:t>일어날 </a:t>
            </a:r>
            <a:r>
              <a:rPr lang="ko-KR" altLang="en-US" dirty="0" smtClean="0"/>
              <a:t>확률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P(A), P(B): </a:t>
            </a:r>
            <a:r>
              <a:rPr lang="ko-KR" altLang="en-US" dirty="0"/>
              <a:t>주변확률 </a:t>
            </a:r>
            <a:r>
              <a:rPr lang="en-US" altLang="ko-KR" dirty="0"/>
              <a:t>(marginal probability)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• </a:t>
            </a:r>
            <a:r>
              <a:rPr lang="ko-KR" altLang="en-US" dirty="0" err="1"/>
              <a:t>비조건부</a:t>
            </a:r>
            <a:r>
              <a:rPr lang="ko-KR" altLang="en-US" dirty="0"/>
              <a:t> 확률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36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곱셈법칙 조건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5365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• </a:t>
            </a:r>
            <a:r>
              <a:rPr lang="ko-KR" altLang="en-US" dirty="0"/>
              <a:t>두 사건이 함께 일어날 확률과 관련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• </a:t>
            </a:r>
            <a:r>
              <a:rPr lang="ko-KR" altLang="en-US" dirty="0"/>
              <a:t>좁은 의미의 곱셈법칙은 상호독립일 경우만 가능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• </a:t>
            </a:r>
            <a:r>
              <a:rPr lang="ko-KR" altLang="en-US" dirty="0"/>
              <a:t>독립이 아닌 </a:t>
            </a:r>
            <a:r>
              <a:rPr lang="en-US" altLang="ko-KR" dirty="0"/>
              <a:t>(</a:t>
            </a:r>
            <a:r>
              <a:rPr lang="ko-KR" altLang="en-US" dirty="0"/>
              <a:t>종속의</a:t>
            </a:r>
            <a:r>
              <a:rPr lang="en-US" altLang="ko-KR" dirty="0"/>
              <a:t>) </a:t>
            </a:r>
            <a:r>
              <a:rPr lang="ko-KR" altLang="en-US" dirty="0"/>
              <a:t>경우 하나의 주변확률과 다른 하나의 조건부확률을 곱해야 </a:t>
            </a:r>
            <a:r>
              <a:rPr lang="ko-KR" altLang="en-US" dirty="0" smtClean="0"/>
              <a:t>한다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22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확률의 </a:t>
            </a:r>
            <a:r>
              <a:rPr lang="ko-KR" altLang="en-US" dirty="0" err="1" smtClean="0"/>
              <a:t>곱셈정리식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</a:t>
            </a:r>
            <a:r>
              <a:rPr lang="ko-KR" altLang="en-US" dirty="0" smtClean="0"/>
              <a:t>사건 </a:t>
            </a:r>
            <a:r>
              <a:rPr lang="en-US" altLang="ko-KR" dirty="0" smtClean="0"/>
              <a:t>A </a:t>
            </a:r>
            <a:r>
              <a:rPr lang="ko-KR" altLang="en-US" dirty="0" smtClean="0"/>
              <a:t>와  사건 </a:t>
            </a:r>
            <a:r>
              <a:rPr lang="en-US" altLang="ko-KR" dirty="0" smtClean="0"/>
              <a:t>B</a:t>
            </a:r>
            <a:r>
              <a:rPr lang="ko-KR" altLang="en-US" dirty="0" smtClean="0"/>
              <a:t>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동시에 일어날 확률은 사건</a:t>
            </a:r>
            <a:r>
              <a:rPr lang="en-US" altLang="ko-KR" dirty="0" smtClean="0"/>
              <a:t>A</a:t>
            </a:r>
            <a:r>
              <a:rPr lang="ko-KR" altLang="en-US" dirty="0" smtClean="0"/>
              <a:t>가 일어날 확률 과 사건 </a:t>
            </a:r>
            <a:r>
              <a:rPr lang="en-US" altLang="ko-KR" dirty="0" smtClean="0"/>
              <a:t>B</a:t>
            </a:r>
            <a:r>
              <a:rPr lang="ko-KR" altLang="en-US" dirty="0" smtClean="0"/>
              <a:t>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일어날 결합확률은 확률의 곱으로 구함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757</a:t>
            </a:fld>
            <a:endParaRPr lang="ko-KR" altLang="en-US"/>
          </a:p>
        </p:txBody>
      </p:sp>
      <p:pic>
        <p:nvPicPr>
          <p:cNvPr id="294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3955132"/>
            <a:ext cx="3781425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49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077072"/>
            <a:ext cx="33909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42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확률의 곱셈정리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독립사건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두 사건이 서로 독립일 때</a:t>
            </a:r>
            <a:r>
              <a:rPr lang="en-US" altLang="ko-KR" dirty="0"/>
              <a:t>, </a:t>
            </a:r>
            <a:r>
              <a:rPr lang="ko-KR" altLang="en-US" dirty="0"/>
              <a:t>두 사건이 모두 일어날 확률은 각각의 </a:t>
            </a:r>
            <a:r>
              <a:rPr lang="ko-KR" altLang="en-US" dirty="0" err="1"/>
              <a:t>비조건부</a:t>
            </a:r>
            <a:r>
              <a:rPr lang="ko-KR" altLang="en-US" dirty="0"/>
              <a:t> </a:t>
            </a:r>
            <a:r>
              <a:rPr lang="ko-KR" altLang="en-US" dirty="0" smtClean="0"/>
              <a:t>확률을 </a:t>
            </a:r>
            <a:r>
              <a:rPr lang="ko-KR" altLang="en-US" dirty="0"/>
              <a:t>곱하여 얻는다</a:t>
            </a:r>
            <a:r>
              <a:rPr lang="en-US" altLang="ko-KR" dirty="0"/>
              <a:t>. </a:t>
            </a:r>
            <a:r>
              <a:rPr lang="ko-KR" altLang="en-US" dirty="0"/>
              <a:t>이를 좁은 의미의 곱셈법칙이라고 부른다</a:t>
            </a:r>
            <a:r>
              <a:rPr lang="en-US" altLang="ko-KR" dirty="0"/>
              <a:t>.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758</a:t>
            </a:fld>
            <a:endParaRPr lang="ko-KR" altLang="en-US"/>
          </a:p>
        </p:txBody>
      </p:sp>
      <p:pic>
        <p:nvPicPr>
          <p:cNvPr id="294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3955132"/>
            <a:ext cx="3781425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293096"/>
            <a:ext cx="3067050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791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확률변수와 확률분포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60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43608" y="2852936"/>
            <a:ext cx="6984776" cy="33123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수학에서 결합법칙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結合 法則</a:t>
            </a:r>
            <a:r>
              <a:rPr lang="en-US" altLang="ko-KR" dirty="0">
                <a:solidFill>
                  <a:schemeClr val="tx1"/>
                </a:solidFill>
              </a:rPr>
              <a:t>, associated law)</a:t>
            </a:r>
            <a:r>
              <a:rPr lang="ko-KR" altLang="en-US" dirty="0">
                <a:solidFill>
                  <a:schemeClr val="tx1"/>
                </a:solidFill>
              </a:rPr>
              <a:t>은 </a:t>
            </a:r>
            <a:r>
              <a:rPr lang="ko-KR" altLang="en-US" dirty="0" smtClean="0">
                <a:solidFill>
                  <a:schemeClr val="tx1"/>
                </a:solidFill>
              </a:rPr>
              <a:t>한 </a:t>
            </a:r>
            <a:r>
              <a:rPr lang="ko-KR" altLang="en-US" dirty="0">
                <a:solidFill>
                  <a:schemeClr val="tx1"/>
                </a:solidFill>
              </a:rPr>
              <a:t>식에서 연산이 두 번 이상 연속될 때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앞쪽의 연산을 먼저 계산한 값과 뒤쪽의 연산을 먼저 계산한 결과가 항상 같을 경우 그 연산은 결합법칙을 만족한다고 한다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 smtClean="0">
                <a:solidFill>
                  <a:schemeClr val="tx1"/>
                </a:solidFill>
              </a:rPr>
              <a:t>결</a:t>
            </a:r>
            <a:r>
              <a:rPr lang="ko-KR" altLang="en-US" dirty="0">
                <a:solidFill>
                  <a:schemeClr val="tx1"/>
                </a:solidFill>
              </a:rPr>
              <a:t>합</a:t>
            </a:r>
            <a:r>
              <a:rPr lang="ko-KR" altLang="en-US" dirty="0" smtClean="0">
                <a:solidFill>
                  <a:schemeClr val="tx1"/>
                </a:solidFill>
              </a:rPr>
              <a:t>법칙을 </a:t>
            </a:r>
            <a:r>
              <a:rPr lang="ko-KR" altLang="en-US" dirty="0">
                <a:solidFill>
                  <a:schemeClr val="tx1"/>
                </a:solidFill>
              </a:rPr>
              <a:t>만족하는 연산의 예를 들어보면 다음과 같다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실수와 복소수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사원수의 덧셈과 곱셈은 결합법칙이 성립한다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최대공약수와 최소공배수 함수는 결합법칙을 만족한다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행렬 곱셈은 결합법칙을 만족한다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결합법칙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연산이 두 번 이상 연속될 때 연산을 묶어서 처리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7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확률변수</a:t>
            </a:r>
            <a:r>
              <a:rPr lang="en-US" altLang="ko-KR" dirty="0" smtClean="0"/>
              <a:t>/</a:t>
            </a:r>
            <a:r>
              <a:rPr lang="ko-KR" altLang="en-US" dirty="0" smtClean="0"/>
              <a:t>분</a:t>
            </a:r>
            <a:r>
              <a:rPr lang="ko-KR" altLang="en-US" dirty="0"/>
              <a:t>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03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확률변수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확률 </a:t>
            </a:r>
            <a:r>
              <a:rPr lang="ko-KR" altLang="en-US" dirty="0"/>
              <a:t>변수</a:t>
            </a:r>
            <a:r>
              <a:rPr lang="en-US" altLang="ko-KR" dirty="0"/>
              <a:t>(</a:t>
            </a:r>
            <a:r>
              <a:rPr lang="ko-KR" altLang="en-US" dirty="0" err="1"/>
              <a:t>確率變數</a:t>
            </a:r>
            <a:r>
              <a:rPr lang="en-US" altLang="ko-KR" dirty="0"/>
              <a:t>, </a:t>
            </a:r>
            <a:r>
              <a:rPr lang="en-US" altLang="ko-KR" dirty="0" smtClean="0"/>
              <a:t>random </a:t>
            </a:r>
            <a:r>
              <a:rPr lang="en-US" altLang="ko-KR" dirty="0"/>
              <a:t>variable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확률실험</a:t>
            </a:r>
            <a:r>
              <a:rPr lang="en-US" altLang="ko-KR" dirty="0" smtClean="0"/>
              <a:t>)</a:t>
            </a:r>
            <a:r>
              <a:rPr lang="ko-KR" altLang="en-US" dirty="0" smtClean="0"/>
              <a:t>시행에서 나타낼 수 있는 모든 결과에 대해 수치를 대응시키는 것이며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 확률적인 </a:t>
            </a:r>
            <a:r>
              <a:rPr lang="ko-KR" altLang="en-US" dirty="0"/>
              <a:t>과정에 따라 값이 결정되는 </a:t>
            </a:r>
            <a:r>
              <a:rPr lang="ko-KR" altLang="en-US" dirty="0" smtClean="0"/>
              <a:t>변수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40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확률분포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확률분포</a:t>
            </a:r>
            <a:r>
              <a:rPr lang="en-US" altLang="ko-KR" dirty="0"/>
              <a:t>(</a:t>
            </a:r>
            <a:r>
              <a:rPr lang="ko-KR" altLang="en-US" dirty="0" err="1" smtClean="0"/>
              <a:t>確率分布</a:t>
            </a:r>
            <a:r>
              <a:rPr lang="en-US" altLang="ko-KR" dirty="0" smtClean="0"/>
              <a:t>, probability distribution)</a:t>
            </a:r>
            <a:r>
              <a:rPr lang="ko-KR" altLang="en-US" dirty="0"/>
              <a:t>는 </a:t>
            </a:r>
            <a:r>
              <a:rPr lang="ko-KR" altLang="en-US" dirty="0" smtClean="0"/>
              <a:t>어떤 확률변수가 취할 수 있는 모든 값들과 그 값을 취할 확률의 대응관계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상대도수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표시를 </a:t>
            </a:r>
            <a:r>
              <a:rPr lang="ko-KR" altLang="en-US" dirty="0" err="1" smtClean="0"/>
              <a:t>하는것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28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이산확률변수</a:t>
            </a:r>
            <a:r>
              <a:rPr lang="en-US" altLang="ko-KR" dirty="0" smtClean="0"/>
              <a:t>/</a:t>
            </a:r>
            <a:r>
              <a:rPr lang="ko-KR" altLang="en-US" dirty="0" smtClean="0"/>
              <a:t>분포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8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이산확률변수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이산확률변수</a:t>
            </a:r>
            <a:r>
              <a:rPr lang="en-US" altLang="ko-KR" dirty="0" smtClean="0"/>
              <a:t>(discrete probability variable) </a:t>
            </a:r>
            <a:r>
              <a:rPr lang="ko-KR" altLang="en-US" dirty="0" smtClean="0"/>
              <a:t>유한개의 </a:t>
            </a:r>
            <a:r>
              <a:rPr lang="ko-KR" altLang="en-US" dirty="0"/>
              <a:t>값</a:t>
            </a:r>
            <a:r>
              <a:rPr lang="en-US" altLang="ko-KR" dirty="0"/>
              <a:t>, </a:t>
            </a:r>
            <a:r>
              <a:rPr lang="ko-KR" altLang="en-US" dirty="0"/>
              <a:t>또는 셀 수 있는 개수의 값으로 구성되어 있는 확률변수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53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이산확률분포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이산 확률분포는 이산 확률변수가 가지는 확률분포를 의미한다</a:t>
            </a:r>
            <a:r>
              <a:rPr lang="en-US" altLang="ko-KR" dirty="0"/>
              <a:t>. </a:t>
            </a:r>
            <a:r>
              <a:rPr lang="ko-KR" altLang="en-US" dirty="0"/>
              <a:t>여기에서 확률변수가 이산 확률변수라는 말은 확률변수가 가질 수 있는 값의 개수가 가산 개 있다는 의미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765</a:t>
            </a:fld>
            <a:endParaRPr lang="ko-KR" altLang="en-US"/>
          </a:p>
        </p:txBody>
      </p:sp>
      <p:pic>
        <p:nvPicPr>
          <p:cNvPr id="2283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4401492"/>
            <a:ext cx="4219575" cy="1678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83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293096"/>
            <a:ext cx="191261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425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이산균등분표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88232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</a:t>
            </a:r>
            <a:r>
              <a:rPr lang="ko-KR" altLang="en-US" dirty="0" smtClean="0"/>
              <a:t>이산 균등 분포 함수인 </a:t>
            </a:r>
            <a:r>
              <a:rPr lang="en-US" altLang="ko-KR" dirty="0" err="1" smtClean="0"/>
              <a:t>random.randint</a:t>
            </a:r>
            <a:r>
              <a:rPr lang="en-US" altLang="ko-KR" dirty="0" smtClean="0"/>
              <a:t> </a:t>
            </a:r>
            <a:r>
              <a:rPr lang="en-US" altLang="ko-KR" dirty="0"/>
              <a:t>: Discrete uniform </a:t>
            </a:r>
            <a:r>
              <a:rPr lang="en-US" altLang="ko-KR" dirty="0" smtClean="0"/>
              <a:t>distribution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randint</a:t>
            </a:r>
            <a:r>
              <a:rPr lang="en-US" altLang="ko-KR" dirty="0" smtClean="0"/>
              <a:t>(low</a:t>
            </a:r>
            <a:r>
              <a:rPr lang="en-US" altLang="ko-KR" dirty="0"/>
              <a:t>, high=None, size=None, </a:t>
            </a:r>
            <a:r>
              <a:rPr lang="en-US" altLang="ko-KR" dirty="0" err="1"/>
              <a:t>dtype</a:t>
            </a:r>
            <a:r>
              <a:rPr lang="en-US" altLang="ko-KR" dirty="0"/>
              <a:t>='l')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766</a:t>
            </a:fld>
            <a:endParaRPr lang="ko-KR" altLang="en-US"/>
          </a:p>
        </p:txBody>
      </p:sp>
      <p:pic>
        <p:nvPicPr>
          <p:cNvPr id="2365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293096"/>
            <a:ext cx="36576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65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429000"/>
            <a:ext cx="3857625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350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확률질량함수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17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확률질량함</a:t>
            </a:r>
            <a:r>
              <a:rPr lang="ko-KR" altLang="en-US" dirty="0"/>
              <a:t>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확률질량함수</a:t>
            </a:r>
            <a:r>
              <a:rPr lang="en-US" altLang="ko-KR" dirty="0" smtClean="0"/>
              <a:t>(probability mass function)</a:t>
            </a:r>
            <a:r>
              <a:rPr lang="ko-KR" altLang="en-US" dirty="0" smtClean="0"/>
              <a:t>은 이상확률변수에서 특정한 값에 대한 확률을 나타내는 함수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768</a:t>
            </a:fld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825937"/>
              </p:ext>
            </p:extLst>
          </p:nvPr>
        </p:nvGraphicFramePr>
        <p:xfrm>
          <a:off x="1259632" y="3789040"/>
          <a:ext cx="6984775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825"/>
                <a:gridCol w="997825"/>
                <a:gridCol w="997825"/>
                <a:gridCol w="997825"/>
                <a:gridCol w="997825"/>
                <a:gridCol w="997825"/>
                <a:gridCol w="997825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ko-KR" baseline="-25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ko-KR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ko-KR" baseline="-25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ko-KR" baseline="-25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ko-KR" baseline="-25000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P(X=x</a:t>
                      </a:r>
                      <a:r>
                        <a:rPr lang="en-US" altLang="ko-KR" baseline="-25000" dirty="0" smtClean="0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baseline="0" dirty="0" smtClean="0">
                          <a:solidFill>
                            <a:schemeClr val="tx1"/>
                          </a:solidFill>
                        </a:rPr>
                        <a:t> p</a:t>
                      </a:r>
                      <a:r>
                        <a:rPr lang="en-US" altLang="ko-KR" i="1" baseline="-25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baseline="0" dirty="0" smtClean="0">
                          <a:solidFill>
                            <a:schemeClr val="tx1"/>
                          </a:solidFill>
                        </a:rPr>
                        <a:t> p</a:t>
                      </a:r>
                      <a:r>
                        <a:rPr lang="en-US" altLang="ko-KR" i="1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baseline="0" dirty="0" smtClean="0">
                          <a:solidFill>
                            <a:schemeClr val="tx1"/>
                          </a:solidFill>
                        </a:rPr>
                        <a:t> p</a:t>
                      </a:r>
                      <a:r>
                        <a:rPr lang="en-US" altLang="ko-KR" i="1" baseline="-25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baseline="0" dirty="0" smtClean="0">
                          <a:solidFill>
                            <a:schemeClr val="tx1"/>
                          </a:solidFill>
                        </a:rPr>
                        <a:t> p</a:t>
                      </a:r>
                      <a:r>
                        <a:rPr lang="en-US" altLang="ko-KR" i="1" baseline="-25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i="1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i="1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i="1" baseline="0" dirty="0" err="1" smtClean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altLang="ko-KR" i="1" baseline="-25000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31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822" y="4981178"/>
            <a:ext cx="4381500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14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581128"/>
            <a:ext cx="4476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57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확률질량함수 예</a:t>
            </a:r>
            <a:r>
              <a:rPr lang="ko-KR" altLang="en-US" dirty="0"/>
              <a:t>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주사위를 한 번 굴릴 때의 값을 나타내는 확률 변수가 </a:t>
            </a:r>
            <a:r>
              <a:rPr lang="en-US" altLang="ko-KR" dirty="0"/>
              <a:t>X</a:t>
            </a:r>
            <a:r>
              <a:rPr lang="ko-KR" altLang="en-US" dirty="0"/>
              <a:t>일 때</a:t>
            </a:r>
            <a:r>
              <a:rPr lang="en-US" altLang="ko-KR" dirty="0"/>
              <a:t>, </a:t>
            </a:r>
            <a:r>
              <a:rPr lang="ko-KR" altLang="en-US" dirty="0"/>
              <a:t>이 확률 변수에 대응되는 확률 질량 함수는 </a:t>
            </a:r>
            <a:r>
              <a:rPr lang="en-US" altLang="ko-KR" dirty="0"/>
              <a:t>f(x)=1/6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769</a:t>
            </a:fld>
            <a:endParaRPr lang="ko-KR" altLang="en-US"/>
          </a:p>
        </p:txBody>
      </p:sp>
      <p:pic>
        <p:nvPicPr>
          <p:cNvPr id="230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918399"/>
            <a:ext cx="3754152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535972"/>
              </p:ext>
            </p:extLst>
          </p:nvPr>
        </p:nvGraphicFramePr>
        <p:xfrm>
          <a:off x="1259632" y="3861048"/>
          <a:ext cx="698477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825"/>
                <a:gridCol w="997825"/>
                <a:gridCol w="997825"/>
                <a:gridCol w="997825"/>
                <a:gridCol w="997825"/>
                <a:gridCol w="997825"/>
                <a:gridCol w="99782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P(X=xi)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1/6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1/6</a:t>
                      </a:r>
                      <a:endParaRPr lang="ko-KR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1/6</a:t>
                      </a:r>
                      <a:endParaRPr lang="ko-KR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1/6</a:t>
                      </a:r>
                      <a:endParaRPr lang="ko-KR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1/6</a:t>
                      </a:r>
                      <a:endParaRPr lang="ko-KR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1/6</a:t>
                      </a:r>
                      <a:endParaRPr lang="ko-KR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610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결합법칙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연산이 두 번 이상 연속될 때 연산을 묶어서 처리</a:t>
            </a:r>
            <a:endParaRPr lang="ko-KR" altLang="en-US" dirty="0"/>
          </a:p>
        </p:txBody>
      </p:sp>
      <p:pic>
        <p:nvPicPr>
          <p:cNvPr id="164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501008"/>
            <a:ext cx="315277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770" y="4348162"/>
            <a:ext cx="3390900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55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연</a:t>
            </a:r>
            <a:r>
              <a:rPr lang="ko-KR" altLang="en-US" dirty="0"/>
              <a:t>속</a:t>
            </a:r>
            <a:r>
              <a:rPr lang="ko-KR" altLang="en-US" dirty="0" smtClean="0"/>
              <a:t>확률변수</a:t>
            </a:r>
            <a:r>
              <a:rPr lang="en-US" altLang="ko-KR" dirty="0" smtClean="0"/>
              <a:t>/</a:t>
            </a:r>
            <a:r>
              <a:rPr lang="ko-KR" altLang="en-US" dirty="0" smtClean="0"/>
              <a:t>분포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50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연속확률변수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연속적인 범위의 값을 지니는 </a:t>
            </a:r>
            <a:r>
              <a:rPr lang="ko-KR" altLang="en-US" dirty="0" smtClean="0"/>
              <a:t>확률변수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연속량으로</a:t>
            </a:r>
            <a:r>
              <a:rPr lang="ko-KR" altLang="en-US" dirty="0" smtClean="0"/>
              <a:t> 표기되어 가능한 </a:t>
            </a:r>
            <a:r>
              <a:rPr lang="ko-KR" altLang="en-US" dirty="0" err="1" smtClean="0"/>
              <a:t>변수값의</a:t>
            </a:r>
            <a:r>
              <a:rPr lang="ko-KR" altLang="en-US" dirty="0" smtClean="0"/>
              <a:t> 셀 수 없는 변수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67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연속확률분포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연속 확률분포는 확률 밀도 함수를 이용해 분포를 표현할 수 있는 경우를 의미한다</a:t>
            </a:r>
            <a:r>
              <a:rPr lang="en-US" altLang="ko-KR" dirty="0"/>
              <a:t>. </a:t>
            </a:r>
            <a:r>
              <a:rPr lang="ko-KR" altLang="en-US" dirty="0"/>
              <a:t>연속 확률분포를 가지는 확률변수는 연속 확률변수라고 부른다</a:t>
            </a:r>
            <a:r>
              <a:rPr lang="en-US" altLang="ko-KR" dirty="0"/>
              <a:t>.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772</a:t>
            </a:fld>
            <a:endParaRPr lang="ko-KR" altLang="en-US"/>
          </a:p>
        </p:txBody>
      </p:sp>
      <p:pic>
        <p:nvPicPr>
          <p:cNvPr id="235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365104"/>
            <a:ext cx="1872208" cy="1264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757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ko-KR" dirty="0" smtClean="0"/>
              <a:t>연속균등분포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304256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연속균등분포</a:t>
            </a:r>
            <a:r>
              <a:rPr lang="en-US" altLang="ko-KR" dirty="0"/>
              <a:t>(continuous uniform distribution)</a:t>
            </a:r>
            <a:r>
              <a:rPr lang="ko-KR" altLang="en-US" dirty="0"/>
              <a:t>은 연속 확률 분포로</a:t>
            </a:r>
            <a:r>
              <a:rPr lang="en-US" altLang="ko-KR" dirty="0"/>
              <a:t>, </a:t>
            </a:r>
            <a:r>
              <a:rPr lang="ko-KR" altLang="en-US" dirty="0"/>
              <a:t>분포가 특정 범위 내에서 균등하게 나타나 있을 경우를 가리킨다</a:t>
            </a:r>
            <a:r>
              <a:rPr lang="en-US" altLang="ko-KR" dirty="0"/>
              <a:t>. </a:t>
            </a:r>
            <a:r>
              <a:rPr lang="ko-KR" altLang="en-US" dirty="0"/>
              <a:t>이 분포는 두 개의 매개변수 </a:t>
            </a:r>
            <a:r>
              <a:rPr lang="en-US" altLang="ko-KR" dirty="0" err="1" smtClean="0"/>
              <a:t>a,b</a:t>
            </a:r>
            <a:r>
              <a:rPr lang="ko-KR" altLang="en-US" dirty="0"/>
              <a:t>를 받으며</a:t>
            </a:r>
            <a:r>
              <a:rPr lang="en-US" altLang="ko-KR" dirty="0"/>
              <a:t>, </a:t>
            </a:r>
            <a:r>
              <a:rPr lang="ko-KR" altLang="en-US" dirty="0"/>
              <a:t>이때 </a:t>
            </a:r>
            <a:r>
              <a:rPr lang="en-US" altLang="ko-KR" dirty="0" smtClean="0"/>
              <a:t>[</a:t>
            </a:r>
            <a:r>
              <a:rPr lang="en-US" altLang="ko-KR" dirty="0" err="1"/>
              <a:t>a,b</a:t>
            </a:r>
            <a:r>
              <a:rPr lang="en-US" altLang="ko-KR" dirty="0"/>
              <a:t>] </a:t>
            </a:r>
            <a:r>
              <a:rPr lang="ko-KR" altLang="en-US" dirty="0"/>
              <a:t>범위에서 균등한 확률을 가진다</a:t>
            </a:r>
            <a:r>
              <a:rPr lang="en-US" altLang="ko-KR" dirty="0"/>
              <a:t>.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773</a:t>
            </a:fld>
            <a:endParaRPr lang="ko-KR" altLang="en-US"/>
          </a:p>
        </p:txBody>
      </p:sp>
      <p:pic>
        <p:nvPicPr>
          <p:cNvPr id="2334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293096"/>
            <a:ext cx="1348543" cy="543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34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225" y="4859990"/>
            <a:ext cx="2247900" cy="657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056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ko-KR" dirty="0" smtClean="0"/>
              <a:t>연속균등분포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30425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Uniform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연속균등분포를 표시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uniform(low=-1, high=0</a:t>
            </a:r>
            <a:r>
              <a:rPr lang="en-US" altLang="ko-KR" dirty="0"/>
              <a:t>, size=None)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774</a:t>
            </a:fld>
            <a:endParaRPr lang="ko-KR" altLang="en-US"/>
          </a:p>
        </p:txBody>
      </p:sp>
      <p:pic>
        <p:nvPicPr>
          <p:cNvPr id="2334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883075"/>
            <a:ext cx="4104456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34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221088"/>
            <a:ext cx="3590925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688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정규분포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정규분포</a:t>
            </a:r>
            <a:r>
              <a:rPr lang="en-US" altLang="ko-KR" dirty="0"/>
              <a:t>(</a:t>
            </a:r>
            <a:r>
              <a:rPr lang="ko-KR" altLang="en-US" dirty="0" smtClean="0"/>
              <a:t>正規分布</a:t>
            </a:r>
            <a:r>
              <a:rPr lang="en-US" altLang="ko-KR" dirty="0" smtClean="0"/>
              <a:t>,normal </a:t>
            </a:r>
            <a:r>
              <a:rPr lang="en-US" altLang="ko-KR" dirty="0"/>
              <a:t>distribution) </a:t>
            </a:r>
            <a:r>
              <a:rPr lang="ko-KR" altLang="en-US" dirty="0"/>
              <a:t>또는 가우스 분포</a:t>
            </a:r>
            <a:r>
              <a:rPr lang="en-US" altLang="ko-KR" dirty="0"/>
              <a:t>(</a:t>
            </a:r>
            <a:r>
              <a:rPr lang="en-US" altLang="ko-KR" dirty="0" err="1"/>
              <a:t>Gauß</a:t>
            </a:r>
            <a:r>
              <a:rPr lang="ko-KR" altLang="en-US" dirty="0"/>
              <a:t>分布</a:t>
            </a:r>
            <a:r>
              <a:rPr lang="en-US" altLang="ko-KR" dirty="0" smtClean="0"/>
              <a:t>,Gaussian </a:t>
            </a:r>
            <a:r>
              <a:rPr lang="en-US" altLang="ko-KR" dirty="0"/>
              <a:t>distribution)</a:t>
            </a:r>
            <a:r>
              <a:rPr lang="ko-KR" altLang="en-US" dirty="0"/>
              <a:t>는 연속 확률 분포의 </a:t>
            </a:r>
            <a:r>
              <a:rPr lang="ko-KR" altLang="en-US" dirty="0" smtClean="0"/>
              <a:t>하나정규분포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775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860323" y="3717032"/>
            <a:ext cx="3819525" cy="1944215"/>
            <a:chOff x="2860323" y="4338507"/>
            <a:chExt cx="3819525" cy="857121"/>
          </a:xfrm>
        </p:grpSpPr>
        <p:pic>
          <p:nvPicPr>
            <p:cNvPr id="234501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912" y="4338507"/>
              <a:ext cx="1085850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4502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7711" y="4586028"/>
              <a:ext cx="3162300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4503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0323" y="4976553"/>
              <a:ext cx="3819525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1741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정규분포 예시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정규분포 </a:t>
            </a:r>
            <a:r>
              <a:rPr lang="en-US" altLang="ko-KR" b="1" dirty="0"/>
              <a:t>: </a:t>
            </a:r>
            <a:r>
              <a:rPr lang="en-US" altLang="ko-KR" b="1" dirty="0" err="1"/>
              <a:t>random.standard_normal</a:t>
            </a:r>
            <a:endParaRPr lang="en-US" altLang="ko-KR" b="1" dirty="0"/>
          </a:p>
          <a:p>
            <a:pPr marL="0" indent="0">
              <a:buNone/>
            </a:pPr>
            <a:r>
              <a:rPr lang="ko-KR" altLang="en-US" dirty="0"/>
              <a:t>평균은 </a:t>
            </a:r>
            <a:r>
              <a:rPr lang="en-US" altLang="ko-KR" dirty="0"/>
              <a:t>0 </a:t>
            </a:r>
            <a:r>
              <a:rPr lang="ko-KR" altLang="en-US" dirty="0"/>
              <a:t>이고 표준편차가</a:t>
            </a:r>
            <a:r>
              <a:rPr lang="en-US" altLang="ko-KR" dirty="0"/>
              <a:t>1 </a:t>
            </a:r>
            <a:r>
              <a:rPr lang="ko-KR" altLang="en-US" dirty="0"/>
              <a:t>인 분포를 정규분포</a:t>
            </a:r>
          </a:p>
          <a:p>
            <a:pPr marL="0" indent="0">
              <a:buNone/>
            </a:pPr>
            <a:r>
              <a:rPr lang="en-US" altLang="ko-KR" dirty="0" err="1"/>
              <a:t>standard_normal</a:t>
            </a:r>
            <a:r>
              <a:rPr lang="en-US" altLang="ko-KR" dirty="0"/>
              <a:t>(size=None)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776</a:t>
            </a:fld>
            <a:endParaRPr lang="ko-KR" altLang="en-US"/>
          </a:p>
        </p:txBody>
      </p:sp>
      <p:pic>
        <p:nvPicPr>
          <p:cNvPr id="2344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77072"/>
            <a:ext cx="4600575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45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695786"/>
            <a:ext cx="3657600" cy="2556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597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확률밀도함수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49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확률밀도함수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확률밀도함수</a:t>
            </a:r>
            <a:r>
              <a:rPr lang="en-US" altLang="ko-KR" dirty="0" smtClean="0"/>
              <a:t>(</a:t>
            </a:r>
            <a:r>
              <a:rPr lang="en-US" altLang="ko-KR" dirty="0" smtClean="0"/>
              <a:t>probability </a:t>
            </a:r>
            <a:r>
              <a:rPr lang="en-US" altLang="ko-KR" dirty="0"/>
              <a:t>density function </a:t>
            </a:r>
            <a:r>
              <a:rPr lang="ko-KR" altLang="en-US" dirty="0"/>
              <a:t>약자 </a:t>
            </a:r>
            <a:r>
              <a:rPr lang="en-US" altLang="ko-KR" dirty="0"/>
              <a:t>PDF</a:t>
            </a:r>
            <a:r>
              <a:rPr lang="ko-KR" altLang="en-US" dirty="0" smtClean="0"/>
              <a:t> </a:t>
            </a:r>
            <a:r>
              <a:rPr lang="en-US" altLang="ko-KR" dirty="0" smtClean="0"/>
              <a:t>)f(x)</a:t>
            </a:r>
            <a:r>
              <a:rPr lang="ko-KR" altLang="en-US" dirty="0" smtClean="0"/>
              <a:t>는 일정한 값들의 범위를 포괄하는 연속확률변수의 확률을 찾는데 사용하고  연속데이터에서의 확률을 구하기 위해서 확률밀도함수의 면적을 구함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778</a:t>
            </a:fld>
            <a:endParaRPr lang="ko-KR" altLang="en-US"/>
          </a:p>
        </p:txBody>
      </p:sp>
      <p:pic>
        <p:nvPicPr>
          <p:cNvPr id="232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888" y="4607840"/>
            <a:ext cx="3648075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24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976" y="5394058"/>
            <a:ext cx="13716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43608" y="4607840"/>
            <a:ext cx="28803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확률 밀도함수 </a:t>
            </a:r>
            <a:r>
              <a:rPr lang="en-US" altLang="ko-KR" sz="1400" b="1" dirty="0" smtClean="0"/>
              <a:t>f(x)</a:t>
            </a:r>
            <a:r>
              <a:rPr lang="ko-KR" altLang="en-US" sz="1400" b="1" dirty="0" smtClean="0"/>
              <a:t>와 구간</a:t>
            </a:r>
            <a:r>
              <a:rPr lang="en-US" altLang="ko-KR" sz="1400" b="1" dirty="0" smtClean="0"/>
              <a:t>[</a:t>
            </a:r>
            <a:r>
              <a:rPr lang="en-US" altLang="ko-KR" sz="1400" b="1" dirty="0" err="1" smtClean="0"/>
              <a:t>a,b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에 대해 확률변수 </a:t>
            </a:r>
            <a:r>
              <a:rPr lang="en-US" altLang="ko-KR" sz="1400" b="1" dirty="0" smtClean="0"/>
              <a:t>X</a:t>
            </a:r>
            <a:r>
              <a:rPr lang="ko-KR" altLang="en-US" sz="1400" b="1" dirty="0" smtClean="0"/>
              <a:t>가 구간에 포함될 확률 </a:t>
            </a:r>
            <a:r>
              <a:rPr lang="en-US" altLang="ko-KR" sz="1400" b="1" dirty="0" smtClean="0"/>
              <a:t>P(a&lt;= X&lt;=b)</a:t>
            </a:r>
            <a:r>
              <a:rPr lang="ko-KR" altLang="en-US" sz="1400" b="1" dirty="0" smtClean="0"/>
              <a:t>는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78952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확률밀도함수의 그래프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확률밀도함수 </a:t>
            </a:r>
            <a:r>
              <a:rPr lang="en-US" altLang="ko-KR" dirty="0" smtClean="0"/>
              <a:t>f(x)</a:t>
            </a:r>
            <a:r>
              <a:rPr lang="ko-KR" altLang="en-US" dirty="0" smtClean="0"/>
              <a:t>는 적분을 이용해서 그래프의 면적으로 확률을 처리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779</a:t>
            </a:fld>
            <a:endParaRPr lang="ko-KR" altLang="en-US"/>
          </a:p>
        </p:txBody>
      </p:sp>
      <p:pic>
        <p:nvPicPr>
          <p:cNvPr id="2263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284984"/>
            <a:ext cx="6840760" cy="332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308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분</a:t>
            </a:r>
            <a:r>
              <a:rPr lang="ko-KR" altLang="en-US" dirty="0"/>
              <a:t>배</a:t>
            </a:r>
            <a:r>
              <a:rPr lang="ko-KR" altLang="en-US" dirty="0" smtClean="0"/>
              <a:t>법칙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41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통계 용어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70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통계란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76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통계학</a:t>
            </a:r>
            <a:r>
              <a:rPr lang="en-US" altLang="ko-KR" dirty="0"/>
              <a:t>(</a:t>
            </a:r>
            <a:r>
              <a:rPr lang="ko-KR" altLang="en-US" dirty="0"/>
              <a:t>統計學</a:t>
            </a:r>
            <a:r>
              <a:rPr lang="en-US" altLang="ko-KR" dirty="0"/>
              <a:t>, </a:t>
            </a:r>
            <a:r>
              <a:rPr lang="en-US" altLang="ko-KR" dirty="0" smtClean="0"/>
              <a:t>statistics</a:t>
            </a:r>
            <a:r>
              <a:rPr lang="en-US" altLang="ko-KR" dirty="0"/>
              <a:t>)</a:t>
            </a:r>
            <a:r>
              <a:rPr lang="ko-KR" altLang="en-US" dirty="0"/>
              <a:t>은 수량적 비교를 기초로 하여</a:t>
            </a:r>
            <a:r>
              <a:rPr lang="en-US" altLang="ko-KR" dirty="0"/>
              <a:t>, </a:t>
            </a:r>
            <a:r>
              <a:rPr lang="ko-KR" altLang="en-US" dirty="0"/>
              <a:t>많은 사실을 통계적으로 관찰하고 처리하는 방법을 연구하는 학문이다</a:t>
            </a:r>
            <a:r>
              <a:rPr lang="en-US" altLang="ko-KR" dirty="0"/>
              <a:t>.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782</a:t>
            </a:fld>
            <a:endParaRPr lang="ko-KR" altLang="en-US"/>
          </a:p>
        </p:txBody>
      </p:sp>
      <p:pic>
        <p:nvPicPr>
          <p:cNvPr id="296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861048"/>
            <a:ext cx="518457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724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주요 용어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12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평균 표준편차 분산 기호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평균 표준편차 분산 기호</a:t>
            </a:r>
            <a:endParaRPr lang="en-US" altLang="ko-KR" dirty="0"/>
          </a:p>
        </p:txBody>
      </p:sp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638" y="4941168"/>
            <a:ext cx="6015697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784</a:t>
            </a:fld>
            <a:endParaRPr lang="ko-KR" altLang="en-US"/>
          </a:p>
        </p:txBody>
      </p:sp>
      <p:pic>
        <p:nvPicPr>
          <p:cNvPr id="2273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639" y="2996952"/>
            <a:ext cx="5972175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038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모집단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35283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모집단</a:t>
            </a:r>
            <a:r>
              <a:rPr lang="en-US" altLang="ko-KR" dirty="0"/>
              <a:t>(</a:t>
            </a:r>
            <a:r>
              <a:rPr lang="ko-KR" altLang="en-US" dirty="0"/>
              <a:t>母集團</a:t>
            </a:r>
            <a:r>
              <a:rPr lang="en-US" altLang="ko-KR" dirty="0"/>
              <a:t>, </a:t>
            </a:r>
            <a:r>
              <a:rPr lang="en-US" altLang="ko-KR" dirty="0" smtClean="0"/>
              <a:t>population </a:t>
            </a:r>
            <a:r>
              <a:rPr lang="en-US" altLang="ko-KR" dirty="0"/>
              <a:t>or universe)</a:t>
            </a:r>
            <a:r>
              <a:rPr lang="ko-KR" altLang="en-US" dirty="0"/>
              <a:t>이란 정보를 얻고자 하는 관심 대상의 전체집합을 말한다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모집단은 </a:t>
            </a:r>
            <a:r>
              <a:rPr lang="ko-KR" altLang="en-US" dirty="0"/>
              <a:t>우리가 무엇을 알려고 하느냐에 따라 다르게 정의되기 때문에 모집단을 명확하게 정의하는 것은 매우 중요하다</a:t>
            </a:r>
            <a:r>
              <a:rPr lang="en-US" altLang="ko-KR" dirty="0"/>
              <a:t>.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43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전수조사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35283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전수 조사</a:t>
            </a:r>
            <a:r>
              <a:rPr lang="en-US" altLang="ko-KR" dirty="0"/>
              <a:t>(</a:t>
            </a:r>
            <a:r>
              <a:rPr lang="ko-KR" altLang="en-US" dirty="0"/>
              <a:t>全數調査</a:t>
            </a:r>
            <a:r>
              <a:rPr lang="en-US" altLang="ko-KR" dirty="0"/>
              <a:t>)</a:t>
            </a:r>
            <a:r>
              <a:rPr lang="ko-KR" altLang="en-US" dirty="0"/>
              <a:t>는 대상이 되는 통계 집단의 단위를 하나하나 전부 조사하는 관찰 방법으로</a:t>
            </a:r>
            <a:r>
              <a:rPr lang="en-US" altLang="ko-KR" dirty="0"/>
              <a:t>, </a:t>
            </a:r>
            <a:r>
              <a:rPr lang="ko-KR" altLang="en-US" dirty="0"/>
              <a:t>전부 조사</a:t>
            </a:r>
            <a:r>
              <a:rPr lang="en-US" altLang="ko-KR" dirty="0"/>
              <a:t>(</a:t>
            </a:r>
            <a:r>
              <a:rPr lang="ko-KR" altLang="en-US" dirty="0"/>
              <a:t>全部調査</a:t>
            </a:r>
            <a:r>
              <a:rPr lang="en-US" altLang="ko-KR" dirty="0"/>
              <a:t>)</a:t>
            </a:r>
            <a:r>
              <a:rPr lang="ko-KR" altLang="en-US" dirty="0"/>
              <a:t>라고도 부른다</a:t>
            </a:r>
            <a:r>
              <a:rPr lang="en-US" altLang="ko-KR" dirty="0"/>
              <a:t>.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80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표</a:t>
            </a:r>
            <a:r>
              <a:rPr lang="ko-KR" altLang="en-US" dirty="0"/>
              <a:t>본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896544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표본</a:t>
            </a:r>
            <a:r>
              <a:rPr lang="en-US" altLang="ko-KR" dirty="0"/>
              <a:t>(sample)</a:t>
            </a:r>
            <a:r>
              <a:rPr lang="ko-KR" altLang="en-US" dirty="0"/>
              <a:t>은 모집단</a:t>
            </a:r>
            <a:r>
              <a:rPr lang="en-US" altLang="ko-KR" dirty="0"/>
              <a:t>(population)</a:t>
            </a:r>
            <a:r>
              <a:rPr lang="ko-KR" altLang="en-US" dirty="0"/>
              <a:t>의 부분집합이다</a:t>
            </a:r>
            <a:r>
              <a:rPr lang="en-US" altLang="ko-KR" dirty="0"/>
              <a:t>. </a:t>
            </a:r>
            <a:r>
              <a:rPr lang="ko-KR" altLang="en-US" dirty="0"/>
              <a:t>전형적으로</a:t>
            </a:r>
            <a:r>
              <a:rPr lang="en-US" altLang="ko-KR" dirty="0"/>
              <a:t>, </a:t>
            </a:r>
            <a:r>
              <a:rPr lang="ko-KR" altLang="en-US" dirty="0"/>
              <a:t>모집단은 매우 크며</a:t>
            </a:r>
            <a:r>
              <a:rPr lang="en-US" altLang="ko-KR" dirty="0"/>
              <a:t>, </a:t>
            </a:r>
            <a:r>
              <a:rPr lang="ko-KR" altLang="en-US" dirty="0"/>
              <a:t>모집단의 모든 값에 대해 전수조사</a:t>
            </a:r>
            <a:r>
              <a:rPr lang="en-US" altLang="ko-KR" dirty="0"/>
              <a:t>(census)</a:t>
            </a:r>
            <a:r>
              <a:rPr lang="ko-KR" altLang="en-US" dirty="0"/>
              <a:t>나 전부 조사</a:t>
            </a:r>
            <a:r>
              <a:rPr lang="en-US" altLang="ko-KR" dirty="0"/>
              <a:t>(complete enumeration)</a:t>
            </a:r>
            <a:r>
              <a:rPr lang="ko-KR" altLang="en-US" dirty="0"/>
              <a:t>을 하는 것은 실용적이지 않거나 불가능하다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표본은 </a:t>
            </a:r>
            <a:r>
              <a:rPr lang="ko-KR" altLang="en-US" dirty="0"/>
              <a:t>다룰 수 있을만한 크기의 부분 집합을 나타낸다</a:t>
            </a:r>
            <a:r>
              <a:rPr lang="en-US" altLang="ko-KR" dirty="0"/>
              <a:t>. </a:t>
            </a:r>
            <a:r>
              <a:rPr lang="ko-KR" altLang="en-US" dirty="0"/>
              <a:t>표본이 얻어지면 모집단으로부터 얻은 표본에 대해 추론</a:t>
            </a:r>
            <a:r>
              <a:rPr lang="en-US" altLang="ko-KR" dirty="0"/>
              <a:t>(inference) </a:t>
            </a:r>
            <a:r>
              <a:rPr lang="ko-KR" altLang="en-US" dirty="0"/>
              <a:t>또는 </a:t>
            </a:r>
            <a:r>
              <a:rPr lang="ko-KR" altLang="en-US" dirty="0" err="1"/>
              <a:t>외삽법</a:t>
            </a:r>
            <a:r>
              <a:rPr lang="en-US" altLang="ko-KR" dirty="0"/>
              <a:t>(extrapolation)</a:t>
            </a:r>
            <a:r>
              <a:rPr lang="ko-KR" altLang="en-US" dirty="0"/>
              <a:t>을 하기 위하여 통계적 계산이 수행된다</a:t>
            </a:r>
            <a:r>
              <a:rPr lang="en-US" altLang="ko-KR" dirty="0"/>
              <a:t>. </a:t>
            </a:r>
            <a:r>
              <a:rPr lang="ko-KR" altLang="en-US" dirty="0"/>
              <a:t>표본으로부터 이러한 정보를 얻기 위한 과정</a:t>
            </a:r>
            <a:r>
              <a:rPr lang="en-US" altLang="ko-KR" dirty="0"/>
              <a:t>(process)</a:t>
            </a:r>
            <a:r>
              <a:rPr lang="ko-KR" altLang="en-US" dirty="0"/>
              <a:t>을 </a:t>
            </a:r>
            <a:r>
              <a:rPr lang="ko-KR" altLang="en-US" dirty="0" err="1"/>
              <a:t>표집</a:t>
            </a:r>
            <a:r>
              <a:rPr lang="en-US" altLang="ko-KR" dirty="0"/>
              <a:t>(sampling)</a:t>
            </a:r>
            <a:r>
              <a:rPr lang="ko-KR" altLang="en-US" dirty="0"/>
              <a:t>이라고 한다</a:t>
            </a:r>
            <a:r>
              <a:rPr lang="en-US" altLang="ko-KR" dirty="0"/>
              <a:t>.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75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/>
              <a:t>중심위치의 측도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 </a:t>
            </a:r>
            <a:r>
              <a:rPr lang="en-US" altLang="ko-KR" sz="4800" dirty="0" smtClean="0"/>
              <a:t/>
            </a:r>
            <a:br>
              <a:rPr lang="en-US" altLang="ko-KR" sz="4800" dirty="0" smtClean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05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평균 산식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30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43608" y="2636912"/>
            <a:ext cx="6984776" cy="40324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집합 </a:t>
            </a:r>
            <a:r>
              <a:rPr lang="en-US" altLang="ko-KR" dirty="0">
                <a:solidFill>
                  <a:schemeClr val="tx1"/>
                </a:solidFill>
              </a:rPr>
              <a:t>S</a:t>
            </a:r>
            <a:r>
              <a:rPr lang="ko-KR" altLang="en-US" dirty="0">
                <a:solidFill>
                  <a:schemeClr val="tx1"/>
                </a:solidFill>
              </a:rPr>
              <a:t>와 </a:t>
            </a:r>
            <a:r>
              <a:rPr lang="en-US" altLang="ko-KR" dirty="0">
                <a:solidFill>
                  <a:schemeClr val="tx1"/>
                </a:solidFill>
              </a:rPr>
              <a:t>S</a:t>
            </a:r>
            <a:r>
              <a:rPr lang="ko-KR" altLang="en-US" dirty="0">
                <a:solidFill>
                  <a:schemeClr val="tx1"/>
                </a:solidFill>
              </a:rPr>
              <a:t>에 대해 닫혀있는 이항 연산 *가 정의되어 있을 때</a:t>
            </a:r>
            <a:r>
              <a:rPr lang="en-US" altLang="ko-KR" dirty="0">
                <a:solidFill>
                  <a:schemeClr val="tx1"/>
                </a:solidFill>
              </a:rPr>
              <a:t>, S</a:t>
            </a:r>
            <a:r>
              <a:rPr lang="ko-KR" altLang="en-US" dirty="0">
                <a:solidFill>
                  <a:schemeClr val="tx1"/>
                </a:solidFill>
              </a:rPr>
              <a:t>의 임의의 원소 </a:t>
            </a:r>
            <a:r>
              <a:rPr lang="en-US" altLang="ko-KR" dirty="0">
                <a:solidFill>
                  <a:schemeClr val="tx1"/>
                </a:solidFill>
              </a:rPr>
              <a:t>a, b, c</a:t>
            </a:r>
            <a:r>
              <a:rPr lang="ko-KR" altLang="en-US" dirty="0">
                <a:solidFill>
                  <a:schemeClr val="tx1"/>
                </a:solidFill>
              </a:rPr>
              <a:t>에 </a:t>
            </a:r>
            <a:r>
              <a:rPr lang="ko-KR" altLang="en-US" dirty="0" smtClean="0">
                <a:solidFill>
                  <a:schemeClr val="tx1"/>
                </a:solidFill>
              </a:rPr>
              <a:t>대해 </a:t>
            </a:r>
            <a:r>
              <a:rPr lang="en-US" altLang="ko-KR" dirty="0" smtClean="0">
                <a:solidFill>
                  <a:schemeClr val="tx1"/>
                </a:solidFill>
              </a:rPr>
              <a:t>a </a:t>
            </a:r>
            <a:r>
              <a:rPr lang="en-US" altLang="ko-KR" dirty="0">
                <a:solidFill>
                  <a:schemeClr val="tx1"/>
                </a:solidFill>
              </a:rPr>
              <a:t>* (b + c) = (a * b) + (a * c)</a:t>
            </a:r>
            <a:r>
              <a:rPr lang="ko-KR" altLang="en-US" dirty="0">
                <a:solidFill>
                  <a:schemeClr val="tx1"/>
                </a:solidFill>
              </a:rPr>
              <a:t>가 성립하면 </a:t>
            </a:r>
            <a:r>
              <a:rPr lang="ko-KR" altLang="en-US" dirty="0" err="1">
                <a:solidFill>
                  <a:schemeClr val="tx1"/>
                </a:solidFill>
              </a:rPr>
              <a:t>좌분배법칙이</a:t>
            </a:r>
            <a:r>
              <a:rPr lang="en-US" altLang="ko-KR" dirty="0" smtClean="0">
                <a:solidFill>
                  <a:schemeClr val="tx1"/>
                </a:solidFill>
              </a:rPr>
              <a:t>, (</a:t>
            </a:r>
            <a:r>
              <a:rPr lang="en-US" altLang="ko-KR" dirty="0">
                <a:solidFill>
                  <a:schemeClr val="tx1"/>
                </a:solidFill>
              </a:rPr>
              <a:t>b + c) * a = (b * a) + (c * a)</a:t>
            </a:r>
            <a:r>
              <a:rPr lang="ko-KR" altLang="en-US" dirty="0">
                <a:solidFill>
                  <a:schemeClr val="tx1"/>
                </a:solidFill>
              </a:rPr>
              <a:t>가 성립하면 </a:t>
            </a:r>
            <a:r>
              <a:rPr lang="ko-KR" altLang="en-US" dirty="0" err="1">
                <a:solidFill>
                  <a:schemeClr val="tx1"/>
                </a:solidFill>
              </a:rPr>
              <a:t>우분배법칙이</a:t>
            </a:r>
            <a:r>
              <a:rPr lang="ko-KR" altLang="en-US" dirty="0">
                <a:solidFill>
                  <a:schemeClr val="tx1"/>
                </a:solidFill>
              </a:rPr>
              <a:t> 성립한다고 </a:t>
            </a:r>
            <a:r>
              <a:rPr lang="ko-KR" altLang="en-US" dirty="0" smtClean="0">
                <a:solidFill>
                  <a:schemeClr val="tx1"/>
                </a:solidFill>
              </a:rPr>
              <a:t>하며 양쪽모두 </a:t>
            </a:r>
            <a:r>
              <a:rPr lang="ko-KR" altLang="en-US" dirty="0">
                <a:solidFill>
                  <a:schemeClr val="tx1"/>
                </a:solidFill>
              </a:rPr>
              <a:t>성립할 경우 집합 </a:t>
            </a:r>
            <a:r>
              <a:rPr lang="en-US" altLang="ko-KR" dirty="0">
                <a:solidFill>
                  <a:schemeClr val="tx1"/>
                </a:solidFill>
              </a:rPr>
              <a:t>S</a:t>
            </a:r>
            <a:r>
              <a:rPr lang="ko-KR" altLang="en-US" dirty="0">
                <a:solidFill>
                  <a:schemeClr val="tx1"/>
                </a:solidFill>
              </a:rPr>
              <a:t>에서 연산 *에 대해 분배법칙이 성립한다고 한다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 smtClean="0">
                <a:solidFill>
                  <a:schemeClr val="tx1"/>
                </a:solidFill>
              </a:rPr>
              <a:t>분</a:t>
            </a:r>
            <a:r>
              <a:rPr lang="ko-KR" altLang="en-US" dirty="0">
                <a:solidFill>
                  <a:schemeClr val="tx1"/>
                </a:solidFill>
              </a:rPr>
              <a:t>배</a:t>
            </a:r>
            <a:r>
              <a:rPr lang="ko-KR" altLang="en-US" dirty="0" smtClean="0">
                <a:solidFill>
                  <a:schemeClr val="tx1"/>
                </a:solidFill>
              </a:rPr>
              <a:t>법칙을 </a:t>
            </a:r>
            <a:r>
              <a:rPr lang="ko-KR" altLang="en-US" dirty="0">
                <a:solidFill>
                  <a:schemeClr val="tx1"/>
                </a:solidFill>
              </a:rPr>
              <a:t>만족하는 연산의 예를 들어보면 다음과 같다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en-US" altLang="ko-KR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임의의 자연수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정수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유리수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실수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복소수의 곱셈 </a:t>
            </a:r>
            <a:r>
              <a:rPr lang="en-US" altLang="ko-KR" dirty="0">
                <a:solidFill>
                  <a:schemeClr val="tx1"/>
                </a:solidFill>
              </a:rPr>
              <a:t>×</a:t>
            </a:r>
            <a:r>
              <a:rPr lang="ko-KR" altLang="en-US" dirty="0">
                <a:solidFill>
                  <a:schemeClr val="tx1"/>
                </a:solidFill>
              </a:rPr>
              <a:t>은 덧셈 ＋에 대해 분배법칙이 성립한다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합집합 연산 ∪은 교집합 연산 ∩에 대해 분배법칙이 성립하고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교집합 연산 ∩은 합집합 연산 ∪에 대해 분배법칙이 성립한다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또한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교집합 연산은 </a:t>
            </a:r>
            <a:r>
              <a:rPr lang="ko-KR" altLang="en-US" dirty="0" err="1">
                <a:solidFill>
                  <a:schemeClr val="tx1"/>
                </a:solidFill>
              </a:rPr>
              <a:t>대칭자</a:t>
            </a:r>
            <a:r>
              <a:rPr lang="ko-KR" altLang="en-US" dirty="0">
                <a:solidFill>
                  <a:schemeClr val="tx1"/>
                </a:solidFill>
              </a:rPr>
              <a:t> 연산에 대해 분배법칙이 성립한다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분배</a:t>
            </a:r>
            <a:r>
              <a:rPr lang="ko-KR" altLang="en-US" dirty="0" smtClean="0"/>
              <a:t>법칙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수학에서 이항연산 </a:t>
            </a:r>
            <a:r>
              <a:rPr lang="en-US" altLang="ko-KR" dirty="0" smtClean="0"/>
              <a:t>*</a:t>
            </a:r>
            <a:r>
              <a:rPr lang="ko-KR" altLang="en-US" dirty="0" smtClean="0"/>
              <a:t>와 묶음이 있을 경우 분배하면 동일한 </a:t>
            </a:r>
            <a:r>
              <a:rPr lang="ko-KR" altLang="en-US" dirty="0" err="1" smtClean="0"/>
              <a:t>처리값이</a:t>
            </a:r>
            <a:r>
              <a:rPr lang="ko-KR" altLang="en-US" dirty="0" smtClean="0"/>
              <a:t> 나오는 법칙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99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산출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: arithmetic mean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주어진 값들을 더해서 총 개수로 나누는 값</a:t>
            </a:r>
            <a:endParaRPr lang="en-US" altLang="ko-KR" dirty="0"/>
          </a:p>
        </p:txBody>
      </p:sp>
      <p:pic>
        <p:nvPicPr>
          <p:cNvPr id="161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976" y="3429000"/>
            <a:ext cx="315277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17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976" y="4581128"/>
            <a:ext cx="3295650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31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기하평균</a:t>
            </a:r>
            <a:r>
              <a:rPr lang="en-US" altLang="ko-KR" dirty="0" smtClean="0"/>
              <a:t>: geometric mean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복수개의 수치의 곱을 수치의 개수로 제곱근을 취해서 산출되는 평균값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인구성장률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투자이률 등 성장률 평균 </a:t>
            </a:r>
            <a:r>
              <a:rPr lang="ko-KR" altLang="en-US" dirty="0" err="1" smtClean="0"/>
              <a:t>산출시</a:t>
            </a:r>
            <a:r>
              <a:rPr lang="ko-KR" altLang="en-US" dirty="0" smtClean="0"/>
              <a:t> 사용</a:t>
            </a:r>
            <a:endParaRPr lang="en-US" altLang="ko-KR" dirty="0"/>
          </a:p>
        </p:txBody>
      </p:sp>
      <p:pic>
        <p:nvPicPr>
          <p:cNvPr id="160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933056"/>
            <a:ext cx="38195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0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797152"/>
            <a:ext cx="32575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80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조화평균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44827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수학에서 조화 평균</a:t>
            </a:r>
            <a:r>
              <a:rPr lang="en-US" altLang="ko-KR" dirty="0"/>
              <a:t>(</a:t>
            </a:r>
            <a:r>
              <a:rPr lang="ko-KR" altLang="en-US" dirty="0"/>
              <a:t>調和平均</a:t>
            </a:r>
            <a:r>
              <a:rPr lang="en-US" altLang="ko-KR" dirty="0"/>
              <a:t>)</a:t>
            </a:r>
            <a:r>
              <a:rPr lang="ko-KR" altLang="en-US" dirty="0"/>
              <a:t>은 주어진 수들의 역수의 산술 평균의 </a:t>
            </a:r>
            <a:r>
              <a:rPr lang="ko-KR" altLang="en-US" dirty="0" smtClean="0"/>
              <a:t>역수</a:t>
            </a:r>
            <a:r>
              <a:rPr lang="en-US" altLang="ko-KR" dirty="0" smtClean="0"/>
              <a:t>, </a:t>
            </a:r>
            <a:r>
              <a:rPr lang="ko-KR" altLang="en-US" dirty="0"/>
              <a:t>평균적인 변화율을 구할 때에 주로 사용된다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실수 </a:t>
            </a:r>
            <a:r>
              <a:rPr lang="en-US" altLang="ko-KR" dirty="0"/>
              <a:t>a1, ..., an</a:t>
            </a:r>
            <a:r>
              <a:rPr lang="ko-KR" altLang="en-US" dirty="0"/>
              <a:t>이 주어졌을 때</a:t>
            </a:r>
            <a:r>
              <a:rPr lang="en-US" altLang="ko-KR" dirty="0"/>
              <a:t>, </a:t>
            </a:r>
            <a:r>
              <a:rPr lang="ko-KR" altLang="en-US" dirty="0"/>
              <a:t>조화 평균 </a:t>
            </a:r>
            <a:r>
              <a:rPr lang="en-US" altLang="ko-KR" dirty="0"/>
              <a:t>H</a:t>
            </a:r>
            <a:r>
              <a:rPr lang="ko-KR" altLang="en-US" dirty="0"/>
              <a:t>는</a:t>
            </a:r>
            <a:endParaRPr lang="en-US" altLang="ko-KR" dirty="0"/>
          </a:p>
        </p:txBody>
      </p:sp>
      <p:pic>
        <p:nvPicPr>
          <p:cNvPr id="15974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221088"/>
            <a:ext cx="2984410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18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중</a:t>
            </a:r>
            <a:r>
              <a:rPr lang="ko-KR" altLang="en-US" dirty="0"/>
              <a:t>앙</a:t>
            </a:r>
            <a:r>
              <a:rPr lang="ko-KR" altLang="en-US" dirty="0" smtClean="0"/>
              <a:t>값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40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중앙값</a:t>
            </a:r>
            <a:r>
              <a:rPr lang="en-US" altLang="ko-KR" dirty="0" smtClean="0"/>
              <a:t>: median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중앙에 위치하는 </a:t>
            </a:r>
            <a:r>
              <a:rPr lang="ko-KR" altLang="en-US" dirty="0" smtClean="0"/>
              <a:t>값은 어떤 </a:t>
            </a:r>
            <a:r>
              <a:rPr lang="ko-KR" altLang="en-US" dirty="0"/>
              <a:t>주어진 값들을 크기의 순서대로 정렬했을 때 가장 중앙에 위치하는 </a:t>
            </a:r>
            <a:r>
              <a:rPr lang="ko-KR" altLang="en-US" dirty="0" smtClean="0"/>
              <a:t>값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619672" y="4077072"/>
            <a:ext cx="5904656" cy="15841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/>
                </a:solidFill>
              </a:rPr>
              <a:t>n</a:t>
            </a:r>
            <a:r>
              <a:rPr lang="ko-KR" altLang="en-US" dirty="0">
                <a:solidFill>
                  <a:schemeClr val="tx1"/>
                </a:solidFill>
              </a:rPr>
              <a:t>개의 값이 주어질 때</a:t>
            </a: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n</a:t>
            </a:r>
            <a:r>
              <a:rPr lang="ko-KR" altLang="en-US" dirty="0">
                <a:solidFill>
                  <a:schemeClr val="tx1"/>
                </a:solidFill>
              </a:rPr>
              <a:t>이 홀수이면 </a:t>
            </a:r>
            <a:r>
              <a:rPr lang="en-US" altLang="ko-KR" dirty="0">
                <a:solidFill>
                  <a:schemeClr val="tx1"/>
                </a:solidFill>
              </a:rPr>
              <a:t>(n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1)/2 </a:t>
            </a:r>
            <a:r>
              <a:rPr lang="ko-KR" altLang="en-US" dirty="0">
                <a:solidFill>
                  <a:schemeClr val="tx1"/>
                </a:solidFill>
              </a:rPr>
              <a:t>번째 값</a:t>
            </a: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n</a:t>
            </a:r>
            <a:r>
              <a:rPr lang="ko-KR" altLang="en-US" dirty="0">
                <a:solidFill>
                  <a:schemeClr val="tx1"/>
                </a:solidFill>
              </a:rPr>
              <a:t>이 짝수이면 </a:t>
            </a:r>
            <a:r>
              <a:rPr lang="en-US" altLang="ko-KR" dirty="0">
                <a:solidFill>
                  <a:schemeClr val="tx1"/>
                </a:solidFill>
              </a:rPr>
              <a:t>n/2 </a:t>
            </a:r>
            <a:r>
              <a:rPr lang="ko-KR" altLang="en-US" dirty="0">
                <a:solidFill>
                  <a:schemeClr val="tx1"/>
                </a:solidFill>
              </a:rPr>
              <a:t>번째 값과 </a:t>
            </a:r>
            <a:r>
              <a:rPr lang="en-US" altLang="ko-KR" dirty="0">
                <a:solidFill>
                  <a:schemeClr val="tx1"/>
                </a:solidFill>
              </a:rPr>
              <a:t>n/2+1</a:t>
            </a:r>
            <a:r>
              <a:rPr lang="ko-KR" altLang="en-US" dirty="0">
                <a:solidFill>
                  <a:schemeClr val="tx1"/>
                </a:solidFill>
              </a:rPr>
              <a:t>번째 값의 평균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07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최빈값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79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최빈</a:t>
            </a:r>
            <a:r>
              <a:rPr lang="ko-KR" altLang="en-US" dirty="0" err="1"/>
              <a:t>값</a:t>
            </a:r>
            <a:r>
              <a:rPr lang="en-US" altLang="ko-KR" dirty="0" smtClean="0"/>
              <a:t>: mode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가장 많이 관측되는 </a:t>
            </a:r>
            <a:r>
              <a:rPr lang="ko-KR" altLang="en-US" dirty="0" smtClean="0"/>
              <a:t>수는 주어진 </a:t>
            </a:r>
            <a:r>
              <a:rPr lang="ko-KR" altLang="en-US" dirty="0"/>
              <a:t>값 중에서 가장 자주 나오는 값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619672" y="4077072"/>
            <a:ext cx="5904656" cy="15841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{1,2,3,4,4,4,5} 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주어질 때</a:t>
            </a: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tx1"/>
                </a:solidFill>
              </a:rPr>
              <a:t>최빈값은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r>
              <a:rPr lang="ko-KR" altLang="en-US" dirty="0" smtClean="0">
                <a:solidFill>
                  <a:schemeClr val="tx1"/>
                </a:solidFill>
              </a:rPr>
              <a:t>이다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85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사분위수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93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사분위수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데이터 표본을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동일한 부분으로 나눈 값</a:t>
            </a:r>
            <a:endParaRPr lang="ko-KR" altLang="en-US" dirty="0"/>
          </a:p>
        </p:txBody>
      </p:sp>
      <p:pic>
        <p:nvPicPr>
          <p:cNvPr id="1628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365104"/>
            <a:ext cx="6343650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1474641" y="2852936"/>
            <a:ext cx="6193703" cy="1054860"/>
            <a:chOff x="1474641" y="2852936"/>
            <a:chExt cx="6193703" cy="1054860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1475656" y="3356992"/>
              <a:ext cx="61926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4571526" y="3212976"/>
              <a:ext cx="0" cy="3600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667397" y="3212976"/>
              <a:ext cx="0" cy="3600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475656" y="3212976"/>
              <a:ext cx="0" cy="3600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3023591" y="3212976"/>
              <a:ext cx="0" cy="3600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6119461" y="3212976"/>
              <a:ext cx="0" cy="3600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474641" y="3630797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1</a:t>
              </a:r>
              <a:r>
                <a:rPr lang="ko-KR" altLang="en-US" sz="1200" dirty="0" smtClean="0"/>
                <a:t>사분위수</a:t>
              </a:r>
              <a:endParaRPr lang="ko-KR" altLang="en-US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203848" y="3630797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2</a:t>
              </a:r>
              <a:r>
                <a:rPr lang="ko-KR" altLang="en-US" sz="1200" dirty="0" smtClean="0"/>
                <a:t>사분위수</a:t>
              </a:r>
              <a:endParaRPr lang="ko-KR" alt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724400" y="3630797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3</a:t>
              </a:r>
              <a:r>
                <a:rPr lang="ko-KR" altLang="en-US" sz="1200" dirty="0" smtClean="0"/>
                <a:t>사분위수</a:t>
              </a:r>
              <a:endParaRPr lang="ko-KR" altLang="en-US" sz="12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184437" y="3630797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4</a:t>
              </a:r>
              <a:r>
                <a:rPr lang="ko-KR" altLang="en-US" sz="1200" dirty="0" smtClean="0"/>
                <a:t>사분위수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63405" y="2852936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중앙</a:t>
              </a:r>
              <a:r>
                <a:rPr lang="ko-KR" altLang="en-US" sz="1200" dirty="0"/>
                <a:t>값</a:t>
              </a:r>
            </a:p>
          </p:txBody>
        </p:sp>
      </p:grp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70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평균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중간값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최빈값</a:t>
            </a:r>
            <a:r>
              <a:rPr lang="ko-KR" altLang="en-US" dirty="0" smtClean="0"/>
              <a:t>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27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명</a:t>
            </a:r>
            <a:r>
              <a:rPr lang="ko-KR" altLang="en-US" dirty="0"/>
              <a:t>제</a:t>
            </a:r>
            <a:r>
              <a:rPr lang="ko-KR" altLang="en-US" dirty="0" smtClean="0"/>
              <a:t>기호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277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996952"/>
            <a:ext cx="3152775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7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426769"/>
            <a:ext cx="4438650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027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분</a:t>
            </a:r>
            <a:r>
              <a:rPr lang="ko-KR" altLang="en-US" dirty="0"/>
              <a:t>배</a:t>
            </a:r>
            <a:r>
              <a:rPr lang="ko-KR" altLang="en-US" dirty="0" smtClean="0"/>
              <a:t>법칙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수학에서 순서와 상관없이 다른 항을 바꿔 계산해도 동일한 값이 나오는 법칙</a:t>
            </a:r>
            <a:endParaRPr lang="ko-KR" altLang="en-US" dirty="0"/>
          </a:p>
        </p:txBody>
      </p:sp>
      <p:pic>
        <p:nvPicPr>
          <p:cNvPr id="165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861048"/>
            <a:ext cx="3514725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2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평균</a:t>
            </a:r>
            <a:r>
              <a:rPr lang="en-US" altLang="ko-KR" dirty="0"/>
              <a:t>/</a:t>
            </a:r>
            <a:r>
              <a:rPr lang="ko-KR" altLang="en-US" dirty="0" err="1"/>
              <a:t>중간값</a:t>
            </a:r>
            <a:r>
              <a:rPr lang="en-US" altLang="ko-KR" dirty="0"/>
              <a:t>/</a:t>
            </a:r>
            <a:r>
              <a:rPr lang="ko-KR" altLang="en-US" dirty="0" err="1" smtClean="0"/>
              <a:t>최빈값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smtClean="0"/>
              <a:t>statistics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평균</a:t>
            </a:r>
            <a:r>
              <a:rPr lang="en-US" altLang="ko-KR" dirty="0"/>
              <a:t>/</a:t>
            </a:r>
            <a:r>
              <a:rPr lang="ko-KR" altLang="en-US" dirty="0" err="1"/>
              <a:t>중간값</a:t>
            </a:r>
            <a:r>
              <a:rPr lang="en-US" altLang="ko-KR" dirty="0"/>
              <a:t>/</a:t>
            </a:r>
            <a:r>
              <a:rPr lang="ko-KR" altLang="en-US" dirty="0" err="1" smtClean="0"/>
              <a:t>최빈값</a:t>
            </a:r>
            <a:r>
              <a:rPr lang="ko-KR" altLang="en-US" dirty="0" smtClean="0"/>
              <a:t> 구하</a:t>
            </a:r>
            <a:r>
              <a:rPr lang="ko-KR" altLang="en-US" dirty="0"/>
              <a:t>기</a:t>
            </a:r>
            <a:endParaRPr lang="en-US" altLang="ko-KR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356992"/>
            <a:ext cx="2619375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96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평균</a:t>
            </a:r>
            <a:r>
              <a:rPr lang="en-US" altLang="ko-KR" dirty="0"/>
              <a:t>/</a:t>
            </a:r>
            <a:r>
              <a:rPr lang="ko-KR" altLang="en-US" dirty="0" err="1"/>
              <a:t>중간값</a:t>
            </a:r>
            <a:r>
              <a:rPr lang="en-US" altLang="ko-KR" dirty="0"/>
              <a:t>/</a:t>
            </a:r>
            <a:r>
              <a:rPr lang="ko-KR" altLang="en-US" dirty="0" err="1" smtClean="0"/>
              <a:t>최빈값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numpy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평균</a:t>
            </a:r>
            <a:r>
              <a:rPr lang="en-US" altLang="ko-KR" dirty="0"/>
              <a:t>/</a:t>
            </a:r>
            <a:r>
              <a:rPr lang="ko-KR" altLang="en-US" dirty="0" err="1"/>
              <a:t>중간값</a:t>
            </a:r>
            <a:r>
              <a:rPr lang="en-US" altLang="ko-KR" dirty="0"/>
              <a:t>/</a:t>
            </a:r>
            <a:r>
              <a:rPr lang="ko-KR" altLang="en-US" dirty="0" err="1" smtClean="0"/>
              <a:t>최빈값</a:t>
            </a:r>
            <a:r>
              <a:rPr lang="ko-KR" altLang="en-US" dirty="0" smtClean="0"/>
              <a:t> </a:t>
            </a:r>
            <a:r>
              <a:rPr lang="ko-KR" altLang="en-US" dirty="0" smtClean="0"/>
              <a:t>구하기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scipy.stats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mode </a:t>
            </a:r>
            <a:r>
              <a:rPr lang="ko-KR" altLang="en-US" dirty="0" smtClean="0"/>
              <a:t>연산으로 </a:t>
            </a:r>
            <a:r>
              <a:rPr lang="ko-KR" altLang="en-US" dirty="0" err="1" smtClean="0"/>
              <a:t>최빈값을</a:t>
            </a:r>
            <a:r>
              <a:rPr lang="ko-KR" altLang="en-US" dirty="0" smtClean="0"/>
              <a:t> 찾아야 함</a:t>
            </a:r>
            <a:endParaRPr lang="en-US" altLang="ko-KR" dirty="0"/>
          </a:p>
        </p:txBody>
      </p: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4077072"/>
            <a:ext cx="41529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37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분산</a:t>
            </a:r>
            <a:r>
              <a:rPr lang="en-US" altLang="ko-KR" sz="6000" dirty="0"/>
              <a:t> </a:t>
            </a:r>
            <a:r>
              <a:rPr lang="ko-KR" altLang="en-US" sz="6000" dirty="0" smtClean="0"/>
              <a:t>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74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분산 </a:t>
            </a:r>
            <a:r>
              <a:rPr lang="ko-KR" altLang="en-US" dirty="0" smtClean="0"/>
              <a:t>정</a:t>
            </a:r>
            <a:r>
              <a:rPr lang="ko-KR" altLang="en-US" dirty="0"/>
              <a:t>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80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분산 </a:t>
            </a:r>
            <a:r>
              <a:rPr lang="en-US" altLang="ko-KR" dirty="0" smtClean="0"/>
              <a:t>: population variance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분산은 편차</a:t>
            </a:r>
            <a:r>
              <a:rPr lang="en-US" altLang="ko-KR" dirty="0" smtClean="0"/>
              <a:t>(</a:t>
            </a:r>
            <a:r>
              <a:rPr lang="ko-KR" altLang="en-US" dirty="0" smtClean="0"/>
              <a:t>값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제곱해서 </a:t>
            </a:r>
            <a:r>
              <a:rPr lang="en-US" altLang="ko-KR" dirty="0" smtClean="0"/>
              <a:t>n(</a:t>
            </a:r>
            <a:r>
              <a:rPr lang="ko-KR" altLang="en-US" dirty="0" smtClean="0"/>
              <a:t>전체 개수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나누어서 값을 구함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전체집단이라 가정할 경우 계산</a:t>
            </a:r>
            <a:endParaRPr lang="en-US" altLang="ko-KR" dirty="0"/>
          </a:p>
        </p:txBody>
      </p:sp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909188"/>
            <a:ext cx="53340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14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분산 </a:t>
            </a:r>
            <a:r>
              <a:rPr lang="en-US" altLang="ko-KR" dirty="0" smtClean="0"/>
              <a:t>: variance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분산은 편차</a:t>
            </a:r>
            <a:r>
              <a:rPr lang="en-US" altLang="ko-KR" dirty="0" smtClean="0"/>
              <a:t>(</a:t>
            </a:r>
            <a:r>
              <a:rPr lang="ko-KR" altLang="en-US" dirty="0" smtClean="0"/>
              <a:t>값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제곱해서 </a:t>
            </a:r>
            <a:r>
              <a:rPr lang="en-US" altLang="ko-KR" dirty="0" smtClean="0"/>
              <a:t>n(</a:t>
            </a:r>
            <a:r>
              <a:rPr lang="ko-KR" altLang="en-US" dirty="0" smtClean="0"/>
              <a:t>전체 개수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나누어서 값을 구함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전체 중에 일부인  표본공간이라 가정할 경우 계산</a:t>
            </a:r>
            <a:endParaRPr lang="en-US" altLang="ko-KR" dirty="0"/>
          </a:p>
        </p:txBody>
      </p:sp>
      <p:pic>
        <p:nvPicPr>
          <p:cNvPr id="150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005064"/>
            <a:ext cx="497205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06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분산 </a:t>
            </a:r>
            <a:r>
              <a:rPr lang="en-US" altLang="ko-KR" dirty="0" smtClean="0"/>
              <a:t>: statistics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18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pvariance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평균에서 얼마나 떨어져 있는지 구하기</a:t>
            </a:r>
            <a:endParaRPr lang="en-US" altLang="ko-KR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80928"/>
            <a:ext cx="5895975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97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variance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평균에서 얼마나 떨어져 있는지 구하기</a:t>
            </a:r>
            <a:endParaRPr lang="en-US" altLang="ko-KR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96952"/>
            <a:ext cx="5895975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63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variance/</a:t>
            </a:r>
            <a:r>
              <a:rPr lang="en-US" altLang="ko-KR" dirty="0" err="1" smtClean="0"/>
              <a:t>pvariance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평균에서 얼마나 떨어져 있는지 구하기</a:t>
            </a:r>
            <a:endParaRPr lang="en-US" altLang="ko-KR" dirty="0"/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2492896"/>
            <a:ext cx="7743825" cy="3899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92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서로소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97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분산 </a:t>
            </a:r>
            <a:r>
              <a:rPr lang="en-US" altLang="ko-KR" dirty="0" smtClean="0"/>
              <a:t>:</a:t>
            </a:r>
            <a:r>
              <a:rPr lang="en-US" altLang="ko-KR" dirty="0" err="1" smtClean="0"/>
              <a:t>numpy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43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variance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Numpy.var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sta.pvariance</a:t>
            </a:r>
            <a:r>
              <a:rPr lang="ko-KR" altLang="en-US" dirty="0" smtClean="0"/>
              <a:t>와 동일한 처리</a:t>
            </a:r>
            <a:endParaRPr lang="en-US" altLang="ko-KR" dirty="0"/>
          </a:p>
        </p:txBody>
      </p:sp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968" y="2492896"/>
            <a:ext cx="3705225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65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표준편</a:t>
            </a:r>
            <a:r>
              <a:rPr lang="ko-KR" altLang="en-US" sz="6000" dirty="0"/>
              <a:t>차</a:t>
            </a:r>
            <a:r>
              <a:rPr lang="en-US" altLang="ko-KR" sz="6000" dirty="0" smtClean="0"/>
              <a:t> </a:t>
            </a:r>
            <a:r>
              <a:rPr lang="ko-KR" altLang="en-US" sz="6000" dirty="0" smtClean="0"/>
              <a:t>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26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표준편차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42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Standard deviation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variance</a:t>
            </a:r>
            <a:r>
              <a:rPr lang="ko-KR" altLang="en-US" dirty="0" smtClean="0"/>
              <a:t>에 대한 표준편차</a:t>
            </a:r>
            <a:endParaRPr lang="en-US" altLang="ko-KR" dirty="0"/>
          </a:p>
        </p:txBody>
      </p:sp>
      <p:pic>
        <p:nvPicPr>
          <p:cNvPr id="152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924944"/>
            <a:ext cx="4176464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15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표준편차</a:t>
            </a:r>
            <a:r>
              <a:rPr lang="en-US" altLang="ko-KR" dirty="0" smtClean="0"/>
              <a:t>:statistics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56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pstdev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pvariance</a:t>
            </a:r>
            <a:r>
              <a:rPr lang="ko-KR" altLang="en-US" dirty="0" smtClean="0"/>
              <a:t>에 대한 표준편차</a:t>
            </a:r>
            <a:endParaRPr lang="en-US" altLang="ko-KR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3429000"/>
            <a:ext cx="434340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32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stdev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variance</a:t>
            </a:r>
            <a:r>
              <a:rPr lang="ko-KR" altLang="en-US" dirty="0" smtClean="0"/>
              <a:t>에 대한 표준편차</a:t>
            </a:r>
            <a:endParaRPr lang="en-US" altLang="ko-KR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3140968"/>
            <a:ext cx="405765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77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stdev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pstdev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 variance/</a:t>
            </a:r>
            <a:r>
              <a:rPr lang="en-US" altLang="ko-KR" dirty="0" err="1" smtClean="0"/>
              <a:t>pvariance</a:t>
            </a:r>
            <a:r>
              <a:rPr lang="ko-KR" altLang="en-US" dirty="0" smtClean="0"/>
              <a:t>에 대한 표준편차</a:t>
            </a:r>
            <a:endParaRPr lang="en-US" altLang="ko-KR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20888"/>
            <a:ext cx="7781925" cy="403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06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표준편차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numpy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64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공약수</a:t>
            </a:r>
            <a:r>
              <a:rPr lang="en-US" altLang="ko-KR" dirty="0" smtClean="0"/>
              <a:t>/</a:t>
            </a:r>
            <a:r>
              <a:rPr lang="ko-KR" altLang="en-US" dirty="0" smtClean="0"/>
              <a:t>최대공약수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16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공약수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최대공약수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서로소</a:t>
            </a:r>
            <a:r>
              <a:rPr lang="ko-KR" altLang="en-US" dirty="0" smtClean="0"/>
              <a:t> 용어 정의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863351"/>
              </p:ext>
            </p:extLst>
          </p:nvPr>
        </p:nvGraphicFramePr>
        <p:xfrm>
          <a:off x="755576" y="2933518"/>
          <a:ext cx="7488832" cy="3375802"/>
        </p:xfrm>
        <a:graphic>
          <a:graphicData uri="http://schemas.openxmlformats.org/drawingml/2006/table">
            <a:tbl>
              <a:tblPr/>
              <a:tblGrid>
                <a:gridCol w="1497766"/>
                <a:gridCol w="5991066"/>
              </a:tblGrid>
              <a:tr h="107959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공약수</a:t>
                      </a:r>
                    </a:p>
                  </a:txBody>
                  <a:tcPr marL="22860" marR="2286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두 개 또는 그 이상의 자연수가 있을 때 그 자연수들의 공통인 약수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 marL="22860" marR="2286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6987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최대공약수</a:t>
                      </a:r>
                    </a:p>
                  </a:txBody>
                  <a:tcPr marL="22860" marR="22860" marT="22860" marB="228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공약수들 중에서 가장 큰 수</a:t>
                      </a:r>
                      <a:r>
                        <a:rPr lang="en-US" altLang="ko-KR" sz="1400" dirty="0"/>
                        <a:t>.12</a:t>
                      </a:r>
                      <a:r>
                        <a:rPr lang="ko-KR" altLang="en-US" sz="1400" dirty="0"/>
                        <a:t>의 약수</a:t>
                      </a:r>
                      <a:r>
                        <a:rPr lang="en-US" altLang="ko-KR" sz="1400" dirty="0"/>
                        <a:t>={1,2,3,6,12}</a:t>
                      </a:r>
                      <a:br>
                        <a:rPr lang="en-US" altLang="ko-KR" sz="1400" dirty="0"/>
                      </a:br>
                      <a:r>
                        <a:rPr lang="en-US" altLang="ko-KR" sz="1400" dirty="0"/>
                        <a:t>16</a:t>
                      </a:r>
                      <a:r>
                        <a:rPr lang="ko-KR" altLang="en-US" sz="1400" dirty="0"/>
                        <a:t>의 약수</a:t>
                      </a:r>
                      <a:r>
                        <a:rPr lang="en-US" altLang="ko-KR" sz="1400" dirty="0"/>
                        <a:t>={1,2,4,8,16}</a:t>
                      </a:r>
                      <a:br>
                        <a:rPr lang="en-US" altLang="ko-KR" sz="1400" dirty="0"/>
                      </a:br>
                      <a:r>
                        <a:rPr lang="en-US" altLang="ko-KR" sz="1400" dirty="0"/>
                        <a:t>18</a:t>
                      </a:r>
                      <a:r>
                        <a:rPr lang="ko-KR" altLang="en-US" sz="1400" dirty="0"/>
                        <a:t>의 약수</a:t>
                      </a:r>
                      <a:r>
                        <a:rPr lang="en-US" altLang="ko-KR" sz="1400" dirty="0"/>
                        <a:t>={1,2,3,6,9,18} </a:t>
                      </a:r>
                      <a:r>
                        <a:rPr lang="ko-KR" altLang="en-US" sz="1400" dirty="0"/>
                        <a:t>에서</a:t>
                      </a:r>
                    </a:p>
                    <a:p>
                      <a:r>
                        <a:rPr lang="en-US" altLang="ko-KR" sz="1400" dirty="0"/>
                        <a:t>12</a:t>
                      </a:r>
                      <a:r>
                        <a:rPr lang="ko-KR" altLang="en-US" sz="1400" dirty="0"/>
                        <a:t>와 </a:t>
                      </a:r>
                      <a:r>
                        <a:rPr lang="en-US" altLang="ko-KR" sz="1400" dirty="0"/>
                        <a:t>16</a:t>
                      </a:r>
                      <a:r>
                        <a:rPr lang="ko-KR" altLang="en-US" sz="1400" dirty="0"/>
                        <a:t>의 공약수 → </a:t>
                      </a:r>
                      <a:r>
                        <a:rPr lang="en-US" altLang="ko-KR" sz="1400" dirty="0"/>
                        <a:t>1,2,4 → </a:t>
                      </a:r>
                      <a:r>
                        <a:rPr lang="ko-KR" altLang="en-US" sz="1400" dirty="0"/>
                        <a:t>최대공약수는 </a:t>
                      </a:r>
                      <a:r>
                        <a:rPr lang="en-US" altLang="ko-KR" sz="1400" dirty="0"/>
                        <a:t>4</a:t>
                      </a:r>
                      <a:br>
                        <a:rPr lang="en-US" altLang="ko-KR" sz="1400" dirty="0"/>
                      </a:br>
                      <a:r>
                        <a:rPr lang="en-US" altLang="ko-KR" sz="1400" dirty="0"/>
                        <a:t>12, 16, 18</a:t>
                      </a:r>
                      <a:r>
                        <a:rPr lang="ko-KR" altLang="en-US" sz="1400" dirty="0"/>
                        <a:t>의 공약수 → </a:t>
                      </a:r>
                      <a:r>
                        <a:rPr lang="en-US" altLang="ko-KR" sz="1400" dirty="0"/>
                        <a:t>1,2 → </a:t>
                      </a:r>
                      <a:r>
                        <a:rPr lang="ko-KR" altLang="en-US" sz="1400" dirty="0"/>
                        <a:t>최대공약수는 </a:t>
                      </a:r>
                      <a:r>
                        <a:rPr lang="en-US" altLang="ko-KR" sz="1400" dirty="0"/>
                        <a:t>2</a:t>
                      </a:r>
                    </a:p>
                  </a:txBody>
                  <a:tcPr marL="22860" marR="2286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2633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/>
                        <a:t>서로소</a:t>
                      </a:r>
                      <a:endParaRPr lang="ko-KR" altLang="en-US" sz="1400" dirty="0"/>
                    </a:p>
                  </a:txBody>
                  <a:tcPr marL="22860" marR="22860" marT="22860" marB="228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공약수가 </a:t>
                      </a:r>
                      <a:r>
                        <a:rPr lang="en-US" altLang="ko-KR" sz="1400" dirty="0"/>
                        <a:t>1 </a:t>
                      </a:r>
                      <a:r>
                        <a:rPr lang="ko-KR" altLang="en-US" sz="1400" dirty="0"/>
                        <a:t>하나 뿐인 두 자연수 사이의 관계</a:t>
                      </a:r>
                      <a:br>
                        <a:rPr lang="ko-KR" altLang="en-US" sz="1400" dirty="0"/>
                      </a:br>
                      <a:r>
                        <a:rPr lang="ko-KR" altLang="en-US" sz="1400" dirty="0"/>
                        <a:t/>
                      </a:r>
                      <a:br>
                        <a:rPr lang="ko-KR" altLang="en-US" sz="1400" dirty="0"/>
                      </a:b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예</a:t>
                      </a:r>
                      <a:r>
                        <a:rPr lang="en-US" altLang="ko-KR" sz="1400" dirty="0"/>
                        <a:t>)  8</a:t>
                      </a:r>
                      <a:r>
                        <a:rPr lang="ko-KR" altLang="en-US" sz="1400" dirty="0"/>
                        <a:t>의 약수</a:t>
                      </a:r>
                      <a:r>
                        <a:rPr lang="en-US" altLang="ko-KR" sz="1400" dirty="0"/>
                        <a:t>={1,2,4,8}, 9</a:t>
                      </a:r>
                      <a:r>
                        <a:rPr lang="ko-KR" altLang="en-US" sz="1400" dirty="0"/>
                        <a:t>의 약수</a:t>
                      </a:r>
                      <a:r>
                        <a:rPr lang="en-US" altLang="ko-KR" sz="1400" dirty="0"/>
                        <a:t>={1,3,9}</a:t>
                      </a:r>
                      <a:r>
                        <a:rPr lang="ko-KR" altLang="en-US" sz="1400" dirty="0"/>
                        <a:t>에서 </a:t>
                      </a:r>
                      <a:r>
                        <a:rPr lang="en-US" altLang="ko-KR" sz="1400" dirty="0"/>
                        <a:t>8</a:t>
                      </a:r>
                      <a:r>
                        <a:rPr lang="ko-KR" altLang="en-US" sz="1400" dirty="0"/>
                        <a:t>과 </a:t>
                      </a:r>
                      <a:r>
                        <a:rPr lang="en-US" altLang="ko-KR" sz="1400" dirty="0"/>
                        <a:t>9</a:t>
                      </a:r>
                      <a:r>
                        <a:rPr lang="ko-KR" altLang="en-US" sz="1400" dirty="0"/>
                        <a:t>의 공약수는 </a:t>
                      </a:r>
                      <a:r>
                        <a:rPr lang="en-US" altLang="ko-KR" sz="1400" dirty="0"/>
                        <a:t>1 </a:t>
                      </a:r>
                      <a:r>
                        <a:rPr lang="ko-KR" altLang="en-US" sz="1400" dirty="0"/>
                        <a:t>한 개 뿐이므로 </a:t>
                      </a:r>
                      <a:r>
                        <a:rPr lang="en-US" altLang="ko-KR" sz="1400" dirty="0"/>
                        <a:t>8</a:t>
                      </a:r>
                      <a:r>
                        <a:rPr lang="ko-KR" altLang="en-US" sz="1400" dirty="0"/>
                        <a:t>과 </a:t>
                      </a:r>
                      <a:r>
                        <a:rPr lang="en-US" altLang="ko-KR" sz="1400" dirty="0"/>
                        <a:t>9</a:t>
                      </a:r>
                      <a:r>
                        <a:rPr lang="ko-KR" altLang="en-US" sz="1400" dirty="0"/>
                        <a:t>는 </a:t>
                      </a:r>
                      <a:r>
                        <a:rPr lang="ko-KR" altLang="en-US" sz="1400" dirty="0" err="1"/>
                        <a:t>서로소</a:t>
                      </a:r>
                      <a:endParaRPr lang="ko-KR" altLang="en-US" sz="1400" dirty="0"/>
                    </a:p>
                  </a:txBody>
                  <a:tcPr marL="22860" marR="2286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32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std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variance</a:t>
            </a:r>
            <a:r>
              <a:rPr lang="ko-KR" altLang="en-US" dirty="0" smtClean="0"/>
              <a:t>에 대한 </a:t>
            </a:r>
            <a:r>
              <a:rPr lang="ko-KR" altLang="en-US" dirty="0" smtClean="0"/>
              <a:t>표준편차</a:t>
            </a:r>
            <a:r>
              <a:rPr lang="ko-KR" altLang="en-US" dirty="0" smtClean="0"/>
              <a:t>이며 </a:t>
            </a:r>
            <a:r>
              <a:rPr lang="en-US" altLang="ko-KR" dirty="0" err="1" smtClean="0"/>
              <a:t>statistics.pstdev</a:t>
            </a:r>
            <a:r>
              <a:rPr lang="ko-KR" altLang="en-US" dirty="0" smtClean="0"/>
              <a:t>와 동일한 결과</a:t>
            </a:r>
            <a:endParaRPr lang="en-US" altLang="ko-KR" dirty="0"/>
          </a:p>
        </p:txBody>
      </p:sp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5" y="2852936"/>
            <a:ext cx="3790950" cy="394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18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err="1" smtClean="0"/>
              <a:t>공분산</a:t>
            </a:r>
            <a:r>
              <a:rPr lang="en-US" altLang="ko-KR" sz="6000" dirty="0" smtClean="0"/>
              <a:t> </a:t>
            </a:r>
            <a:r>
              <a:rPr lang="ko-KR" altLang="en-US" sz="6000" dirty="0" smtClean="0"/>
              <a:t>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95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/>
              <a:t>공분산</a:t>
            </a:r>
            <a:r>
              <a:rPr lang="en-US" altLang="ko-KR" dirty="0"/>
              <a:t>(Covariance)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04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공분산</a:t>
            </a:r>
            <a:r>
              <a:rPr lang="en-US" altLang="ko-KR" dirty="0"/>
              <a:t>(Covariance)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err="1"/>
              <a:t>공분산이라</a:t>
            </a:r>
            <a:r>
              <a:rPr lang="ko-KR" altLang="en-US" dirty="0"/>
              <a:t> 하면 분산과는 </a:t>
            </a:r>
            <a:r>
              <a:rPr lang="ko-KR" altLang="en-US" dirty="0" smtClean="0"/>
              <a:t>다르게 하나의 </a:t>
            </a:r>
            <a:r>
              <a:rPr lang="ko-KR" altLang="en-US" dirty="0"/>
              <a:t>변수가 아닌 두 변수 사이의 관계를 </a:t>
            </a:r>
            <a:r>
              <a:rPr lang="ko-KR" altLang="en-US" dirty="0" smtClean="0"/>
              <a:t>나타냄</a:t>
            </a:r>
            <a:endParaRPr lang="ko-KR" altLang="en-US" dirty="0"/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</p:txBody>
      </p:sp>
      <p:pic>
        <p:nvPicPr>
          <p:cNvPr id="1546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0968"/>
            <a:ext cx="57150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10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공분산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numpy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두 변량간의 </a:t>
            </a:r>
            <a:r>
              <a:rPr lang="ko-KR" altLang="en-US" dirty="0" err="1" smtClean="0"/>
              <a:t>공분산을</a:t>
            </a:r>
            <a:r>
              <a:rPr lang="ko-KR" altLang="en-US" dirty="0" smtClean="0"/>
              <a:t> 구하는 함수인 </a:t>
            </a:r>
            <a:r>
              <a:rPr lang="en-US" altLang="ko-KR" dirty="0" err="1" smtClean="0"/>
              <a:t>cov</a:t>
            </a:r>
            <a:r>
              <a:rPr lang="ko-KR" altLang="en-US" dirty="0" smtClean="0"/>
              <a:t>를 이용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 </a:t>
            </a:r>
            <a:r>
              <a:rPr lang="en-US" altLang="ko-KR" dirty="0" err="1" smtClean="0"/>
              <a:t>ddof</a:t>
            </a:r>
            <a:r>
              <a:rPr lang="en-US" altLang="ko-KR" dirty="0" smtClean="0"/>
              <a:t> =0 </a:t>
            </a:r>
            <a:r>
              <a:rPr lang="ko-KR" altLang="en-US" dirty="0"/>
              <a:t>을 </a:t>
            </a:r>
            <a:r>
              <a:rPr lang="ko-KR" altLang="en-US" dirty="0" smtClean="0"/>
              <a:t>인수를 넣고 처리</a:t>
            </a:r>
            <a:endParaRPr lang="ko-KR" altLang="en-US" dirty="0"/>
          </a:p>
        </p:txBody>
      </p:sp>
      <p:pic>
        <p:nvPicPr>
          <p:cNvPr id="156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738" y="3933056"/>
            <a:ext cx="2676525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54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상관계</a:t>
            </a:r>
            <a:r>
              <a:rPr lang="ko-KR" altLang="en-US" sz="6000" dirty="0"/>
              <a:t>수</a:t>
            </a:r>
            <a:r>
              <a:rPr lang="en-US" altLang="ko-KR" sz="6000" dirty="0" smtClean="0"/>
              <a:t> </a:t>
            </a:r>
            <a:r>
              <a:rPr lang="ko-KR" altLang="en-US" sz="6000" dirty="0" smtClean="0"/>
              <a:t>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72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상관계수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71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상관계수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err="1"/>
              <a:t>공분산이라</a:t>
            </a:r>
            <a:r>
              <a:rPr lang="ko-KR" altLang="en-US" dirty="0"/>
              <a:t> 하면 분산과는 </a:t>
            </a:r>
            <a:r>
              <a:rPr lang="ko-KR" altLang="en-US" dirty="0" smtClean="0"/>
              <a:t>다르게 하나의 </a:t>
            </a:r>
            <a:r>
              <a:rPr lang="ko-KR" altLang="en-US" dirty="0"/>
              <a:t>변수가 아닌 두 변수 사이의 관계를 </a:t>
            </a:r>
            <a:r>
              <a:rPr lang="ko-KR" altLang="en-US" dirty="0" smtClean="0"/>
              <a:t>나타냄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-1&lt;= r &lt;= 1 </a:t>
            </a:r>
            <a:r>
              <a:rPr lang="ko-KR" altLang="en-US" dirty="0" smtClean="0"/>
              <a:t>사이의 값</a:t>
            </a:r>
            <a:endParaRPr lang="ko-KR" altLang="en-US" dirty="0"/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</p:txBody>
      </p:sp>
      <p:pic>
        <p:nvPicPr>
          <p:cNvPr id="154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284984"/>
            <a:ext cx="6680076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77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상관관계 정도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-1&lt;= r &lt;= 1 </a:t>
            </a:r>
            <a:r>
              <a:rPr lang="ko-KR" altLang="en-US" dirty="0" smtClean="0"/>
              <a:t>사이의 값으로 상관관계 정도를 나타냄</a:t>
            </a:r>
            <a:endParaRPr lang="ko-KR" altLang="en-US" dirty="0"/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</p:txBody>
      </p:sp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95" y="3102226"/>
            <a:ext cx="2686050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7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3" y="3564188"/>
            <a:ext cx="4752528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71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상관계수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numpy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두 변량간의 상관 관계를 나타내는 계수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/>
              <a:t>파이썬은</a:t>
            </a:r>
            <a:r>
              <a:rPr lang="ko-KR" altLang="en-US" dirty="0"/>
              <a:t> 기본이 </a:t>
            </a:r>
            <a:r>
              <a:rPr lang="en-US" altLang="ko-KR" dirty="0"/>
              <a:t>n</a:t>
            </a:r>
            <a:r>
              <a:rPr lang="ko-KR" altLang="en-US" dirty="0"/>
              <a:t>으로 처리되므로  </a:t>
            </a:r>
            <a:r>
              <a:rPr lang="en-US" altLang="ko-KR" dirty="0"/>
              <a:t>(n-1)</a:t>
            </a:r>
            <a:r>
              <a:rPr lang="ko-KR" altLang="en-US" dirty="0"/>
              <a:t>로 처리하려면 </a:t>
            </a:r>
            <a:r>
              <a:rPr lang="en-US" altLang="ko-KR" dirty="0" err="1"/>
              <a:t>ddof</a:t>
            </a:r>
            <a:r>
              <a:rPr lang="en-US" altLang="ko-KR" dirty="0"/>
              <a:t> =1 </a:t>
            </a:r>
            <a:r>
              <a:rPr lang="ko-KR" altLang="en-US" dirty="0"/>
              <a:t>을 인수로 넣어야 </a:t>
            </a:r>
            <a:r>
              <a:rPr lang="en-US" altLang="ko-KR" dirty="0"/>
              <a:t>n-1</a:t>
            </a:r>
            <a:r>
              <a:rPr lang="ko-KR" altLang="en-US" dirty="0"/>
              <a:t>로 처리된다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</p:txBody>
      </p:sp>
      <p:pic>
        <p:nvPicPr>
          <p:cNvPr id="155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356992"/>
            <a:ext cx="5476875" cy="3222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57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err="1" smtClean="0"/>
              <a:t>서로소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16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최대공약수가 </a:t>
            </a:r>
            <a:r>
              <a:rPr lang="en-US" altLang="ko-KR" dirty="0"/>
              <a:t>1</a:t>
            </a:r>
            <a:r>
              <a:rPr lang="ko-KR" altLang="en-US" dirty="0"/>
              <a:t>인</a:t>
            </a:r>
            <a:r>
              <a:rPr lang="en-US" altLang="ko-KR" dirty="0"/>
              <a:t>, </a:t>
            </a:r>
            <a:r>
              <a:rPr lang="ko-KR" altLang="en-US" dirty="0"/>
              <a:t>둘 이상의 양의 정수들은 </a:t>
            </a:r>
            <a:r>
              <a:rPr lang="ko-KR" altLang="en-US" dirty="0" err="1"/>
              <a:t>서로소</a:t>
            </a:r>
            <a:r>
              <a:rPr lang="en-US" altLang="ko-KR" dirty="0"/>
              <a:t>(relatively prime)</a:t>
            </a:r>
            <a:r>
              <a:rPr lang="ko-KR" altLang="en-US" dirty="0"/>
              <a:t>이라고 불린다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두 </a:t>
            </a:r>
            <a:r>
              <a:rPr lang="ko-KR" altLang="en-US" dirty="0"/>
              <a:t>정수가 </a:t>
            </a:r>
            <a:r>
              <a:rPr lang="en-US" altLang="ko-KR" dirty="0"/>
              <a:t>1 </a:t>
            </a:r>
            <a:r>
              <a:rPr lang="ko-KR" altLang="en-US" dirty="0"/>
              <a:t>이외에 양의 공약수를 가지지 않으면 서로소이다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772763"/>
            <a:ext cx="36004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21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대입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16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대입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/>
              <a:t> 대입</a:t>
            </a:r>
            <a:r>
              <a:rPr lang="en-US" altLang="ko-KR" dirty="0"/>
              <a:t>(</a:t>
            </a:r>
            <a:r>
              <a:rPr lang="ko-KR" altLang="en-US" dirty="0"/>
              <a:t>代入</a:t>
            </a:r>
            <a:r>
              <a:rPr lang="en-US" altLang="ko-KR" dirty="0"/>
              <a:t>, substitution) </a:t>
            </a:r>
            <a:r>
              <a:rPr lang="ko-KR" altLang="en-US" dirty="0"/>
              <a:t>또는 변수변환</a:t>
            </a:r>
            <a:r>
              <a:rPr lang="en-US" altLang="ko-KR" dirty="0"/>
              <a:t>(</a:t>
            </a:r>
            <a:r>
              <a:rPr lang="ko-KR" altLang="en-US" dirty="0"/>
              <a:t>變數變換</a:t>
            </a:r>
            <a:r>
              <a:rPr lang="en-US" altLang="ko-KR" dirty="0"/>
              <a:t>, change of variables)</a:t>
            </a:r>
            <a:r>
              <a:rPr lang="ko-KR" altLang="en-US" dirty="0"/>
              <a:t>은 수식의 특정 변수를 일정한 값 또는 다른 수식으로 치환하는 행위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2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분모의 유리화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94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분모의 유리화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유리화</a:t>
            </a:r>
            <a:r>
              <a:rPr lang="en-US" altLang="ko-KR" dirty="0"/>
              <a:t>(Rationalization)</a:t>
            </a:r>
            <a:r>
              <a:rPr lang="ko-KR" altLang="en-US" dirty="0"/>
              <a:t>는 무리수가 있는 분수에서</a:t>
            </a:r>
            <a:r>
              <a:rPr lang="en-US" altLang="ko-KR" dirty="0"/>
              <a:t>, </a:t>
            </a:r>
            <a:r>
              <a:rPr lang="ko-KR" altLang="en-US" dirty="0"/>
              <a:t>분모 부분을 유리수로 바꾸는 과정을 말한다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87</a:t>
            </a:fld>
            <a:endParaRPr lang="ko-KR" altLang="en-US"/>
          </a:p>
        </p:txBody>
      </p:sp>
      <p:pic>
        <p:nvPicPr>
          <p:cNvPr id="2549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736454"/>
            <a:ext cx="20955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49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902" y="4365104"/>
            <a:ext cx="13335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03648" y="3746799"/>
            <a:ext cx="14401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분모와 분자에 분모를 곱하면 무리수가 유리수로 변경됨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4178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5400" dirty="0" smtClean="0"/>
              <a:t/>
            </a:r>
            <a:br>
              <a:rPr lang="en-US" altLang="ko-KR" sz="5400" dirty="0" smtClean="0"/>
            </a:br>
            <a:r>
              <a:rPr lang="en-US" altLang="ko-KR" sz="5400" dirty="0" smtClean="0"/>
              <a:t>python</a:t>
            </a:r>
            <a:br>
              <a:rPr lang="en-US" altLang="ko-KR" sz="5400" dirty="0" smtClean="0"/>
            </a:br>
            <a:r>
              <a:rPr lang="ko-KR" altLang="en-US" sz="5400" dirty="0" smtClean="0"/>
              <a:t>연산자와 </a:t>
            </a:r>
            <a:r>
              <a:rPr lang="en-US" altLang="ko-KR" sz="5400" dirty="0" smtClean="0"/>
              <a:t/>
            </a:r>
            <a:br>
              <a:rPr lang="en-US" altLang="ko-KR" sz="5400" dirty="0" smtClean="0"/>
            </a:br>
            <a:r>
              <a:rPr lang="en-US" altLang="ko-KR" sz="6000" dirty="0" smtClean="0"/>
              <a:t>operator</a:t>
            </a:r>
            <a:r>
              <a:rPr lang="en-US" altLang="ko-KR" sz="6000" dirty="0"/>
              <a:t> </a:t>
            </a:r>
            <a:r>
              <a:rPr lang="ko-KR" altLang="en-US" sz="6000" dirty="0" smtClean="0"/>
              <a:t>모듈의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대수의 법칙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20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연산자</a:t>
            </a:r>
            <a:r>
              <a:rPr lang="en-US" altLang="ko-KR" dirty="0" smtClean="0"/>
              <a:t> 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53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24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연산자와 </a:t>
            </a:r>
            <a:r>
              <a:rPr lang="en-US" altLang="ko-KR" dirty="0" smtClean="0"/>
              <a:t>special method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문법의 연산자는 각 </a:t>
            </a:r>
            <a:r>
              <a:rPr lang="en-US" altLang="ko-KR" dirty="0" smtClean="0"/>
              <a:t>type class </a:t>
            </a:r>
            <a:r>
              <a:rPr lang="ko-KR" altLang="en-US" dirty="0" smtClean="0"/>
              <a:t>내부에 </a:t>
            </a:r>
            <a:r>
              <a:rPr lang="ko-KR" altLang="en-US" dirty="0" err="1" smtClean="0"/>
              <a:t>대응하믄</a:t>
            </a:r>
            <a:r>
              <a:rPr lang="ko-KR" altLang="en-US" dirty="0" smtClean="0"/>
              <a:t> </a:t>
            </a:r>
            <a:r>
              <a:rPr lang="en-US" altLang="ko-KR" dirty="0" smtClean="0"/>
              <a:t>special method</a:t>
            </a:r>
            <a:r>
              <a:rPr lang="ko-KR" altLang="en-US" dirty="0" smtClean="0"/>
              <a:t>가 존재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1547664" y="3573016"/>
            <a:ext cx="1512168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연산자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084168" y="3586404"/>
            <a:ext cx="1512168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Special</a:t>
            </a:r>
          </a:p>
          <a:p>
            <a:pPr algn="ctr"/>
            <a:r>
              <a:rPr lang="en-US" altLang="ko-KR" dirty="0" smtClean="0"/>
              <a:t>Method</a:t>
            </a:r>
            <a:endParaRPr lang="ko-KR" altLang="en-US" dirty="0"/>
          </a:p>
        </p:txBody>
      </p:sp>
      <p:sp>
        <p:nvSpPr>
          <p:cNvPr id="8" name="오른쪽 화살표 7"/>
          <p:cNvSpPr/>
          <p:nvPr/>
        </p:nvSpPr>
        <p:spPr>
          <a:xfrm>
            <a:off x="3923928" y="4050780"/>
            <a:ext cx="978408" cy="48463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347864" y="5052986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각 </a:t>
            </a:r>
            <a:r>
              <a:rPr lang="ko-KR" altLang="en-US" sz="1400" b="1" dirty="0" err="1" smtClean="0"/>
              <a:t>타입별로</a:t>
            </a:r>
            <a:r>
              <a:rPr lang="ko-KR" altLang="en-US" sz="1400" b="1" dirty="0" smtClean="0"/>
              <a:t>  연산자는 </a:t>
            </a:r>
            <a:r>
              <a:rPr lang="en-US" altLang="ko-KR" sz="1400" b="1" dirty="0" smtClean="0"/>
              <a:t>special method</a:t>
            </a:r>
            <a:r>
              <a:rPr lang="ko-KR" altLang="en-US" sz="1400" b="1" dirty="0" smtClean="0"/>
              <a:t>와 </a:t>
            </a:r>
            <a:r>
              <a:rPr lang="ko-KR" altLang="en-US" sz="1400" b="1" dirty="0" err="1" smtClean="0"/>
              <a:t>매칭</a:t>
            </a:r>
            <a:endParaRPr lang="ko-KR" altLang="en-US" sz="14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63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연산자 우선순위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702527"/>
              </p:ext>
            </p:extLst>
          </p:nvPr>
        </p:nvGraphicFramePr>
        <p:xfrm>
          <a:off x="611560" y="1700808"/>
          <a:ext cx="7848872" cy="4752527"/>
        </p:xfrm>
        <a:graphic>
          <a:graphicData uri="http://schemas.openxmlformats.org/drawingml/2006/table">
            <a:tbl>
              <a:tblPr/>
              <a:tblGrid>
                <a:gridCol w="932539"/>
                <a:gridCol w="932539"/>
                <a:gridCol w="3263888"/>
                <a:gridCol w="2719906"/>
              </a:tblGrid>
              <a:tr h="34725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순위</a:t>
                      </a:r>
                      <a:endParaRPr lang="en-US" sz="12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구분</a:t>
                      </a:r>
                      <a:endParaRPr lang="en-US" sz="12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+mn-ea"/>
                          <a:ea typeface="+mn-ea"/>
                        </a:rPr>
                        <a:t>Operator</a:t>
                      </a:r>
                      <a:endParaRPr lang="en-US" sz="12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+mn-ea"/>
                          <a:ea typeface="+mn-ea"/>
                        </a:rPr>
                        <a:t>Description</a:t>
                      </a:r>
                      <a:endParaRPr lang="en-US" sz="12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그룹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( )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Parentheses (grouping)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+mn-ea"/>
                          <a:ea typeface="+mn-ea"/>
                        </a:rPr>
                        <a:t>1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함수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i="1" dirty="0">
                          <a:latin typeface="+mn-ea"/>
                          <a:ea typeface="+mn-ea"/>
                        </a:rPr>
                        <a:t>f</a:t>
                      </a:r>
                      <a:r>
                        <a:rPr lang="en-US" sz="10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000" b="1" dirty="0" err="1">
                          <a:latin typeface="+mn-ea"/>
                          <a:ea typeface="+mn-ea"/>
                        </a:rPr>
                        <a:t>args</a:t>
                      </a:r>
                      <a:r>
                        <a:rPr lang="en-US" sz="1000" b="1" dirty="0">
                          <a:latin typeface="+mn-ea"/>
                          <a:ea typeface="+mn-ea"/>
                        </a:rPr>
                        <a:t>...)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Function call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+mn-ea"/>
                          <a:ea typeface="+mn-ea"/>
                        </a:rPr>
                        <a:t>2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참조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i="1" dirty="0">
                          <a:latin typeface="+mn-ea"/>
                          <a:ea typeface="+mn-ea"/>
                        </a:rPr>
                        <a:t>x</a:t>
                      </a:r>
                      <a:r>
                        <a:rPr lang="en-US" sz="1000" b="1" dirty="0">
                          <a:latin typeface="+mn-ea"/>
                          <a:ea typeface="+mn-ea"/>
                        </a:rPr>
                        <a:t>[</a:t>
                      </a:r>
                      <a:r>
                        <a:rPr lang="en-US" sz="1000" b="1" dirty="0" err="1">
                          <a:latin typeface="+mn-ea"/>
                          <a:ea typeface="+mn-ea"/>
                        </a:rPr>
                        <a:t>index:index</a:t>
                      </a:r>
                      <a:r>
                        <a:rPr lang="en-US" sz="1000" b="1" dirty="0">
                          <a:latin typeface="+mn-ea"/>
                          <a:ea typeface="+mn-ea"/>
                        </a:rPr>
                        <a:t>]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Slicing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참조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i="1" dirty="0">
                          <a:latin typeface="+mn-ea"/>
                          <a:ea typeface="+mn-ea"/>
                        </a:rPr>
                        <a:t>x</a:t>
                      </a:r>
                      <a:r>
                        <a:rPr lang="en-US" sz="1000" b="1" dirty="0">
                          <a:latin typeface="+mn-ea"/>
                          <a:ea typeface="+mn-ea"/>
                        </a:rPr>
                        <a:t>[index]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Subscription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+mn-ea"/>
                          <a:ea typeface="+mn-ea"/>
                        </a:rPr>
                        <a:t>4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참조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i="1" dirty="0" err="1">
                          <a:latin typeface="+mn-ea"/>
                          <a:ea typeface="+mn-ea"/>
                        </a:rPr>
                        <a:t>x.attribute</a:t>
                      </a:r>
                      <a:endParaRPr lang="en-US" sz="1000" b="1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Attribute reference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000" dirty="0" smtClean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산술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**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+mn-ea"/>
                          <a:ea typeface="+mn-ea"/>
                        </a:rPr>
                        <a:t>Exponentiation(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제곱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)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1000" dirty="0" smtClean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비트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+mn-ea"/>
                          <a:ea typeface="+mn-ea"/>
                        </a:rPr>
                        <a:t>~</a:t>
                      </a:r>
                      <a:r>
                        <a:rPr lang="en-US" sz="1000" b="1" i="1" dirty="0">
                          <a:latin typeface="+mn-ea"/>
                          <a:ea typeface="+mn-ea"/>
                        </a:rPr>
                        <a:t>x</a:t>
                      </a:r>
                      <a:endParaRPr lang="en-US" sz="1000" b="1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Bitwise not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+mn-ea"/>
                          <a:ea typeface="+mn-ea"/>
                        </a:rPr>
                        <a:t>7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부호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+mn-ea"/>
                          <a:ea typeface="+mn-ea"/>
                        </a:rPr>
                        <a:t>+</a:t>
                      </a:r>
                      <a:r>
                        <a:rPr lang="en-US" sz="1000" b="1" i="1" dirty="0">
                          <a:latin typeface="+mn-ea"/>
                          <a:ea typeface="+mn-ea"/>
                        </a:rPr>
                        <a:t>x</a:t>
                      </a:r>
                      <a:r>
                        <a:rPr lang="en-US" sz="1000" b="1" dirty="0">
                          <a:latin typeface="+mn-ea"/>
                          <a:ea typeface="+mn-ea"/>
                        </a:rPr>
                        <a:t>, -</a:t>
                      </a:r>
                      <a:r>
                        <a:rPr lang="en-US" sz="1000" b="1" i="1" dirty="0">
                          <a:latin typeface="+mn-ea"/>
                          <a:ea typeface="+mn-ea"/>
                        </a:rPr>
                        <a:t>x</a:t>
                      </a:r>
                      <a:endParaRPr lang="en-US" sz="1000" b="1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Positive, negative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152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1000" dirty="0" smtClean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산술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*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, /, %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Multiplication, division, remainder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1000" dirty="0" smtClean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산술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+, -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Addition, subtraction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비트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&lt;&lt;, &gt;&gt;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Bitwise shifts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11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비트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&amp;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Bitwise AND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12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smtClean="0">
                          <a:latin typeface="+mn-ea"/>
                          <a:ea typeface="+mn-ea"/>
                        </a:rPr>
                        <a:t>비트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^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Bitwise XOR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13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비트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|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Bitwise OR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643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14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비트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+mn-ea"/>
                          <a:ea typeface="+mn-ea"/>
                        </a:rPr>
                        <a:t>in, not in, is, is not, &lt;, &lt;=,  &gt;,  </a:t>
                      </a:r>
                      <a:r>
                        <a:rPr lang="en-US" sz="1000" b="1" dirty="0" smtClean="0">
                          <a:latin typeface="+mn-ea"/>
                          <a:ea typeface="+mn-ea"/>
                        </a:rPr>
                        <a:t>&gt;=,&lt;&gt;, </a:t>
                      </a:r>
                      <a:r>
                        <a:rPr lang="en-US" sz="1000" b="1" dirty="0">
                          <a:latin typeface="+mn-ea"/>
                          <a:ea typeface="+mn-ea"/>
                        </a:rPr>
                        <a:t>!=, ==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Comparisons, membership, identity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+mn-ea"/>
                          <a:ea typeface="+mn-ea"/>
                        </a:rPr>
                        <a:t>15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논리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+mn-ea"/>
                          <a:ea typeface="+mn-ea"/>
                        </a:rPr>
                        <a:t>not </a:t>
                      </a:r>
                      <a:r>
                        <a:rPr lang="en-US" sz="1000" b="1" i="1" dirty="0">
                          <a:latin typeface="+mn-ea"/>
                          <a:ea typeface="+mn-ea"/>
                        </a:rPr>
                        <a:t>x</a:t>
                      </a:r>
                      <a:endParaRPr lang="en-US" sz="1000" b="1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Boolean NOT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16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논리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+mn-ea"/>
                          <a:ea typeface="+mn-ea"/>
                        </a:rPr>
                        <a:t>and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Boolean AND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17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논리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+mn-ea"/>
                          <a:ea typeface="+mn-ea"/>
                        </a:rPr>
                        <a:t>or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Boolean OR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+mn-ea"/>
                          <a:ea typeface="+mn-ea"/>
                        </a:rPr>
                        <a:t>18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함수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+mn-ea"/>
                          <a:ea typeface="+mn-ea"/>
                        </a:rPr>
                        <a:t>lambda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Lambda expression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69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부호변</a:t>
            </a:r>
            <a:r>
              <a:rPr lang="ko-KR" altLang="en-US" dirty="0"/>
              <a:t>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89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부</a:t>
            </a:r>
            <a:r>
              <a:rPr lang="ko-KR" altLang="en-US" dirty="0"/>
              <a:t>호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숫자 객체에 대한 부호 변환하는 연산</a:t>
            </a:r>
            <a:endParaRPr lang="en-US" altLang="ko-KR" dirty="0" smtClean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787886"/>
              </p:ext>
            </p:extLst>
          </p:nvPr>
        </p:nvGraphicFramePr>
        <p:xfrm>
          <a:off x="755576" y="2708920"/>
          <a:ext cx="7776864" cy="1656185"/>
        </p:xfrm>
        <a:graphic>
          <a:graphicData uri="http://schemas.openxmlformats.org/drawingml/2006/table">
            <a:tbl>
              <a:tblPr/>
              <a:tblGrid>
                <a:gridCol w="1944216"/>
                <a:gridCol w="1944216"/>
                <a:gridCol w="1944216"/>
                <a:gridCol w="1944216"/>
              </a:tblGrid>
              <a:tr h="4139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Operation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effectLst/>
                        </a:rPr>
                        <a:t>연산자</a:t>
                      </a:r>
                      <a:endParaRPr lang="en-US" sz="12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Function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Method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211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Negation (Arithmetic)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- a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neg</a:t>
                      </a:r>
                      <a:r>
                        <a:rPr lang="en-US" sz="1000" dirty="0">
                          <a:effectLst/>
                        </a:rPr>
                        <a:t>(a)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neg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()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11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Positive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+ a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0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</a:t>
                      </a:r>
                      <a:r>
                        <a:rPr kumimoji="0" 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x.__</a:t>
                      </a:r>
                      <a:r>
                        <a:rPr kumimoji="0" lang="en-US" altLang="ko-KR" sz="100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</a:t>
                      </a:r>
                      <a:r>
                        <a:rPr kumimoji="0" lang="en-US" altLang="ko-KR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__()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28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부호변환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숫자 타입의 부호를 변환</a:t>
            </a:r>
            <a:endParaRPr lang="en-US" altLang="ko-K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996952"/>
            <a:ext cx="3276600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47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산</a:t>
            </a:r>
            <a:r>
              <a:rPr lang="ko-KR" altLang="en-US" dirty="0"/>
              <a:t>술</a:t>
            </a:r>
            <a:r>
              <a:rPr lang="ko-KR" altLang="en-US" dirty="0" smtClean="0"/>
              <a:t> 연산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47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산술연산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정방향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숫자 객체들에 대한 수학적인 산술연산</a:t>
            </a:r>
            <a:endParaRPr lang="en-US" altLang="ko-KR" dirty="0" smtClean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095647"/>
              </p:ext>
            </p:extLst>
          </p:nvPr>
        </p:nvGraphicFramePr>
        <p:xfrm>
          <a:off x="755576" y="2348881"/>
          <a:ext cx="7776864" cy="3905111"/>
        </p:xfrm>
        <a:graphic>
          <a:graphicData uri="http://schemas.openxmlformats.org/drawingml/2006/table">
            <a:tbl>
              <a:tblPr/>
              <a:tblGrid>
                <a:gridCol w="1944216"/>
                <a:gridCol w="1944216"/>
                <a:gridCol w="1944216"/>
                <a:gridCol w="1944216"/>
              </a:tblGrid>
              <a:tr h="3600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Operation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effectLst/>
                        </a:rPr>
                        <a:t>연산자</a:t>
                      </a:r>
                      <a:endParaRPr lang="en-US" sz="12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Function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Method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171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addition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+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add(a,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x.</a:t>
                      </a:r>
                      <a:r>
                        <a:rPr lang="en-US" sz="1000" i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__add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71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subtraction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-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sub(a,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x.</a:t>
                      </a:r>
                      <a:r>
                        <a:rPr lang="en-US" sz="1000" i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__sub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71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multiplication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*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mul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x.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mul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710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division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/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effectLst/>
                        </a:rPr>
                        <a:t>div(a, b)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__div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71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division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/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err="1" smtClean="0">
                          <a:effectLst/>
                        </a:rPr>
                        <a:t>truediv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x.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truediv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35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floor division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x // 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floordiv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x.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floordiv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356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modulo (remainder)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%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mod(a,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x.</a:t>
                      </a:r>
                      <a:r>
                        <a:rPr lang="en-US" sz="1000" i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__mod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356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floor division </a:t>
                      </a:r>
                      <a:r>
                        <a:rPr lang="en-US" sz="1000" b="0" i="1">
                          <a:effectLst/>
                          <a:latin typeface="Constantia"/>
                        </a:rPr>
                        <a:t>&amp;</a:t>
                      </a:r>
                      <a:r>
                        <a:rPr lang="en-US" sz="1000">
                          <a:effectLst/>
                        </a:rPr>
                        <a:t> modulo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divmod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N/A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x.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divmod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71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raise to power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**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pow(a,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x.</a:t>
                      </a:r>
                      <a:r>
                        <a:rPr lang="en-US" sz="1000" i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__pow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96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산술연산 </a:t>
            </a:r>
            <a:r>
              <a:rPr lang="ko-KR" altLang="en-US" dirty="0" smtClean="0"/>
              <a:t>예시</a:t>
            </a:r>
            <a:r>
              <a:rPr lang="en-US" altLang="ko-KR" dirty="0" smtClean="0"/>
              <a:t>: operator </a:t>
            </a:r>
            <a:r>
              <a:rPr lang="ko-KR" altLang="en-US" dirty="0" smtClean="0"/>
              <a:t>모듈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Operator </a:t>
            </a:r>
            <a:r>
              <a:rPr lang="ko-KR" altLang="en-US" dirty="0" smtClean="0"/>
              <a:t>모듈을 </a:t>
            </a:r>
            <a:r>
              <a:rPr lang="en-US" altLang="ko-KR" dirty="0" smtClean="0"/>
              <a:t>import</a:t>
            </a:r>
            <a:r>
              <a:rPr lang="ko-KR" altLang="en-US" dirty="0" smtClean="0"/>
              <a:t>해서 사용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204864"/>
            <a:ext cx="4896544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32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산술</a:t>
            </a:r>
            <a:r>
              <a:rPr lang="ko-KR" altLang="en-US" dirty="0" smtClean="0"/>
              <a:t>연산 예시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method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Int</a:t>
            </a:r>
            <a:r>
              <a:rPr lang="en-US" altLang="ko-KR" dirty="0" smtClean="0"/>
              <a:t> class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special method </a:t>
            </a:r>
            <a:r>
              <a:rPr lang="ko-KR" altLang="en-US" dirty="0" smtClean="0"/>
              <a:t>이용해 계산</a:t>
            </a:r>
            <a:endParaRPr lang="en-US" altLang="ko-KR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348880"/>
            <a:ext cx="4176464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32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산술</a:t>
            </a:r>
            <a:r>
              <a:rPr lang="ko-KR" altLang="en-US" dirty="0" smtClean="0"/>
              <a:t>연산 예시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연산</a:t>
            </a:r>
            <a:r>
              <a:rPr lang="ko-KR" altLang="en-US" dirty="0"/>
              <a:t>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문법의 연산자 이용</a:t>
            </a:r>
            <a:endParaRPr lang="en-US" altLang="ko-K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564904"/>
            <a:ext cx="4464496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18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90542</TotalTime>
  <Words>18129</Words>
  <Application>Microsoft Office PowerPoint</Application>
  <PresentationFormat>화면 슬라이드 쇼(4:3)</PresentationFormat>
  <Paragraphs>4324</Paragraphs>
  <Slides>829</Slides>
  <Notes>0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829</vt:i4>
      </vt:variant>
    </vt:vector>
  </HeadingPairs>
  <TitlesOfParts>
    <vt:vector size="832" baseType="lpstr">
      <vt:lpstr>가을</vt:lpstr>
      <vt:lpstr>Equation</vt:lpstr>
      <vt:lpstr>수식</vt:lpstr>
      <vt:lpstr>Python  mathematics 이해하기</vt:lpstr>
      <vt:lpstr> 1. 대수 기초 2.함수 기초  3. 선형대수 기초 4. 삼각함수 5. 지수/로그/수열  기초 </vt:lpstr>
      <vt:lpstr> 6. 수열  기초 7. 집합 기초 8. 미분/적분  기초   9. 확률과 통계 기초 </vt:lpstr>
      <vt:lpstr>1.대수  기초 </vt:lpstr>
      <vt:lpstr>주요 기호 </vt:lpstr>
      <vt:lpstr> 그리스 문자</vt:lpstr>
      <vt:lpstr> 집합기호</vt:lpstr>
      <vt:lpstr> 명제기호</vt:lpstr>
      <vt:lpstr>수 </vt:lpstr>
      <vt:lpstr>수</vt:lpstr>
      <vt:lpstr> 수</vt:lpstr>
      <vt:lpstr>정수</vt:lpstr>
      <vt:lpstr> 정수</vt:lpstr>
      <vt:lpstr> 유리수</vt:lpstr>
      <vt:lpstr> 무리수</vt:lpstr>
      <vt:lpstr>항등원,역수</vt:lpstr>
      <vt:lpstr> 항등원</vt:lpstr>
      <vt:lpstr> 반수: 덧셈</vt:lpstr>
      <vt:lpstr> 역수 : 곱셈</vt:lpstr>
      <vt:lpstr>절대값</vt:lpstr>
      <vt:lpstr> 절대값 absolute value</vt:lpstr>
      <vt:lpstr>비율</vt:lpstr>
      <vt:lpstr> 비율</vt:lpstr>
      <vt:lpstr>Python number data type </vt:lpstr>
      <vt:lpstr>Numeric Type</vt:lpstr>
      <vt:lpstr>숫자타입</vt:lpstr>
      <vt:lpstr>숫자타입 – 기본 연산자 및 함수</vt:lpstr>
      <vt:lpstr>Numeric Type(int)</vt:lpstr>
      <vt:lpstr>숫자타입 - int</vt:lpstr>
      <vt:lpstr>숫자타입 – int 예시</vt:lpstr>
      <vt:lpstr>숫자타입 – long 타입</vt:lpstr>
      <vt:lpstr>Numeric Type(float)</vt:lpstr>
      <vt:lpstr>숫자타입 - float</vt:lpstr>
      <vt:lpstr>숫자타입 – float 예시</vt:lpstr>
      <vt:lpstr>Numeric Type(complex)</vt:lpstr>
      <vt:lpstr>숫자타입 - complex</vt:lpstr>
      <vt:lpstr>숫자타입 – complex 예시</vt:lpstr>
      <vt:lpstr>분수계산하기</vt:lpstr>
      <vt:lpstr>숫자타입 – fractions 표시</vt:lpstr>
      <vt:lpstr>숫자타입 – fractions 연산</vt:lpstr>
      <vt:lpstr>거듭제곱 /제곱근 </vt:lpstr>
      <vt:lpstr>거듭제곱</vt:lpstr>
      <vt:lpstr> 거듭제곱</vt:lpstr>
      <vt:lpstr> 거듭제곱의 지수 표현</vt:lpstr>
      <vt:lpstr> 거듭제곱의 성질</vt:lpstr>
      <vt:lpstr>제곱근</vt:lpstr>
      <vt:lpstr> 제곱근</vt:lpstr>
      <vt:lpstr> 제곱근의 지수 표현</vt:lpstr>
      <vt:lpstr>제곱근의 부호 표현</vt:lpstr>
      <vt:lpstr>제곱근의  값 표현</vt:lpstr>
      <vt:lpstr>제곱근의 성질</vt:lpstr>
      <vt:lpstr>Python 거듭제곱 /제곱근 </vt:lpstr>
      <vt:lpstr>거듭제곱</vt:lpstr>
      <vt:lpstr>거듭제곱</vt:lpstr>
      <vt:lpstr>제곱근</vt:lpstr>
      <vt:lpstr>제곱근</vt:lpstr>
      <vt:lpstr>기수법 </vt:lpstr>
      <vt:lpstr>기수법</vt:lpstr>
      <vt:lpstr> 기수법</vt:lpstr>
      <vt:lpstr>진법</vt:lpstr>
      <vt:lpstr> 이진법</vt:lpstr>
      <vt:lpstr> 팔진법</vt:lpstr>
      <vt:lpstr> 십진법</vt:lpstr>
      <vt:lpstr> 십육진법</vt:lpstr>
      <vt:lpstr>Python 기수법 </vt:lpstr>
      <vt:lpstr>진법표현</vt:lpstr>
      <vt:lpstr> 진법 표현</vt:lpstr>
      <vt:lpstr>Bit 연산</vt:lpstr>
      <vt:lpstr>비트연산자 : and, or, xor</vt:lpstr>
      <vt:lpstr>비트연산자 : ~, &lt;&lt;, &gt;&gt;</vt:lpstr>
      <vt:lpstr>대수의 법칙 </vt:lpstr>
      <vt:lpstr>교환법칙</vt:lpstr>
      <vt:lpstr> 교환법칙</vt:lpstr>
      <vt:lpstr> 교환법칙 : 덧셈과 곱셈</vt:lpstr>
      <vt:lpstr>결합법칙</vt:lpstr>
      <vt:lpstr> 결합법칙</vt:lpstr>
      <vt:lpstr> 결합법칙</vt:lpstr>
      <vt:lpstr>분배법칙</vt:lpstr>
      <vt:lpstr> 분배법칙</vt:lpstr>
      <vt:lpstr> 분배법칙</vt:lpstr>
      <vt:lpstr>서로소</vt:lpstr>
      <vt:lpstr> 공약수/최대공약수</vt:lpstr>
      <vt:lpstr> 서로소</vt:lpstr>
      <vt:lpstr>대입</vt:lpstr>
      <vt:lpstr> 대입</vt:lpstr>
      <vt:lpstr>분모의 유리화</vt:lpstr>
      <vt:lpstr> 분모의 유리화</vt:lpstr>
      <vt:lpstr> python 연산자와  operator 모듈의 대수의 법칙</vt:lpstr>
      <vt:lpstr>연산자  구조</vt:lpstr>
      <vt:lpstr> 연산자와 special method</vt:lpstr>
      <vt:lpstr> 연산자 우선순위</vt:lpstr>
      <vt:lpstr>부호변환</vt:lpstr>
      <vt:lpstr>부호연산</vt:lpstr>
      <vt:lpstr>부호변환 예시</vt:lpstr>
      <vt:lpstr>산술 연산</vt:lpstr>
      <vt:lpstr>산술연산 : 정방향</vt:lpstr>
      <vt:lpstr> 산술연산 예시: operator 모듈</vt:lpstr>
      <vt:lpstr> 산술연산 예시: int method</vt:lpstr>
      <vt:lpstr> 산술연산 예시: 연산자</vt:lpstr>
      <vt:lpstr>산술연산 : 역방향</vt:lpstr>
      <vt:lpstr> 산술연산 역방향 예시</vt:lpstr>
      <vt:lpstr>비트 연산</vt:lpstr>
      <vt:lpstr>비트연산 설명</vt:lpstr>
      <vt:lpstr>비트연산</vt:lpstr>
      <vt:lpstr> 비트 연산 예시</vt:lpstr>
      <vt:lpstr> augmented operator</vt:lpstr>
      <vt:lpstr> augmented operator</vt:lpstr>
      <vt:lpstr>사칙연산 </vt:lpstr>
      <vt:lpstr>증가비트연산</vt:lpstr>
      <vt:lpstr>논리연산</vt:lpstr>
      <vt:lpstr>논리연산</vt:lpstr>
      <vt:lpstr> 논리연산 예시</vt:lpstr>
      <vt:lpstr>방정식/ 부등식 </vt:lpstr>
      <vt:lpstr>방정식</vt:lpstr>
      <vt:lpstr> 방정식</vt:lpstr>
      <vt:lpstr> 상수항</vt:lpstr>
      <vt:lpstr> 다항방정식</vt:lpstr>
      <vt:lpstr>일차방정식</vt:lpstr>
      <vt:lpstr> 일차방정식</vt:lpstr>
      <vt:lpstr> 일차방정식 풀이</vt:lpstr>
      <vt:lpstr>이차방정식</vt:lpstr>
      <vt:lpstr> 이차방정식</vt:lpstr>
      <vt:lpstr> 이차방정식의 해</vt:lpstr>
      <vt:lpstr>부등식</vt:lpstr>
      <vt:lpstr> 부등식</vt:lpstr>
      <vt:lpstr> 추이적관계</vt:lpstr>
      <vt:lpstr>Python 관계연산 </vt:lpstr>
      <vt:lpstr>관계연산</vt:lpstr>
      <vt:lpstr>관계연산</vt:lpstr>
      <vt:lpstr> 인수분해/전개 </vt:lpstr>
      <vt:lpstr>곱셈공식</vt:lpstr>
      <vt:lpstr>곱셈 공식(-公式, multiplication)</vt:lpstr>
      <vt:lpstr>피타고라스 정리</vt:lpstr>
      <vt:lpstr>제곱근 연산</vt:lpstr>
      <vt:lpstr>인수분해</vt:lpstr>
      <vt:lpstr> 인수분해</vt:lpstr>
      <vt:lpstr> 인수분해 공식</vt:lpstr>
      <vt:lpstr> 인수분해 예시</vt:lpstr>
      <vt:lpstr>이항정리</vt:lpstr>
      <vt:lpstr>이항정리</vt:lpstr>
      <vt:lpstr>이항정리 : 전개</vt:lpstr>
      <vt:lpstr>이항정리 : 파스칼 방식</vt:lpstr>
      <vt:lpstr>2.함수  기초 </vt:lpstr>
      <vt:lpstr>함수 </vt:lpstr>
      <vt:lpstr>함수</vt:lpstr>
      <vt:lpstr> 사상</vt:lpstr>
      <vt:lpstr> 함수란?</vt:lpstr>
      <vt:lpstr> 정의역</vt:lpstr>
      <vt:lpstr> 공역/치역</vt:lpstr>
      <vt:lpstr>함수의 종류</vt:lpstr>
      <vt:lpstr> 단사 함수란?</vt:lpstr>
      <vt:lpstr> 전사 함수란?</vt:lpstr>
      <vt:lpstr> 전단사 함수란?</vt:lpstr>
      <vt:lpstr> 초월함수</vt:lpstr>
      <vt:lpstr>역함수</vt:lpstr>
      <vt:lpstr> 역함수</vt:lpstr>
      <vt:lpstr> 항등함수</vt:lpstr>
      <vt:lpstr>함수의 합성</vt:lpstr>
      <vt:lpstr> 함수합성 function composition</vt:lpstr>
      <vt:lpstr> 교환법칙</vt:lpstr>
      <vt:lpstr> 결합법칙</vt:lpstr>
      <vt:lpstr>Python  mapping data type </vt:lpstr>
      <vt:lpstr>mapping Type</vt:lpstr>
      <vt:lpstr>Mapping 타입-dictionary</vt:lpstr>
      <vt:lpstr>Mapping 타입 - dict</vt:lpstr>
      <vt:lpstr>Mapping 타입 – 사용자 클래스 정의</vt:lpstr>
      <vt:lpstr>Hash 처리</vt:lpstr>
      <vt:lpstr> key 값은 hash </vt:lpstr>
      <vt:lpstr> dict 생성</vt:lpstr>
      <vt:lpstr>Map 타입 - 생성</vt:lpstr>
      <vt:lpstr> dict 접근</vt:lpstr>
      <vt:lpstr>Mapping - Accessing Elements</vt:lpstr>
      <vt:lpstr>Mapping - Updating Elements</vt:lpstr>
      <vt:lpstr>Mapping - Delete Elements</vt:lpstr>
      <vt:lpstr> dict 내장함수 처리</vt:lpstr>
      <vt:lpstr>Mapping– dict 지원 내장함수</vt:lpstr>
      <vt:lpstr>Mapping -dict class 구조 확인 </vt:lpstr>
      <vt:lpstr> dict 메소드 처리</vt:lpstr>
      <vt:lpstr>Mapping -dictionary 메소드</vt:lpstr>
      <vt:lpstr> dict.get() 사용</vt:lpstr>
      <vt:lpstr> dict.setdefault()사용</vt:lpstr>
      <vt:lpstr> dict.get/setdefault()사용</vt:lpstr>
      <vt:lpstr> dict.update() 사용</vt:lpstr>
      <vt:lpstr> iteritems/iterkeys/itervalues</vt:lpstr>
      <vt:lpstr> 버전 변경</vt:lpstr>
      <vt:lpstr>버전변경</vt:lpstr>
      <vt:lpstr> 메소드 결과 타입 변경</vt:lpstr>
      <vt:lpstr> dict.key/values/items()</vt:lpstr>
      <vt:lpstr> dict.key/values/items: for문</vt:lpstr>
      <vt:lpstr> dict.key:  set 연산</vt:lpstr>
      <vt:lpstr> viewitems/keys/values 처리</vt:lpstr>
      <vt:lpstr> dict.viewitems() 사용</vt:lpstr>
      <vt:lpstr> viewitems/viewkeys() </vt:lpstr>
      <vt:lpstr>  dict comprehension </vt:lpstr>
      <vt:lpstr>Dict Comprehension</vt:lpstr>
      <vt:lpstr>Dict Comprehension :  단순 </vt:lpstr>
      <vt:lpstr>dict Comprehension : 다중</vt:lpstr>
      <vt:lpstr>3.선형대수  기초 </vt:lpstr>
      <vt:lpstr>  Numpy  class</vt:lpstr>
      <vt:lpstr>ndarray와 matrix 구분</vt:lpstr>
      <vt:lpstr>ndarray와 matrix 구분</vt:lpstr>
      <vt:lpstr>배열과 vector 구분 : ndarray </vt:lpstr>
      <vt:lpstr>ndarray와 matrix 연산 비교</vt:lpstr>
      <vt:lpstr>   벡터  이해하기</vt:lpstr>
      <vt:lpstr>벡터란 </vt:lpstr>
      <vt:lpstr>스칼라/벡터/행렬</vt:lpstr>
      <vt:lpstr>배열과 vertor 구분 </vt:lpstr>
      <vt:lpstr>스칼라/벡터/행렬 예시</vt:lpstr>
      <vt:lpstr>벡터란</vt:lpstr>
      <vt:lpstr>벡터 크기 </vt:lpstr>
      <vt:lpstr>벡터 크기</vt:lpstr>
      <vt:lpstr>Vector 크기 계산</vt:lpstr>
      <vt:lpstr>단위벡터</vt:lpstr>
      <vt:lpstr>단위벡터</vt:lpstr>
      <vt:lpstr>단위벡터  정규화</vt:lpstr>
      <vt:lpstr>산술연산 </vt:lpstr>
      <vt:lpstr>벡터: +</vt:lpstr>
      <vt:lpstr>Vector 연산: +</vt:lpstr>
      <vt:lpstr>벡터 : -</vt:lpstr>
      <vt:lpstr>Vector 연산: -</vt:lpstr>
      <vt:lpstr>벡터: 스칼라곱</vt:lpstr>
      <vt:lpstr>Vector 연산: 스칼라곱</vt:lpstr>
      <vt:lpstr>내적과 외적 비교 </vt:lpstr>
      <vt:lpstr>내적 vs 외적</vt:lpstr>
      <vt:lpstr>스칼라곱 </vt:lpstr>
      <vt:lpstr>내적 산식</vt:lpstr>
      <vt:lpstr>내적 수학적 예시 : 2 차원</vt:lpstr>
      <vt:lpstr>3차원 내적 예시 1</vt:lpstr>
      <vt:lpstr>3차원 내적 예시 2</vt:lpstr>
      <vt:lpstr>내적(dot) 예시</vt:lpstr>
      <vt:lpstr>vdot: vector </vt:lpstr>
      <vt:lpstr>Vector product(외적) </vt:lpstr>
      <vt:lpstr> 외적</vt:lpstr>
      <vt:lpstr> 외적 산식 : 2차원</vt:lpstr>
      <vt:lpstr> 외적 산식 : 3차원</vt:lpstr>
      <vt:lpstr>외적 산식예시</vt:lpstr>
      <vt:lpstr>Inner/outer 함수 이해하기</vt:lpstr>
      <vt:lpstr>inner  계산 방식 </vt:lpstr>
      <vt:lpstr>Inner 예시</vt:lpstr>
      <vt:lpstr>dot/inner: 예시 </vt:lpstr>
      <vt:lpstr>outer </vt:lpstr>
      <vt:lpstr>outer 예시</vt:lpstr>
      <vt:lpstr>  matrix로  vector  이해하기</vt:lpstr>
      <vt:lpstr>벡터 산술연산</vt:lpstr>
      <vt:lpstr>Vector 연산: +</vt:lpstr>
      <vt:lpstr>Vector 연산: -</vt:lpstr>
      <vt:lpstr>Vector 연산: 스칼라곱</vt:lpstr>
      <vt:lpstr>벡터 크기</vt:lpstr>
      <vt:lpstr>Vector 크기 계산</vt:lpstr>
      <vt:lpstr>vector 내적</vt:lpstr>
      <vt:lpstr>Vector 연산: 내적(dot)</vt:lpstr>
      <vt:lpstr>vector 외적</vt:lpstr>
      <vt:lpstr>Vector 연산: 외적(cross)</vt:lpstr>
      <vt:lpstr>   행렬   이해하기</vt:lpstr>
      <vt:lpstr>행렬이란</vt:lpstr>
      <vt:lpstr>행렬</vt:lpstr>
      <vt:lpstr>Diagonal matrix</vt:lpstr>
      <vt:lpstr>대각행렬</vt:lpstr>
      <vt:lpstr>Identity matrix</vt:lpstr>
      <vt:lpstr>항등행렬</vt:lpstr>
      <vt:lpstr>Triangular matrix</vt:lpstr>
      <vt:lpstr>삼각행렬</vt:lpstr>
      <vt:lpstr>행렬 산술연산</vt:lpstr>
      <vt:lpstr>행렬 산술연산</vt:lpstr>
      <vt:lpstr>행렬 산술연산 예시</vt:lpstr>
      <vt:lpstr>행렬의 전치(transpose)</vt:lpstr>
      <vt:lpstr>행렬 전치</vt:lpstr>
      <vt:lpstr>행렬 전치 예시</vt:lpstr>
      <vt:lpstr>dot 연산</vt:lpstr>
      <vt:lpstr>dot vs inner 차이점(2차원이상)</vt:lpstr>
      <vt:lpstr>dot 처리 기준 1*p, p*1</vt:lpstr>
      <vt:lpstr>dot 처리 기준</vt:lpstr>
      <vt:lpstr>dot : 2차원</vt:lpstr>
      <vt:lpstr>dot 예시</vt:lpstr>
      <vt:lpstr>행렬식</vt:lpstr>
      <vt:lpstr>행렬식(det)</vt:lpstr>
      <vt:lpstr>행렬식(det) : 2차원</vt:lpstr>
      <vt:lpstr>행렬식(det) : 3차원</vt:lpstr>
      <vt:lpstr>행렬식(det) : 3차원</vt:lpstr>
      <vt:lpstr>minor determinant</vt:lpstr>
      <vt:lpstr>소행렬식 2차원</vt:lpstr>
      <vt:lpstr>소행렬식 3차원</vt:lpstr>
      <vt:lpstr>소행렬식 예시</vt:lpstr>
      <vt:lpstr>역행렬</vt:lpstr>
      <vt:lpstr>여인수(cofactor)</vt:lpstr>
      <vt:lpstr>수반행렬(adj)  과 여인수행렬</vt:lpstr>
      <vt:lpstr>역행렬(inv) – 2차원</vt:lpstr>
      <vt:lpstr>역행렬(inv) – 3차원</vt:lpstr>
      <vt:lpstr>역행렬(inv) 예시</vt:lpstr>
      <vt:lpstr>Dot 연산</vt:lpstr>
      <vt:lpstr>Dot 처리 기준</vt:lpstr>
      <vt:lpstr>dot 행렬 </vt:lpstr>
      <vt:lpstr>dot 예시 : 2차원</vt:lpstr>
      <vt:lpstr>cross product</vt:lpstr>
      <vt:lpstr>cross  계산 방식 </vt:lpstr>
      <vt:lpstr>Cross 행렬 </vt:lpstr>
      <vt:lpstr>Inner 연산</vt:lpstr>
      <vt:lpstr>inner  계산 방식 </vt:lpstr>
      <vt:lpstr>Inner 예시 : 2차원</vt:lpstr>
      <vt:lpstr>Inner 예시 : 3차원</vt:lpstr>
      <vt:lpstr>outer product</vt:lpstr>
      <vt:lpstr>outer </vt:lpstr>
      <vt:lpstr>outer: 1 </vt:lpstr>
      <vt:lpstr>outer: 2 </vt:lpstr>
      <vt:lpstr>outer: 3 </vt:lpstr>
      <vt:lpstr>tensordot</vt:lpstr>
      <vt:lpstr>tensordot</vt:lpstr>
      <vt:lpstr>tensordot</vt:lpstr>
      <vt:lpstr>tensordot: 예시 1</vt:lpstr>
      <vt:lpstr>tensordot: 예시 2</vt:lpstr>
      <vt:lpstr>대각행렬</vt:lpstr>
      <vt:lpstr>Trace : 3차원 행렬</vt:lpstr>
      <vt:lpstr>trace</vt:lpstr>
      <vt:lpstr>  matrix로 행렬  이해하기</vt:lpstr>
      <vt:lpstr>행렬 이해하기</vt:lpstr>
      <vt:lpstr>행렬</vt:lpstr>
      <vt:lpstr>행렬 생성</vt:lpstr>
      <vt:lpstr>행렬 연산하기</vt:lpstr>
      <vt:lpstr>행렬 : 내적 dot(곱셈)</vt:lpstr>
      <vt:lpstr>행렬 : dot</vt:lpstr>
      <vt:lpstr>행렬 : 외적cross</vt:lpstr>
      <vt:lpstr>행렬 : +/-</vt:lpstr>
      <vt:lpstr>행렬 : +/-</vt:lpstr>
      <vt:lpstr>행렬 : 상수 배</vt:lpstr>
      <vt:lpstr>행렬 : 상수 배</vt:lpstr>
      <vt:lpstr>행렬 : 전치(transpose)</vt:lpstr>
      <vt:lpstr>행렬 : 전치(transpose)</vt:lpstr>
      <vt:lpstr>matmul</vt:lpstr>
      <vt:lpstr>Matmul: 차원계산</vt:lpstr>
      <vt:lpstr>matrix_power</vt:lpstr>
      <vt:lpstr>matrix_power: 예시 </vt:lpstr>
      <vt:lpstr>  Numpy  linalg  함수</vt:lpstr>
      <vt:lpstr>Matrix and vector products</vt:lpstr>
      <vt:lpstr>주요 함수</vt:lpstr>
      <vt:lpstr>Decompositions</vt:lpstr>
      <vt:lpstr>주요 함수</vt:lpstr>
      <vt:lpstr>Matrix eigenvalues</vt:lpstr>
      <vt:lpstr>주요 함수</vt:lpstr>
      <vt:lpstr>Norms and other numbers</vt:lpstr>
      <vt:lpstr>주요 함수</vt:lpstr>
      <vt:lpstr>Solving equations and inverting matrices</vt:lpstr>
      <vt:lpstr>주요 함수</vt:lpstr>
      <vt:lpstr>4.삼각함수  기초 </vt:lpstr>
      <vt:lpstr>삼각함수 기초 </vt:lpstr>
      <vt:lpstr>각의 종류</vt:lpstr>
      <vt:lpstr>각의 종류</vt:lpstr>
      <vt:lpstr>직각삼각형 기본 </vt:lpstr>
      <vt:lpstr>직각 삼각형을 이용</vt:lpstr>
      <vt:lpstr>직각삼각형 예시 </vt:lpstr>
      <vt:lpstr>삼각형을 이용 : 빗변 구하기</vt:lpstr>
      <vt:lpstr>삼각형을 이용 : 높이와 밑변</vt:lpstr>
      <vt:lpstr>피타고라스 정리</vt:lpstr>
      <vt:lpstr>피타고라스 정리 이용하기</vt:lpstr>
      <vt:lpstr>피타고라스 정리 </vt:lpstr>
      <vt:lpstr>삼각함수  (원이용) </vt:lpstr>
      <vt:lpstr>원을 이용한 삼각함수 </vt:lpstr>
      <vt:lpstr> 원을 이용한  삼각함수 정의</vt:lpstr>
      <vt:lpstr> 원을 이용한 정의 예시</vt:lpstr>
      <vt:lpstr>삼각함수 표</vt:lpstr>
      <vt:lpstr> 삼각함수 표</vt:lpstr>
      <vt:lpstr>Ridaian &amp; degree </vt:lpstr>
      <vt:lpstr> degrees/radians 이해  </vt:lpstr>
      <vt:lpstr> degrees와 radians 변환 기준</vt:lpstr>
      <vt:lpstr> degree와 radian 변환  </vt:lpstr>
      <vt:lpstr> degrees와 radians</vt:lpstr>
      <vt:lpstr> degrees와 radians: 변환</vt:lpstr>
      <vt:lpstr> radians &lt;-&gt; degrees : numpy</vt:lpstr>
      <vt:lpstr> radians -&gt; degrees : numpy</vt:lpstr>
      <vt:lpstr> degrees-&gt; radians : numpy</vt:lpstr>
      <vt:lpstr>기본 삼각함수  </vt:lpstr>
      <vt:lpstr>cosine</vt:lpstr>
      <vt:lpstr> cosine 그래프 </vt:lpstr>
      <vt:lpstr> cosine 그래프 </vt:lpstr>
      <vt:lpstr> cosine 그래프 : numpy </vt:lpstr>
      <vt:lpstr> cosine 그래프 </vt:lpstr>
      <vt:lpstr>sine</vt:lpstr>
      <vt:lpstr> sine함수</vt:lpstr>
      <vt:lpstr> sine 그래프 </vt:lpstr>
      <vt:lpstr> sine 그래프 : numpy </vt:lpstr>
      <vt:lpstr> sine 그래프 </vt:lpstr>
      <vt:lpstr>tangent</vt:lpstr>
      <vt:lpstr> tan 함수</vt:lpstr>
      <vt:lpstr> tangent 그래프 </vt:lpstr>
      <vt:lpstr> tangent 그래프 : numpy </vt:lpstr>
      <vt:lpstr> tangent 그래프 </vt:lpstr>
      <vt:lpstr>삼각함수 각의 변환 </vt:lpstr>
      <vt:lpstr>각의 변환</vt:lpstr>
      <vt:lpstr>각의 변화를 알아보기</vt:lpstr>
      <vt:lpstr>삼각함수 사분면 부호</vt:lpstr>
      <vt:lpstr>각의 변화  : 짝수</vt:lpstr>
      <vt:lpstr>각의 변화  : 짝수예시</vt:lpstr>
      <vt:lpstr>각의 변화 : 홀수</vt:lpstr>
      <vt:lpstr>각의 변화 : 홀수 예시</vt:lpstr>
      <vt:lpstr>π/2 :예각</vt:lpstr>
      <vt:lpstr>삼각함수 변화 : π/2</vt:lpstr>
      <vt:lpstr>삼각함수의 변형 : 90도 이내</vt:lpstr>
      <vt:lpstr>삼각함수의 변형 예시</vt:lpstr>
      <vt:lpstr>삼각함수의 변형 : 180도 이내</vt:lpstr>
      <vt:lpstr>삼각함수의 변형 예시</vt:lpstr>
      <vt:lpstr> π 와 예각 연산</vt:lpstr>
      <vt:lpstr>Sin 주기 변화</vt:lpstr>
      <vt:lpstr>cos 주기 변화 </vt:lpstr>
      <vt:lpstr>삼각함수 변화 : π - 예각</vt:lpstr>
      <vt:lpstr>삼각함수 변화 : π + 예각</vt:lpstr>
      <vt:lpstr> 2π 와 예각 연산</vt:lpstr>
      <vt:lpstr>삼각함수 변화 : 2π - </vt:lpstr>
      <vt:lpstr>삼각함수 변화 : 2π +</vt:lpstr>
      <vt:lpstr>삼각함수  덧셈과 뺄셈공식 </vt:lpstr>
      <vt:lpstr>Sin 함수의 덧셈</vt:lpstr>
      <vt:lpstr>Sin 함수 덧셈</vt:lpstr>
      <vt:lpstr>Sin 함수 덧셈 예시</vt:lpstr>
      <vt:lpstr>Sin 함수의 뺄셈</vt:lpstr>
      <vt:lpstr>Sin 함수 뺄셈 예시</vt:lpstr>
      <vt:lpstr>cos 함수의 덧셈/뺄셈</vt:lpstr>
      <vt:lpstr> cos함수 덧셈 예시</vt:lpstr>
      <vt:lpstr> cos함수 뺄셈 예시</vt:lpstr>
      <vt:lpstr>역수 </vt:lpstr>
      <vt:lpstr>역수</vt:lpstr>
      <vt:lpstr> 역수</vt:lpstr>
      <vt:lpstr>역수 구하기</vt:lpstr>
      <vt:lpstr> 역수 구하기</vt:lpstr>
      <vt:lpstr> 삼각함수*역수 = 1</vt:lpstr>
      <vt:lpstr>역삼각함수 </vt:lpstr>
      <vt:lpstr>역함수 사용하기</vt:lpstr>
      <vt:lpstr> 역함수</vt:lpstr>
      <vt:lpstr> 삼각함수의 역함수</vt:lpstr>
      <vt:lpstr>arcsine</vt:lpstr>
      <vt:lpstr> arcsine</vt:lpstr>
      <vt:lpstr> arcsine : numpy</vt:lpstr>
      <vt:lpstr> arcsine : numpy 그래프</vt:lpstr>
      <vt:lpstr>arccosine</vt:lpstr>
      <vt:lpstr> arccosine : numpy</vt:lpstr>
      <vt:lpstr> arccosine : numpy 그래프</vt:lpstr>
      <vt:lpstr> arctangent</vt:lpstr>
      <vt:lpstr> 삼각함수의 역함수</vt:lpstr>
      <vt:lpstr>5.지수 /로그 기초 </vt:lpstr>
      <vt:lpstr>지수함수 기초 </vt:lpstr>
      <vt:lpstr>지수 함수</vt:lpstr>
      <vt:lpstr> 지수 함수란?</vt:lpstr>
      <vt:lpstr> 자연지수함수</vt:lpstr>
      <vt:lpstr> 지수함수 그래프</vt:lpstr>
      <vt:lpstr>지수 법칙 </vt:lpstr>
      <vt:lpstr> 지수 법칙</vt:lpstr>
      <vt:lpstr> 지수 법칙: 거듭제곱의 곱</vt:lpstr>
      <vt:lpstr> 지수 법칙: 거듭제곱의 거듭제곱</vt:lpstr>
      <vt:lpstr>지수 법칙 :파이썬 예시 </vt:lpstr>
      <vt:lpstr> 지수 법칙 : exp</vt:lpstr>
      <vt:lpstr> 지수 법칙 : exp 그래프</vt:lpstr>
      <vt:lpstr>로그함수 기초 </vt:lpstr>
      <vt:lpstr>로그함수란 </vt:lpstr>
      <vt:lpstr> 로그함수 정의 </vt:lpstr>
      <vt:lpstr> 로그함수 규칙 </vt:lpstr>
      <vt:lpstr> 상용로그 </vt:lpstr>
      <vt:lpstr> 상용로그 : log10 </vt:lpstr>
      <vt:lpstr>자연로그 </vt:lpstr>
      <vt:lpstr>자연로그 : log </vt:lpstr>
      <vt:lpstr>로그함수 성질 </vt:lpstr>
      <vt:lpstr> 로그함수의 성질 1</vt:lpstr>
      <vt:lpstr> 로그함수의 성질1  : 예시</vt:lpstr>
      <vt:lpstr> 로그함수의 성질 2 : 지수의 곱</vt:lpstr>
      <vt:lpstr> 로그함수의 성질 2: 지수의 나누기</vt:lpstr>
      <vt:lpstr> 로그함수의 성질 2: 상수 배</vt:lpstr>
      <vt:lpstr> 로그함수의 성질 2 : 예시</vt:lpstr>
      <vt:lpstr> 밑의 변환 </vt:lpstr>
      <vt:lpstr>6. 수열  기초 </vt:lpstr>
      <vt:lpstr>급수 기초 </vt:lpstr>
      <vt:lpstr>급수(級數,series,  ∑an) </vt:lpstr>
      <vt:lpstr> 급수(級數,series, ∑an)</vt:lpstr>
      <vt:lpstr>급수의 표현 1</vt:lpstr>
      <vt:lpstr>급수의 표현 2</vt:lpstr>
      <vt:lpstr>급수의 성질 </vt:lpstr>
      <vt:lpstr>급수의 일반적인 성질</vt:lpstr>
      <vt:lpstr>급수의 일반적인 성질</vt:lpstr>
      <vt:lpstr> 유한급수 , 무한급수</vt:lpstr>
      <vt:lpstr>등차급수 </vt:lpstr>
      <vt:lpstr> 등차급수</vt:lpstr>
      <vt:lpstr>등비급수 </vt:lpstr>
      <vt:lpstr> 등비급수</vt:lpstr>
      <vt:lpstr>수열 기초 </vt:lpstr>
      <vt:lpstr>수열 </vt:lpstr>
      <vt:lpstr> 수열</vt:lpstr>
      <vt:lpstr>등차수열(Arithmetic Sequence) </vt:lpstr>
      <vt:lpstr> 등차수열</vt:lpstr>
      <vt:lpstr> 공차</vt:lpstr>
      <vt:lpstr>등차 수열의 합 </vt:lpstr>
      <vt:lpstr>등차 수열의 합 : 등차급수 </vt:lpstr>
      <vt:lpstr>등차 수열의 합의 산식 </vt:lpstr>
      <vt:lpstr> 등차수열의 합 1</vt:lpstr>
      <vt:lpstr> 등차수열의 합 2</vt:lpstr>
      <vt:lpstr>초기값이 중간부터 오는 경우</vt:lpstr>
      <vt:lpstr>등비수열(Geometric Sequence) </vt:lpstr>
      <vt:lpstr> 등비수열</vt:lpstr>
      <vt:lpstr> 공비</vt:lpstr>
      <vt:lpstr>등비 수열의 합 </vt:lpstr>
      <vt:lpstr>등비 수열의 합 : 등비급수 </vt:lpstr>
      <vt:lpstr> 등비수열의 합</vt:lpstr>
      <vt:lpstr> 등비수열의 합 예시 </vt:lpstr>
      <vt:lpstr> 등비수열의 합 예시</vt:lpstr>
      <vt:lpstr>수열의 극한 </vt:lpstr>
      <vt:lpstr>급수와 극한 </vt:lpstr>
      <vt:lpstr> 수열의 극한</vt:lpstr>
      <vt:lpstr> 부분합 급수</vt:lpstr>
      <vt:lpstr>무한수열과 극한</vt:lpstr>
      <vt:lpstr>수렴과 발산 </vt:lpstr>
      <vt:lpstr>수렴</vt:lpstr>
      <vt:lpstr>발산</vt:lpstr>
      <vt:lpstr>수열 극한의 기본 성질 </vt:lpstr>
      <vt:lpstr>극한의 기본 성질</vt:lpstr>
      <vt:lpstr>Python  sequence (string)  data type</vt:lpstr>
      <vt:lpstr>Sequence : String Type</vt:lpstr>
      <vt:lpstr>Sequence 타입-str</vt:lpstr>
      <vt:lpstr>String 갱신: 새로 만들기</vt:lpstr>
      <vt:lpstr>String-operator</vt:lpstr>
      <vt:lpstr>Operator+ 함수 처리 예시</vt:lpstr>
      <vt:lpstr>String-escape 문자</vt:lpstr>
      <vt:lpstr>Sequence : String method</vt:lpstr>
      <vt:lpstr>Sequence-String 메소드(1)</vt:lpstr>
      <vt:lpstr>Sequence-String 메소드(2)</vt:lpstr>
      <vt:lpstr>Sequence-String 메소드(3)</vt:lpstr>
      <vt:lpstr>Sequence-String 메소드(4)</vt:lpstr>
      <vt:lpstr>Sequence-String 메소드(5)</vt:lpstr>
      <vt:lpstr>주요 메소드 처리 예시</vt:lpstr>
      <vt:lpstr>String : count</vt:lpstr>
      <vt:lpstr>String : find</vt:lpstr>
      <vt:lpstr>String : index</vt:lpstr>
      <vt:lpstr>문자열 내의 구성</vt:lpstr>
      <vt:lpstr>String : partition</vt:lpstr>
      <vt:lpstr>String : join 메소드</vt:lpstr>
      <vt:lpstr>String : split 메소드</vt:lpstr>
      <vt:lpstr>String : startswith</vt:lpstr>
      <vt:lpstr>String : endswith</vt:lpstr>
      <vt:lpstr>Translate:문자열 치환</vt:lpstr>
      <vt:lpstr>String : translate </vt:lpstr>
      <vt:lpstr>string.maketrans : help</vt:lpstr>
      <vt:lpstr> string.maketrans ; 정의</vt:lpstr>
      <vt:lpstr>String : translate : 치환 사례 1</vt:lpstr>
      <vt:lpstr>String : translate : 치환 사례 2</vt:lpstr>
      <vt:lpstr>Translate: 3버전 문자열치환</vt:lpstr>
      <vt:lpstr>Translate : table 만들기</vt:lpstr>
      <vt:lpstr>Translate: 문자열 치환 예시</vt:lpstr>
      <vt:lpstr>Translate:문자열 삭제</vt:lpstr>
      <vt:lpstr>String : translate : 삭제</vt:lpstr>
      <vt:lpstr>Python sequence (list)  data type</vt:lpstr>
      <vt:lpstr>Sequence : List Type</vt:lpstr>
      <vt:lpstr>Sequence-List</vt:lpstr>
      <vt:lpstr>Sequence - List 기본 처리</vt:lpstr>
      <vt:lpstr>Sequence-List : +/extend</vt:lpstr>
      <vt:lpstr>Sequence-List 용 내장함수</vt:lpstr>
      <vt:lpstr>Sequence-List : compare</vt:lpstr>
      <vt:lpstr>Sequence : List method</vt:lpstr>
      <vt:lpstr>Sequence-List 메소드</vt:lpstr>
      <vt:lpstr>Sequence-List : append</vt:lpstr>
      <vt:lpstr>Sequence-List : count</vt:lpstr>
      <vt:lpstr>Sequence-List : pop</vt:lpstr>
      <vt:lpstr>Sequence-List : remove</vt:lpstr>
      <vt:lpstr>Sequence-List : insert</vt:lpstr>
      <vt:lpstr>Sequence-List로 sort 처리</vt:lpstr>
      <vt:lpstr>Sequence-List로 stack 처리</vt:lpstr>
      <vt:lpstr>Sequence-List로 queue 처리</vt:lpstr>
      <vt:lpstr>Sequence-List: reverse</vt:lpstr>
      <vt:lpstr>문자열 삽입 위치 확인</vt:lpstr>
      <vt:lpstr>Bisect 모듈</vt:lpstr>
      <vt:lpstr>  list comprehension </vt:lpstr>
      <vt:lpstr>List Comprehension</vt:lpstr>
      <vt:lpstr>List Comprehension : 다중</vt:lpstr>
      <vt:lpstr>Python  sequence (tuple)  data type</vt:lpstr>
      <vt:lpstr>Sequence : Tuple Type</vt:lpstr>
      <vt:lpstr>Sequence - Tuple 기본 처리</vt:lpstr>
      <vt:lpstr>Sequence- Tuple 용 내장함수</vt:lpstr>
      <vt:lpstr>Tuple 속성처리</vt:lpstr>
      <vt:lpstr>동일 객체 처리</vt:lpstr>
      <vt:lpstr>Tuple : 동일한 객체 처리</vt:lpstr>
      <vt:lpstr>Tuple 처리 이슈</vt:lpstr>
      <vt:lpstr>Tuple 내의 mutable 사용</vt:lpstr>
      <vt:lpstr>Python  Sequence  type (Index/slice) 검색 </vt:lpstr>
      <vt:lpstr>Sequence 타입 검색 방법</vt:lpstr>
      <vt:lpstr>검색 방법</vt:lpstr>
      <vt:lpstr>Index/slice 검색</vt:lpstr>
      <vt:lpstr>Sequence 타입 검색</vt:lpstr>
      <vt:lpstr>Accessing Values : index</vt:lpstr>
      <vt:lpstr>Index와 slice 차이</vt:lpstr>
      <vt:lpstr>Index/slice 갱신</vt:lpstr>
      <vt:lpstr>Updating Values : list</vt:lpstr>
      <vt:lpstr>Updating Values: string</vt:lpstr>
      <vt:lpstr> enumerater 함수</vt:lpstr>
      <vt:lpstr>index 와 값 사용하기</vt:lpstr>
      <vt:lpstr>Slice()함수 사용하기</vt:lpstr>
      <vt:lpstr>slice() 함수 이용</vt:lpstr>
      <vt:lpstr>slice() 함수 이용해서 계산</vt:lpstr>
      <vt:lpstr>Slice 내부 메소드(모든버전용)</vt:lpstr>
      <vt:lpstr>slicing 내부 조회/갱신/삭제</vt:lpstr>
      <vt:lpstr>Slice 내부 메소드(2버전용)</vt:lpstr>
      <vt:lpstr>Container 내부 조회/갱신/삭제</vt:lpstr>
      <vt:lpstr> get/set/del item 예시 </vt:lpstr>
      <vt:lpstr> get/set/del slice 처리 예시 </vt:lpstr>
      <vt:lpstr>7. 집합 기초 </vt:lpstr>
      <vt:lpstr>집합 기초 </vt:lpstr>
      <vt:lpstr>집합이란</vt:lpstr>
      <vt:lpstr>집합 정의</vt:lpstr>
      <vt:lpstr>집합 원소</vt:lpstr>
      <vt:lpstr>집합표기</vt:lpstr>
      <vt:lpstr>원소나열법</vt:lpstr>
      <vt:lpstr>조건제시법</vt:lpstr>
      <vt:lpstr>집합의 원소 표기</vt:lpstr>
      <vt:lpstr>집합의 원소</vt:lpstr>
      <vt:lpstr>부분집합</vt:lpstr>
      <vt:lpstr>부분집합</vt:lpstr>
      <vt:lpstr>부분집합의 개수</vt:lpstr>
      <vt:lpstr>합집합 교집합</vt:lpstr>
      <vt:lpstr>합집합</vt:lpstr>
      <vt:lpstr>교집합</vt:lpstr>
      <vt:lpstr>여집합 차집합</vt:lpstr>
      <vt:lpstr>여집합</vt:lpstr>
      <vt:lpstr>차집합</vt:lpstr>
      <vt:lpstr>집합의 추이적 관계</vt:lpstr>
      <vt:lpstr>추이적 관계</vt:lpstr>
      <vt:lpstr>Python  set data type </vt:lpstr>
      <vt:lpstr>Set Type</vt:lpstr>
      <vt:lpstr>Set 타입</vt:lpstr>
      <vt:lpstr>Set 타입 – 생성시 주의</vt:lpstr>
      <vt:lpstr>Set 타입 – 생성</vt:lpstr>
      <vt:lpstr>Set 타입 – 검색</vt:lpstr>
      <vt:lpstr> dict.keys() 처리</vt:lpstr>
      <vt:lpstr> dict.keys() : 3버전</vt:lpstr>
      <vt:lpstr>FrozenSet Type</vt:lpstr>
      <vt:lpstr>FrozenSet 생성 및 추가</vt:lpstr>
      <vt:lpstr>Set Type 내장함수/메소드</vt:lpstr>
      <vt:lpstr>Set 타입- 내장 함수</vt:lpstr>
      <vt:lpstr>Set 타입- 메소드 1</vt:lpstr>
      <vt:lpstr>Set 타입- 메소드 2</vt:lpstr>
      <vt:lpstr>내장함수/메소드 예시</vt:lpstr>
      <vt:lpstr>Set 타입 – 타입내부 점검 처리</vt:lpstr>
      <vt:lpstr>Set 타입 – 기본 연산 처리</vt:lpstr>
      <vt:lpstr>Set 타입 – update</vt:lpstr>
      <vt:lpstr>Set 타입 :intersection_update</vt:lpstr>
      <vt:lpstr>Set 타입 :difference_update</vt:lpstr>
      <vt:lpstr>Set 타입 :symmetric_difference_update</vt:lpstr>
      <vt:lpstr>Set 타입 – add</vt:lpstr>
      <vt:lpstr>Set 타입 – remove</vt:lpstr>
      <vt:lpstr>Set 타입 – discard</vt:lpstr>
      <vt:lpstr>Set 타입 – pop</vt:lpstr>
      <vt:lpstr>Set 타입 – clear</vt:lpstr>
      <vt:lpstr>  set comprehension </vt:lpstr>
      <vt:lpstr>Set Comprehension</vt:lpstr>
      <vt:lpstr>set Comprehension : 다중</vt:lpstr>
      <vt:lpstr>8.미분/적분 기초 </vt:lpstr>
      <vt:lpstr>함수의 극한  기초 </vt:lpstr>
      <vt:lpstr>함수의 극한</vt:lpstr>
      <vt:lpstr>함수의 극한</vt:lpstr>
      <vt:lpstr>좌극한값/우극한값</vt:lpstr>
      <vt:lpstr>함수의 연속</vt:lpstr>
      <vt:lpstr>함수의 극한의 수렴</vt:lpstr>
      <vt:lpstr>함수의 극한의 수렴</vt:lpstr>
      <vt:lpstr>함수의 극한의 성질</vt:lpstr>
      <vt:lpstr>함수 극한의 성질</vt:lpstr>
      <vt:lpstr>함수의 극한값</vt:lpstr>
      <vt:lpstr>지수함수</vt:lpstr>
      <vt:lpstr>미분(differential)  기초 </vt:lpstr>
      <vt:lpstr>할선과 접선</vt:lpstr>
      <vt:lpstr>할선</vt:lpstr>
      <vt:lpstr>접선</vt:lpstr>
      <vt:lpstr>기울기</vt:lpstr>
      <vt:lpstr>평균변화율: 할선기울기</vt:lpstr>
      <vt:lpstr>평균변화율 : 할선</vt:lpstr>
      <vt:lpstr>미분 기호</vt:lpstr>
      <vt:lpstr>미분기호</vt:lpstr>
      <vt:lpstr>미분계수: 접선기울기</vt:lpstr>
      <vt:lpstr>순간변화율/미분계수 </vt:lpstr>
      <vt:lpstr>순간변화율(미분계수) 흐름</vt:lpstr>
      <vt:lpstr>순간변화율(미분계수)의 그래프</vt:lpstr>
      <vt:lpstr>미분 가능</vt:lpstr>
      <vt:lpstr>미분가능한 함수 : differentiable function</vt:lpstr>
      <vt:lpstr>미분가능 </vt:lpstr>
      <vt:lpstr>도함수</vt:lpstr>
      <vt:lpstr>미분계수와 도함수 차이</vt:lpstr>
      <vt:lpstr>도함수</vt:lpstr>
      <vt:lpstr>이계도함수</vt:lpstr>
      <vt:lpstr>변곡점</vt:lpstr>
      <vt:lpstr>이계 도함수</vt:lpstr>
      <vt:lpstr>미분 기본 공식 1</vt:lpstr>
      <vt:lpstr>미분의 기본 공식 : 1</vt:lpstr>
      <vt:lpstr>상수미분</vt:lpstr>
      <vt:lpstr>실수배 미분</vt:lpstr>
      <vt:lpstr>함수의 미분</vt:lpstr>
      <vt:lpstr>미분 기본 공식 2</vt:lpstr>
      <vt:lpstr>미분의 기본 공식 : 2</vt:lpstr>
      <vt:lpstr>합과차의 미분</vt:lpstr>
      <vt:lpstr>곱의 미분</vt:lpstr>
      <vt:lpstr>적분(integration) 기초 </vt:lpstr>
      <vt:lpstr>적분</vt:lpstr>
      <vt:lpstr>적분 : integral</vt:lpstr>
      <vt:lpstr>적분 기호의 의미</vt:lpstr>
      <vt:lpstr>부정적분</vt:lpstr>
      <vt:lpstr>부정적분</vt:lpstr>
      <vt:lpstr>부정적분과 미분의 관계</vt:lpstr>
      <vt:lpstr>정적분</vt:lpstr>
      <vt:lpstr>정적분: definite integral</vt:lpstr>
      <vt:lpstr>정적분: 식의 이해</vt:lpstr>
      <vt:lpstr>9.확률과 통계 기초 </vt:lpstr>
      <vt:lpstr>경우의 수 기초 </vt:lpstr>
      <vt:lpstr>경우의 수</vt:lpstr>
      <vt:lpstr>경우의 수 (number of cases)</vt:lpstr>
      <vt:lpstr>경우의 수 계산</vt:lpstr>
      <vt:lpstr>! 팩토리얼</vt:lpstr>
      <vt:lpstr>합의 법칙</vt:lpstr>
      <vt:lpstr>합의 법칙</vt:lpstr>
      <vt:lpstr>곱의 법칙</vt:lpstr>
      <vt:lpstr>곱의 법칙</vt:lpstr>
      <vt:lpstr>곱의 법칙:데카르트 곱</vt:lpstr>
      <vt:lpstr>합/곱의 법칙의 구별</vt:lpstr>
      <vt:lpstr>합/곱의 법칙 구별</vt:lpstr>
      <vt:lpstr>순열/조합 기초 </vt:lpstr>
      <vt:lpstr>순열</vt:lpstr>
      <vt:lpstr>순열</vt:lpstr>
      <vt:lpstr>순열 사용하는 경우</vt:lpstr>
      <vt:lpstr>순열 예시</vt:lpstr>
      <vt:lpstr>같은 조건을 가진 순열</vt:lpstr>
      <vt:lpstr>같은 조건을 가진 것들이 순열</vt:lpstr>
      <vt:lpstr>중복순열</vt:lpstr>
      <vt:lpstr>중복순열</vt:lpstr>
      <vt:lpstr>조합</vt:lpstr>
      <vt:lpstr>조합</vt:lpstr>
      <vt:lpstr>조합의 특징</vt:lpstr>
      <vt:lpstr>중복조합</vt:lpstr>
      <vt:lpstr>중복조합</vt:lpstr>
      <vt:lpstr>확률 기초 </vt:lpstr>
      <vt:lpstr>확률이란</vt:lpstr>
      <vt:lpstr>확률</vt:lpstr>
      <vt:lpstr>통계적 확률</vt:lpstr>
      <vt:lpstr>수학적 확률</vt:lpstr>
      <vt:lpstr>확률의 기본 특성</vt:lpstr>
      <vt:lpstr>시행</vt:lpstr>
      <vt:lpstr>실험</vt:lpstr>
      <vt:lpstr>시행(trial)</vt:lpstr>
      <vt:lpstr>표본공간(sample space) </vt:lpstr>
      <vt:lpstr>사건</vt:lpstr>
      <vt:lpstr>사건</vt:lpstr>
      <vt:lpstr>주요 사건들</vt:lpstr>
      <vt:lpstr>독립사건</vt:lpstr>
      <vt:lpstr>독립</vt:lpstr>
      <vt:lpstr>독립사건</vt:lpstr>
      <vt:lpstr>배반사건</vt:lpstr>
      <vt:lpstr>배반사건</vt:lpstr>
      <vt:lpstr>종속사건</vt:lpstr>
      <vt:lpstr>종속사건</vt:lpstr>
      <vt:lpstr>조건부 확률</vt:lpstr>
      <vt:lpstr>조건부 확률</vt:lpstr>
      <vt:lpstr>조건부 확률공식 : P(B)</vt:lpstr>
      <vt:lpstr>조건부 확률공식</vt:lpstr>
      <vt:lpstr>확률의 덧셈 정리</vt:lpstr>
      <vt:lpstr>기본 </vt:lpstr>
      <vt:lpstr>확률의 덧셈정리 조건</vt:lpstr>
      <vt:lpstr>확률의 덧셈정리 식</vt:lpstr>
      <vt:lpstr>확률의 곱셈 정리</vt:lpstr>
      <vt:lpstr>기본 </vt:lpstr>
      <vt:lpstr>곱셈법칙 조건</vt:lpstr>
      <vt:lpstr>확률의 곱셈정리식 1</vt:lpstr>
      <vt:lpstr>확률의 곱셈정리 : 독립사건</vt:lpstr>
      <vt:lpstr>확률변수와 확률분포 기초 </vt:lpstr>
      <vt:lpstr>확률변수/분포</vt:lpstr>
      <vt:lpstr>확률변수</vt:lpstr>
      <vt:lpstr>확률분포</vt:lpstr>
      <vt:lpstr>이산확률변수/분포</vt:lpstr>
      <vt:lpstr>이산확률변수</vt:lpstr>
      <vt:lpstr>이산확률분포</vt:lpstr>
      <vt:lpstr>이산균등분표</vt:lpstr>
      <vt:lpstr>확률질량함수</vt:lpstr>
      <vt:lpstr>확률질량함수</vt:lpstr>
      <vt:lpstr>확률질량함수 예시</vt:lpstr>
      <vt:lpstr>연속확률변수/분포</vt:lpstr>
      <vt:lpstr>연속확률변수</vt:lpstr>
      <vt:lpstr>연속확률분포</vt:lpstr>
      <vt:lpstr>연속균등분포</vt:lpstr>
      <vt:lpstr>연속균등분포 예시</vt:lpstr>
      <vt:lpstr>정규분포 </vt:lpstr>
      <vt:lpstr>정규분포 예시 </vt:lpstr>
      <vt:lpstr>확률밀도함수</vt:lpstr>
      <vt:lpstr>확률밀도함수</vt:lpstr>
      <vt:lpstr>확률밀도함수의 그래프</vt:lpstr>
      <vt:lpstr>통계 용어 </vt:lpstr>
      <vt:lpstr>통계란</vt:lpstr>
      <vt:lpstr>통계</vt:lpstr>
      <vt:lpstr>주요 용어</vt:lpstr>
      <vt:lpstr>평균 표준편차 분산 기호</vt:lpstr>
      <vt:lpstr>모집단</vt:lpstr>
      <vt:lpstr>전수조사</vt:lpstr>
      <vt:lpstr>표본</vt:lpstr>
      <vt:lpstr>중심위치의 측도   </vt:lpstr>
      <vt:lpstr>평균 산식</vt:lpstr>
      <vt:lpstr>산출평균: arithmetic mean </vt:lpstr>
      <vt:lpstr>기하평균: geometric mean </vt:lpstr>
      <vt:lpstr>조화평균 </vt:lpstr>
      <vt:lpstr>중앙값</vt:lpstr>
      <vt:lpstr>중앙값: median</vt:lpstr>
      <vt:lpstr>최빈값</vt:lpstr>
      <vt:lpstr>최빈값: mode</vt:lpstr>
      <vt:lpstr>사분위수</vt:lpstr>
      <vt:lpstr>사분위수</vt:lpstr>
      <vt:lpstr>평균/중간값/최빈값 예시</vt:lpstr>
      <vt:lpstr>평균/중간값/최빈값 : statistics</vt:lpstr>
      <vt:lpstr>평균/중간값/최빈값 : numpy</vt:lpstr>
      <vt:lpstr>분산 기초 </vt:lpstr>
      <vt:lpstr>분산 정의</vt:lpstr>
      <vt:lpstr>분산 : population variance</vt:lpstr>
      <vt:lpstr>분산 : variance</vt:lpstr>
      <vt:lpstr>분산 : statistics</vt:lpstr>
      <vt:lpstr> pvariance</vt:lpstr>
      <vt:lpstr>variance</vt:lpstr>
      <vt:lpstr> variance/pvariance</vt:lpstr>
      <vt:lpstr>분산 :numpy</vt:lpstr>
      <vt:lpstr>variance</vt:lpstr>
      <vt:lpstr>표준편차 기초 </vt:lpstr>
      <vt:lpstr>표준편차</vt:lpstr>
      <vt:lpstr>Standard deviation</vt:lpstr>
      <vt:lpstr>표준편차:statistics</vt:lpstr>
      <vt:lpstr> pstdev</vt:lpstr>
      <vt:lpstr>stdev</vt:lpstr>
      <vt:lpstr> stdev/pstdev</vt:lpstr>
      <vt:lpstr>표준편차 : numpy</vt:lpstr>
      <vt:lpstr>std</vt:lpstr>
      <vt:lpstr>공분산 기초 </vt:lpstr>
      <vt:lpstr>공분산(Covariance)</vt:lpstr>
      <vt:lpstr>공분산(Covariance)</vt:lpstr>
      <vt:lpstr>공분산 : numpy</vt:lpstr>
      <vt:lpstr>상관계수 기초 </vt:lpstr>
      <vt:lpstr>상관계수</vt:lpstr>
      <vt:lpstr>상관계수</vt:lpstr>
      <vt:lpstr>상관관계 정도</vt:lpstr>
      <vt:lpstr>상관계수 : numpy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1407</cp:revision>
  <dcterms:created xsi:type="dcterms:W3CDTF">2015-12-01T07:34:30Z</dcterms:created>
  <dcterms:modified xsi:type="dcterms:W3CDTF">2016-10-17T05:00:29Z</dcterms:modified>
</cp:coreProperties>
</file>